
<file path=[Content_Types].xml><?xml version="1.0" encoding="utf-8"?>
<Types xmlns="http://schemas.openxmlformats.org/package/2006/content-types">
  <Default Extension="jpeg" ContentType="image/jpeg"/>
  <Default Extension="jpg" ContentType="image/pn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1.xml" ContentType="application/vnd.openxmlformats-officedocument.presentationml.tags+xml"/>
  <Override PartName="/ppt/notesSlides/notesSlide3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19"/>
  </p:notesMasterIdLst>
  <p:sldIdLst>
    <p:sldId id="256" r:id="rId2"/>
    <p:sldId id="257" r:id="rId3"/>
    <p:sldId id="264" r:id="rId4"/>
    <p:sldId id="258" r:id="rId5"/>
    <p:sldId id="259" r:id="rId6"/>
    <p:sldId id="260" r:id="rId7"/>
    <p:sldId id="265" r:id="rId8"/>
    <p:sldId id="262" r:id="rId9"/>
    <p:sldId id="266" r:id="rId10"/>
    <p:sldId id="273" r:id="rId11"/>
    <p:sldId id="275" r:id="rId12"/>
    <p:sldId id="276" r:id="rId13"/>
    <p:sldId id="277" r:id="rId14"/>
    <p:sldId id="274" r:id="rId15"/>
    <p:sldId id="278" r:id="rId16"/>
    <p:sldId id="280" r:id="rId17"/>
    <p:sldId id="281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sabel Tol" initials="IT" lastIdx="1" clrIdx="0">
    <p:extLst>
      <p:ext uri="{19B8F6BF-5375-455C-9EA6-DF929625EA0E}">
        <p15:presenceInfo xmlns:p15="http://schemas.microsoft.com/office/powerpoint/2012/main" userId="c2174b897a750d80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707"/>
    <p:restoredTop sz="94715"/>
  </p:normalViewPr>
  <p:slideViewPr>
    <p:cSldViewPr snapToGrid="0">
      <p:cViewPr varScale="1">
        <p:scale>
          <a:sx n="117" d="100"/>
          <a:sy n="117" d="100"/>
        </p:scale>
        <p:origin x="48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5-11-17T17:34:33.692" idx="1">
    <p:pos x="10" y="10"/>
    <p:text/>
    <p:extLst>
      <p:ext uri="{C676402C-5697-4E1C-873F-D02D1690AC5C}">
        <p15:threadingInfo xmlns:p15="http://schemas.microsoft.com/office/powerpoint/2012/main" timeZoneBias="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316A9F-93D1-0F4A-A54E-F099250D3456}" type="datetimeFigureOut">
              <a:rPr lang="en-US" smtClean="0"/>
              <a:t>11/20/25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20DC0-AAF1-6C40-A775-EB9E469586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8948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Postpartum hypertension defined as systolic &gt;140 and DBP &gt;90 from 0-6 weeks postpartum.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A20DC0-AAF1-6C40-A775-EB9E469586C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9683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Heterogeneity was deemed substantial if I2 &gt;30% and Tau2 &gt;0 or p&lt;0.10 in Chi-square test. </a:t>
            </a:r>
          </a:p>
          <a:p>
            <a:r>
              <a:rPr lang="en-US" dirty="0"/>
              <a:t>Post-hoc network meta-analysis performed for pharmacological interventions.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A20DC0-AAF1-6C40-A775-EB9E469586C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2315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If </a:t>
            </a:r>
            <a:r>
              <a:rPr lang="en-US" dirty="0" err="1"/>
              <a:t>sharma</a:t>
            </a:r>
            <a:r>
              <a:rPr lang="en-US" dirty="0"/>
              <a:t> excluded, between trial heterogeneity decreases and you see less need for additional antihypertensive with nifedipine (RR 2.07, 1.32-3.27)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A20DC0-AAF1-6C40-A775-EB9E469586C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490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If </a:t>
            </a:r>
            <a:r>
              <a:rPr lang="en-US" dirty="0" err="1"/>
              <a:t>sharma</a:t>
            </a:r>
            <a:r>
              <a:rPr lang="en-US" dirty="0"/>
              <a:t> excluded, between trial heterogeneity decreases and you see less need for additional antihypertensive with nifedipine (RR 2.07, 1.32-3.27)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A20DC0-AAF1-6C40-A775-EB9E469586C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671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However substantial, unexplained heterogeneity was identified for MAP. </a:t>
            </a:r>
          </a:p>
          <a:p>
            <a:r>
              <a:rPr lang="en-US" dirty="0"/>
              <a:t>Lower uric acid, AST and ALT in curettage group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A20DC0-AAF1-6C40-A775-EB9E469586C1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5595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3A20DC0-AAF1-6C40-A775-EB9E469586C1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7552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28E1F-5204-5242-8423-25A6F8DD2B53}" type="datetimeFigureOut">
              <a:rPr lang="en-US" smtClean="0"/>
              <a:t>11/20/25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E634F-C627-D540-938F-3C9610B94F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8029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28E1F-5204-5242-8423-25A6F8DD2B53}" type="datetimeFigureOut">
              <a:rPr lang="en-US" smtClean="0"/>
              <a:t>11/20/25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E634F-C627-D540-938F-3C9610B94F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326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28E1F-5204-5242-8423-25A6F8DD2B53}" type="datetimeFigureOut">
              <a:rPr lang="en-US" smtClean="0"/>
              <a:t>11/20/25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E634F-C627-D540-938F-3C9610B94F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91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28E1F-5204-5242-8423-25A6F8DD2B53}" type="datetimeFigureOut">
              <a:rPr lang="en-US" smtClean="0"/>
              <a:t>11/20/25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E634F-C627-D540-938F-3C9610B94F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509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28E1F-5204-5242-8423-25A6F8DD2B53}" type="datetimeFigureOut">
              <a:rPr lang="en-US" smtClean="0"/>
              <a:t>11/20/25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E634F-C627-D540-938F-3C9610B94F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3142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28E1F-5204-5242-8423-25A6F8DD2B53}" type="datetimeFigureOut">
              <a:rPr lang="en-US" smtClean="0"/>
              <a:t>11/20/25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E634F-C627-D540-938F-3C9610B94F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2950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28E1F-5204-5242-8423-25A6F8DD2B53}" type="datetimeFigureOut">
              <a:rPr lang="en-US" smtClean="0"/>
              <a:t>11/20/25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E634F-C627-D540-938F-3C9610B94F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494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28E1F-5204-5242-8423-25A6F8DD2B53}" type="datetimeFigureOut">
              <a:rPr lang="en-US" smtClean="0"/>
              <a:t>11/20/25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E634F-C627-D540-938F-3C9610B94F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466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28E1F-5204-5242-8423-25A6F8DD2B53}" type="datetimeFigureOut">
              <a:rPr lang="en-US" smtClean="0"/>
              <a:t>11/20/25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E634F-C627-D540-938F-3C9610B94F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735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28E1F-5204-5242-8423-25A6F8DD2B53}" type="datetimeFigureOut">
              <a:rPr lang="en-US" smtClean="0"/>
              <a:t>11/20/25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E634F-C627-D540-938F-3C9610B94F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096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28E1F-5204-5242-8423-25A6F8DD2B53}" type="datetimeFigureOut">
              <a:rPr lang="en-US" smtClean="0"/>
              <a:t>11/20/25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E634F-C627-D540-938F-3C9610B94F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481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0D28E1F-5204-5242-8423-25A6F8DD2B53}" type="datetimeFigureOut">
              <a:rPr lang="en-US" smtClean="0"/>
              <a:t>11/20/25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570E634F-C627-D540-938F-3C9610B94F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427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comments" Target="../comments/commen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DD32EB-2DAD-8E4E-73FE-9F360A57281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effectLst/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POSTPARTUM MANAGEMENT OF THE HYPERTENSIVE DISORDERS OF PREGNANCY (HDP)</a:t>
            </a:r>
            <a:br>
              <a:rPr lang="en-US" sz="3200" b="1" dirty="0">
                <a:effectLst/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200" b="1" dirty="0">
                <a:effectLst/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en-GB" sz="3200" b="1" dirty="0">
                <a:effectLst/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systematic review and meta-analysis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5533AE-2B2F-D30D-F8E8-5DF5BB9D8E9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r>
              <a:rPr lang="en-US" dirty="0"/>
              <a:t>I Tol, A Khalil, A E Cairns, R J McManus, J N Bone, P von </a:t>
            </a:r>
            <a:r>
              <a:rPr lang="en-US" dirty="0" err="1"/>
              <a:t>Dadelszen</a:t>
            </a:r>
            <a:r>
              <a:rPr lang="en-US" dirty="0"/>
              <a:t>, L A Magee 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173CE358-1572-5588-FF91-CA81E0C30AF9}"/>
              </a:ext>
            </a:extLst>
          </p:cNvPr>
          <p:cNvSpPr txBox="1"/>
          <p:nvPr/>
        </p:nvSpPr>
        <p:spPr>
          <a:xfrm>
            <a:off x="9371404" y="5584646"/>
            <a:ext cx="2661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0" i="0" u="none" strike="noStrike" dirty="0">
                <a:solidFill>
                  <a:srgbClr val="000000"/>
                </a:solidFill>
                <a:effectLst/>
              </a:rPr>
              <a:t>Am J Obstet Gynecol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09448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1CBBE4-75A3-D37B-4074-A6F9CE4605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Antihypertensive vs alternative antihypertensive </a:t>
            </a:r>
            <a:r>
              <a:rPr lang="en-US" sz="2800" dirty="0"/>
              <a:t>(non-severe HTN)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6ECAF1-91A2-F6FC-B01E-69E44C9573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7" y="696686"/>
            <a:ext cx="7788985" cy="1687285"/>
          </a:xfrm>
        </p:spPr>
        <p:txBody>
          <a:bodyPr>
            <a:normAutofit/>
          </a:bodyPr>
          <a:lstStyle/>
          <a:p>
            <a:r>
              <a:rPr lang="en-US" dirty="0"/>
              <a:t>9 trials.</a:t>
            </a:r>
          </a:p>
          <a:p>
            <a:r>
              <a:rPr lang="en-US" dirty="0"/>
              <a:t>No difference in </a:t>
            </a:r>
            <a:r>
              <a:rPr lang="en-US" b="1" dirty="0"/>
              <a:t>need for additional antihypertensive </a:t>
            </a:r>
            <a:r>
              <a:rPr lang="en-US" dirty="0"/>
              <a:t>when various antihypertensives (labetalol, </a:t>
            </a:r>
            <a:r>
              <a:rPr lang="en-US" dirty="0" err="1"/>
              <a:t>HCTZ+lisinopril</a:t>
            </a:r>
            <a:r>
              <a:rPr lang="en-US" dirty="0"/>
              <a:t>, amlodipine, enalapril) were compared with nifedipine, but there was significant between-trial heterogeneity.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388532F-CD38-64FB-6ECC-BE1317A2CD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82547" y="2484505"/>
            <a:ext cx="8075706" cy="4213412"/>
          </a:xfrm>
          <a:prstGeom prst="rect">
            <a:avLst/>
          </a:prstGeom>
        </p:spPr>
      </p:pic>
      <p:sp>
        <p:nvSpPr>
          <p:cNvPr id="59" name="TextBox 58">
            <a:extLst>
              <a:ext uri="{FF2B5EF4-FFF2-40B4-BE49-F238E27FC236}">
                <a16:creationId xmlns:a16="http://schemas.microsoft.com/office/drawing/2014/main" id="{BDAEC20E-67CA-0A54-23AD-54B09582D13E}"/>
              </a:ext>
            </a:extLst>
          </p:cNvPr>
          <p:cNvSpPr txBox="1"/>
          <p:nvPr/>
        </p:nvSpPr>
        <p:spPr>
          <a:xfrm>
            <a:off x="395911" y="5615416"/>
            <a:ext cx="2661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0" i="0" u="none" strike="noStrike" dirty="0">
                <a:solidFill>
                  <a:schemeClr val="bg1"/>
                </a:solidFill>
                <a:effectLst/>
              </a:rPr>
              <a:t>Am J Obstet Gynecol 2025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5538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1CBBE4-75A3-D37B-4074-A6F9CE4605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Antihypertensive vs alternative antihypertensive </a:t>
            </a:r>
            <a:r>
              <a:rPr lang="en-US" sz="2800" dirty="0"/>
              <a:t>(non-severe HTN)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6ECAF1-91A2-F6FC-B01E-69E44C9573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8" y="864108"/>
            <a:ext cx="7315200" cy="5204998"/>
          </a:xfrm>
        </p:spPr>
        <p:txBody>
          <a:bodyPr>
            <a:normAutofit/>
          </a:bodyPr>
          <a:lstStyle/>
          <a:p>
            <a:r>
              <a:rPr lang="en-US" dirty="0"/>
              <a:t>Heterogeneity appeared to arise from ACE inhibitors (enalapril, </a:t>
            </a:r>
            <a:r>
              <a:rPr lang="en-US" dirty="0" err="1"/>
              <a:t>lisinopril+HCTZ</a:t>
            </a:r>
            <a:r>
              <a:rPr lang="en-US" dirty="0"/>
              <a:t>) vs. nifedipine trials, in which ACE inhibitors were inferior to nifedipine with regards to </a:t>
            </a:r>
            <a:r>
              <a:rPr lang="en-US" b="1" dirty="0"/>
              <a:t>BP control</a:t>
            </a:r>
            <a:r>
              <a:rPr lang="en-US" dirty="0"/>
              <a:t>. </a:t>
            </a:r>
          </a:p>
          <a:p>
            <a:r>
              <a:rPr lang="en-US" dirty="0"/>
              <a:t>No difference in other outcomes evaluated:</a:t>
            </a:r>
          </a:p>
          <a:p>
            <a:pPr lvl="1"/>
            <a:r>
              <a:rPr lang="en-US" dirty="0"/>
              <a:t>Maternal adverse events</a:t>
            </a:r>
          </a:p>
          <a:p>
            <a:pPr lvl="1"/>
            <a:r>
              <a:rPr lang="en-US" dirty="0"/>
              <a:t>Postnatal length of stay </a:t>
            </a:r>
          </a:p>
          <a:p>
            <a:pPr lvl="1"/>
            <a:r>
              <a:rPr lang="en-US" dirty="0"/>
              <a:t>Postnatal readmission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62C9913B-BE10-0F35-9921-DA53558D6EE6}"/>
              </a:ext>
            </a:extLst>
          </p:cNvPr>
          <p:cNvSpPr txBox="1"/>
          <p:nvPr/>
        </p:nvSpPr>
        <p:spPr>
          <a:xfrm>
            <a:off x="395911" y="5615416"/>
            <a:ext cx="2661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0" i="0" u="none" strike="noStrike" dirty="0">
                <a:solidFill>
                  <a:schemeClr val="bg1"/>
                </a:solidFill>
                <a:effectLst/>
              </a:rPr>
              <a:t>Am J Obstet Gynecol 2025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88111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9452B4-C5ED-1310-CCBC-A60203B83D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Antihypertensive vs alternative antihypertensive </a:t>
            </a:r>
            <a:r>
              <a:rPr lang="en-US" sz="2800" dirty="0"/>
              <a:t>(severe HTN)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2CF10F-8FEE-5C74-D4E4-EB721F6243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5480" y="2135259"/>
            <a:ext cx="7315200" cy="257833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8 trials.</a:t>
            </a:r>
          </a:p>
          <a:p>
            <a:r>
              <a:rPr lang="en-US" b="1" dirty="0"/>
              <a:t>BP control </a:t>
            </a:r>
            <a:r>
              <a:rPr lang="en-US" dirty="0"/>
              <a:t>did not differ between IV labetalol vs IV hydralazine when reported results were pooled. </a:t>
            </a:r>
          </a:p>
          <a:p>
            <a:r>
              <a:rPr lang="en-US" b="1" dirty="0"/>
              <a:t>Need for additional antihypertensives </a:t>
            </a:r>
            <a:r>
              <a:rPr lang="en-US" dirty="0"/>
              <a:t>were not different when nifedipine compared to other antihypertensives. </a:t>
            </a:r>
          </a:p>
          <a:p>
            <a:r>
              <a:rPr lang="en-US" dirty="0"/>
              <a:t>No</a:t>
            </a:r>
            <a:r>
              <a:rPr lang="en-US" b="1" dirty="0"/>
              <a:t> </a:t>
            </a:r>
            <a:r>
              <a:rPr lang="en-US" dirty="0"/>
              <a:t>difference in other outcomes reported:</a:t>
            </a:r>
          </a:p>
          <a:p>
            <a:pPr lvl="1"/>
            <a:r>
              <a:rPr lang="en-US" dirty="0"/>
              <a:t>Postpartum length of stay</a:t>
            </a:r>
          </a:p>
          <a:p>
            <a:pPr lvl="1"/>
            <a:r>
              <a:rPr lang="en-US" dirty="0"/>
              <a:t>Maternal adverse events 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9B90E6E2-8B2A-8F48-101E-4289BFE20F06}"/>
              </a:ext>
            </a:extLst>
          </p:cNvPr>
          <p:cNvSpPr txBox="1"/>
          <p:nvPr/>
        </p:nvSpPr>
        <p:spPr>
          <a:xfrm>
            <a:off x="395911" y="5615416"/>
            <a:ext cx="2661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0" i="0" u="none" strike="noStrike" dirty="0">
                <a:solidFill>
                  <a:schemeClr val="bg1"/>
                </a:solidFill>
                <a:effectLst/>
              </a:rPr>
              <a:t>Am J Obstet Gynecol 2025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41802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4A7C3D-BF34-1D6F-A148-E6F321EB37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Uterine curettage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9D5A45-3B4B-18CA-DE1F-31D087E02F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4 trials </a:t>
            </a:r>
          </a:p>
          <a:p>
            <a:r>
              <a:rPr lang="en-US" dirty="0"/>
              <a:t>Mean arterial BP (MAP) was the only reported outcome of </a:t>
            </a:r>
            <a:r>
              <a:rPr lang="en-US" b="1" dirty="0"/>
              <a:t>BP control </a:t>
            </a:r>
            <a:r>
              <a:rPr lang="en-US" dirty="0"/>
              <a:t>and was not different between curettage and usual care when pooled. </a:t>
            </a:r>
          </a:p>
          <a:p>
            <a:r>
              <a:rPr lang="en-US" dirty="0"/>
              <a:t>No </a:t>
            </a:r>
            <a:r>
              <a:rPr lang="en-US" b="1" dirty="0"/>
              <a:t>mortality</a:t>
            </a:r>
            <a:r>
              <a:rPr lang="en-US" dirty="0"/>
              <a:t> or uterine perforation reported. </a:t>
            </a:r>
          </a:p>
          <a:p>
            <a:r>
              <a:rPr lang="en-US" dirty="0"/>
              <a:t>Some small potential improvements in pre-eclampsia related laboratory values at 24 hours of uncertain clinical significance. 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03310D26-4A34-9534-C105-53447D775DB5}"/>
              </a:ext>
            </a:extLst>
          </p:cNvPr>
          <p:cNvSpPr txBox="1"/>
          <p:nvPr/>
        </p:nvSpPr>
        <p:spPr>
          <a:xfrm>
            <a:off x="395911" y="5615416"/>
            <a:ext cx="2661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0" i="0" u="none" strike="noStrike" dirty="0">
                <a:solidFill>
                  <a:schemeClr val="bg1"/>
                </a:solidFill>
                <a:effectLst/>
              </a:rPr>
              <a:t>Am J Obstet Gynecol 2025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19285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38B45F-1375-A159-B0A2-2F01060C48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Models of care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D0C2AD-C766-3530-61E2-36D3985316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9 trials evaluating: </a:t>
            </a:r>
          </a:p>
          <a:p>
            <a:pPr lvl="1"/>
            <a:r>
              <a:rPr lang="en-US" dirty="0"/>
              <a:t>Self-monitoring of BP (n=6)</a:t>
            </a:r>
          </a:p>
          <a:p>
            <a:pPr lvl="1"/>
            <a:r>
              <a:rPr lang="en-US" dirty="0"/>
              <a:t>Nutrition and CV exercise (n=1)</a:t>
            </a:r>
          </a:p>
          <a:p>
            <a:pPr lvl="1"/>
            <a:r>
              <a:rPr lang="en-US" dirty="0"/>
              <a:t>Tight vs liberal control of BP (n=1) </a:t>
            </a:r>
          </a:p>
          <a:p>
            <a:pPr lvl="1"/>
            <a:r>
              <a:rPr lang="en-US" dirty="0"/>
              <a:t>Neonatal sleep (n=1) </a:t>
            </a:r>
          </a:p>
          <a:p>
            <a:pPr marL="502920" lvl="1" indent="0">
              <a:buNone/>
            </a:pPr>
            <a:r>
              <a:rPr lang="en-US" dirty="0"/>
              <a:t>All vs usual care 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7B4CE835-7CBC-2B54-7046-F5623AD18733}"/>
              </a:ext>
            </a:extLst>
          </p:cNvPr>
          <p:cNvSpPr txBox="1"/>
          <p:nvPr/>
        </p:nvSpPr>
        <p:spPr>
          <a:xfrm>
            <a:off x="395911" y="5615416"/>
            <a:ext cx="2661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0" i="0" u="none" strike="noStrike" dirty="0">
                <a:solidFill>
                  <a:schemeClr val="bg1"/>
                </a:solidFill>
                <a:effectLst/>
              </a:rPr>
              <a:t>Am J Obstet Gynecol 2025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93062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055F6B-05CA-DDEE-4681-B23CFB268B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Models of care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68F007-A513-5224-98D6-75AF6A12E5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Diastolic BP </a:t>
            </a:r>
            <a:r>
              <a:rPr lang="en-US" dirty="0"/>
              <a:t>and</a:t>
            </a:r>
            <a:r>
              <a:rPr lang="en-US" b="1" dirty="0"/>
              <a:t> MAP </a:t>
            </a:r>
            <a:r>
              <a:rPr lang="en-US" dirty="0"/>
              <a:t>were lower with improved neonatal sleep (MD -4mmHg [-7.33 to -0.67]). </a:t>
            </a:r>
          </a:p>
          <a:p>
            <a:r>
              <a:rPr lang="en-US" dirty="0"/>
              <a:t>Self-monitoring of BP with subsequent up- or down-titration of antihypertensive medication resulted in no short-term difference in </a:t>
            </a:r>
            <a:r>
              <a:rPr lang="en-US" b="1" dirty="0"/>
              <a:t>BP control </a:t>
            </a:r>
            <a:r>
              <a:rPr lang="en-US" dirty="0"/>
              <a:t>(vs usual care) or </a:t>
            </a:r>
            <a:r>
              <a:rPr lang="en-US" b="1" dirty="0"/>
              <a:t>postnatal readmission</a:t>
            </a:r>
            <a:r>
              <a:rPr lang="en-US" dirty="0"/>
              <a:t>, but BP was lower at 6 weeks postpartum (</a:t>
            </a:r>
            <a:r>
              <a:rPr lang="en-US" b="1" dirty="0"/>
              <a:t>longer-term CV outcomes</a:t>
            </a:r>
            <a:r>
              <a:rPr lang="en-US" dirty="0"/>
              <a:t>). </a:t>
            </a:r>
          </a:p>
          <a:p>
            <a:r>
              <a:rPr lang="en-US" dirty="0"/>
              <a:t>No difference in maternal adverse events in any study. 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5C26DF8C-3380-94B3-1D1D-216908BC5ABE}"/>
              </a:ext>
            </a:extLst>
          </p:cNvPr>
          <p:cNvSpPr txBox="1"/>
          <p:nvPr/>
        </p:nvSpPr>
        <p:spPr>
          <a:xfrm>
            <a:off x="395911" y="5615416"/>
            <a:ext cx="2661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0" i="0" u="none" strike="noStrike" dirty="0">
                <a:solidFill>
                  <a:schemeClr val="bg1"/>
                </a:solidFill>
                <a:effectLst/>
              </a:rPr>
              <a:t>Am J Obstet Gynecol 2025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35237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DD32EB-2DAD-8E4E-73FE-9F360A57281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3600" b="1" dirty="0">
                <a:effectLst/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CONCLUSIONS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5533AE-2B2F-D30D-F8E8-5DF5BB9D8E9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9C1EDAA6-72A3-5DF1-0717-83C396A9964C}"/>
              </a:ext>
            </a:extLst>
          </p:cNvPr>
          <p:cNvSpPr txBox="1"/>
          <p:nvPr/>
        </p:nvSpPr>
        <p:spPr>
          <a:xfrm>
            <a:off x="9371404" y="5584646"/>
            <a:ext cx="2661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0" i="0" u="none" strike="noStrike" dirty="0">
                <a:solidFill>
                  <a:srgbClr val="000000"/>
                </a:solidFill>
                <a:effectLst/>
              </a:rPr>
              <a:t>Am J Obstet Gynecol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90183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B356B-20E0-FD92-ADC5-EBF010557D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EDE2CF-0677-7494-FC0C-FA855EE006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40 RCTs were identified with the aim of lowering BP postpartum. </a:t>
            </a:r>
          </a:p>
          <a:p>
            <a:r>
              <a:rPr lang="en-US" dirty="0"/>
              <a:t>Primarily very low quality evidence, with single trials informing most outcomes. </a:t>
            </a:r>
          </a:p>
          <a:p>
            <a:r>
              <a:rPr lang="en-US" dirty="0"/>
              <a:t>While diuretics may aid in postpartum management, they cannot be recommended as monotherapy. </a:t>
            </a:r>
          </a:p>
          <a:p>
            <a:r>
              <a:rPr lang="en-GB" dirty="0">
                <a:effectLst/>
                <a:ea typeface="Calibri" panose="020F0502020204030204" pitchFamily="34" charset="0"/>
              </a:rPr>
              <a:t>There is insufficient evidence to recommend one antihypertensive over another, but individual trials of nifedipine vs. amlodipine or angiotensin converting enzyme inhibitors (with/without thiazide diuretic) suggest nifedipine is more effective</a:t>
            </a:r>
            <a:r>
              <a:rPr lang="en-GB" dirty="0">
                <a:ea typeface="Calibri" panose="020F0502020204030204" pitchFamily="34" charset="0"/>
              </a:rPr>
              <a:t>. </a:t>
            </a:r>
          </a:p>
          <a:p>
            <a:pPr lvl="1"/>
            <a:r>
              <a:rPr lang="en-GB" dirty="0">
                <a:ea typeface="Calibri" panose="020F0502020204030204" pitchFamily="34" charset="0"/>
              </a:rPr>
              <a:t>ACE inhibitors warrant further study postpartum.</a:t>
            </a:r>
          </a:p>
          <a:p>
            <a:r>
              <a:rPr lang="en-GB" dirty="0">
                <a:ea typeface="Calibri" panose="020F0502020204030204" pitchFamily="34" charset="0"/>
              </a:rPr>
              <a:t>Uterine curettage does not improve BP control and is of uncertain safety. </a:t>
            </a:r>
          </a:p>
          <a:p>
            <a:r>
              <a:rPr lang="en-GB" dirty="0">
                <a:effectLst/>
                <a:ea typeface="Calibri" panose="020F0502020204030204" pitchFamily="34" charset="0"/>
              </a:rPr>
              <a:t>Lifestyle change and BP self-measurement/management appear promising in reducing longer-term </a:t>
            </a:r>
            <a:r>
              <a:rPr lang="en-GB" dirty="0">
                <a:ea typeface="Calibri" panose="020F0502020204030204" pitchFamily="34" charset="0"/>
              </a:rPr>
              <a:t>CV</a:t>
            </a:r>
            <a:r>
              <a:rPr lang="en-GB" dirty="0">
                <a:effectLst/>
                <a:ea typeface="Calibri" panose="020F0502020204030204" pitchFamily="34" charset="0"/>
              </a:rPr>
              <a:t> outcomes. 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2499A324-4010-0B01-AD5F-ADBA68B82DEE}"/>
              </a:ext>
            </a:extLst>
          </p:cNvPr>
          <p:cNvSpPr txBox="1"/>
          <p:nvPr/>
        </p:nvSpPr>
        <p:spPr>
          <a:xfrm>
            <a:off x="395911" y="5615416"/>
            <a:ext cx="2661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0" i="0" u="none" strike="noStrike" dirty="0">
                <a:solidFill>
                  <a:schemeClr val="bg1"/>
                </a:solidFill>
                <a:effectLst/>
              </a:rPr>
              <a:t>Am J Obstet Gynecol 2025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51586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B7D593-5122-F75B-6188-EA08CF94B0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and aims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EDEF0B-EC53-1313-DF6F-436290AB2B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With postnatal blood pressure (BP) peaking on days 3-6 postpartum, there is significant maternal morbidity and postnatal hospital readmission associated with hypertensive disorders of pregnancy.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Management strategies that have been explored postpartum include pharmacological and surgical interventions, as well as models of care.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Our review aimed to assess the efficacy and safety of these different interventions on BP management postpartum, to better inform clinical practice, guidelines and future research. </a:t>
            </a: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6D3DE90C-A820-DD26-E36A-D2422F15D5C6}"/>
              </a:ext>
            </a:extLst>
          </p:cNvPr>
          <p:cNvSpPr txBox="1"/>
          <p:nvPr/>
        </p:nvSpPr>
        <p:spPr>
          <a:xfrm>
            <a:off x="395911" y="5615416"/>
            <a:ext cx="2661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0" i="0" u="none" strike="noStrike" dirty="0">
                <a:solidFill>
                  <a:schemeClr val="bg1"/>
                </a:solidFill>
                <a:effectLst/>
              </a:rPr>
              <a:t>Am J Obstet Gynecol 2025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86868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DD32EB-2DAD-8E4E-73FE-9F360A57281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3600" b="1" dirty="0">
                <a:effectLst/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METHODS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5533AE-2B2F-D30D-F8E8-5DF5BB9D8E9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20853EE8-A42A-256F-5B87-409199BF66AD}"/>
              </a:ext>
            </a:extLst>
          </p:cNvPr>
          <p:cNvSpPr txBox="1"/>
          <p:nvPr/>
        </p:nvSpPr>
        <p:spPr>
          <a:xfrm>
            <a:off x="9371404" y="5584646"/>
            <a:ext cx="2661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0" i="0" u="none" strike="noStrike" dirty="0">
                <a:solidFill>
                  <a:srgbClr val="000000"/>
                </a:solidFill>
                <a:effectLst/>
              </a:rPr>
              <a:t>Am J Obstet Gynecol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19468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E24488-F530-C7EA-93E0-DB52FB628A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Search strategy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75BC3F-A836-345F-BE1D-8D6E87778B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Prospectively registered, peer reviewed and published by the Cochrane editorial process. </a:t>
            </a:r>
          </a:p>
          <a:p>
            <a:endParaRPr lang="en-US" dirty="0"/>
          </a:p>
          <a:p>
            <a:r>
              <a:rPr lang="en-US" dirty="0"/>
              <a:t>Initial search strategy in collaboration with Cochrane Pregnancy and Childbirth’s Trial register, with updates in September 2024 and September 2025. </a:t>
            </a:r>
          </a:p>
          <a:p>
            <a:endParaRPr lang="en-US" dirty="0"/>
          </a:p>
          <a:p>
            <a:r>
              <a:rPr lang="en-US" dirty="0"/>
              <a:t>We included all randomized controlled trials, assessing participants with postpartum HDP, using an intervention aimed to reduce maternal BP. These encompassed: </a:t>
            </a:r>
          </a:p>
          <a:p>
            <a:pPr lvl="1"/>
            <a:r>
              <a:rPr lang="en-US" dirty="0"/>
              <a:t>Diuretics</a:t>
            </a:r>
          </a:p>
          <a:p>
            <a:pPr lvl="1"/>
            <a:r>
              <a:rPr lang="en-US" dirty="0"/>
              <a:t>Antihypertensives </a:t>
            </a:r>
          </a:p>
          <a:p>
            <a:pPr lvl="1"/>
            <a:r>
              <a:rPr lang="en-US" dirty="0"/>
              <a:t>Uterine curettage </a:t>
            </a:r>
          </a:p>
          <a:p>
            <a:pPr lvl="1"/>
            <a:r>
              <a:rPr lang="en-US" dirty="0"/>
              <a:t>Models of care 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5072303D-9888-0963-07B5-AE5B64F2799E}"/>
              </a:ext>
            </a:extLst>
          </p:cNvPr>
          <p:cNvSpPr txBox="1"/>
          <p:nvPr/>
        </p:nvSpPr>
        <p:spPr>
          <a:xfrm>
            <a:off x="395911" y="5615416"/>
            <a:ext cx="2661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0" i="0" u="none" strike="noStrike" dirty="0">
                <a:solidFill>
                  <a:schemeClr val="bg1"/>
                </a:solidFill>
                <a:effectLst/>
              </a:rPr>
              <a:t>Am J Obstet Gynecol 2025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97432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337B4-3D0D-672D-9818-C8E3382F9E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Outcomes assessed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46DE05-2C16-1DEE-779B-F522138E16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BP control (defined as poor BP control, or as BP values) </a:t>
            </a:r>
          </a:p>
          <a:p>
            <a:r>
              <a:rPr lang="en-US" dirty="0"/>
              <a:t>Need for additional antihypertensive </a:t>
            </a:r>
          </a:p>
          <a:p>
            <a:r>
              <a:rPr lang="en-US" dirty="0"/>
              <a:t>Maternal mortality and morbidity </a:t>
            </a:r>
          </a:p>
          <a:p>
            <a:r>
              <a:rPr lang="en-US" dirty="0"/>
              <a:t>Breastfeeding at hospital discharge </a:t>
            </a:r>
          </a:p>
          <a:p>
            <a:r>
              <a:rPr lang="en-US" dirty="0"/>
              <a:t>Postnatal length of hospital stay </a:t>
            </a:r>
          </a:p>
          <a:p>
            <a:r>
              <a:rPr lang="en-US" dirty="0"/>
              <a:t>Postnatal readmission to secondary care </a:t>
            </a:r>
          </a:p>
          <a:p>
            <a:r>
              <a:rPr lang="en-US" dirty="0"/>
              <a:t>Longer term cardiovascular (CV) outcomes (&gt;6 weeks postpartum)</a:t>
            </a:r>
          </a:p>
          <a:p>
            <a:r>
              <a:rPr lang="en-US" dirty="0"/>
              <a:t>Patient satisfaction with care 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46F002EC-286D-A370-673D-8B6127C4F817}"/>
              </a:ext>
            </a:extLst>
          </p:cNvPr>
          <p:cNvSpPr txBox="1"/>
          <p:nvPr/>
        </p:nvSpPr>
        <p:spPr>
          <a:xfrm>
            <a:off x="395911" y="5615416"/>
            <a:ext cx="2661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0" i="0" u="none" strike="noStrike" dirty="0">
                <a:solidFill>
                  <a:schemeClr val="bg1"/>
                </a:solidFill>
                <a:effectLst/>
              </a:rPr>
              <a:t>Am J Obstet Gynecol 2025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64392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747CC4-6238-D8FD-5DEB-1C7F49323C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extraction and analysis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86A647-B4B4-6D3B-61E4-904049A0D1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Screened and extracted by 2 independent authors.</a:t>
            </a:r>
          </a:p>
          <a:p>
            <a:endParaRPr lang="en-US" dirty="0"/>
          </a:p>
          <a:p>
            <a:r>
              <a:rPr lang="en-US" dirty="0"/>
              <a:t>Risk of bias using the Cochrane risk-of-bias assessment. </a:t>
            </a:r>
          </a:p>
          <a:p>
            <a:endParaRPr lang="en-US" dirty="0"/>
          </a:p>
          <a:p>
            <a:r>
              <a:rPr lang="en-US" dirty="0"/>
              <a:t>Certainty of evidence evaluated using GRADE.</a:t>
            </a:r>
          </a:p>
          <a:p>
            <a:endParaRPr lang="en-US" dirty="0"/>
          </a:p>
          <a:p>
            <a:r>
              <a:rPr lang="en-US" dirty="0"/>
              <a:t>Random effects meta-analysis for combining data. 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A8AA7635-EC61-0E0C-EB09-47574CBF953D}"/>
              </a:ext>
            </a:extLst>
          </p:cNvPr>
          <p:cNvSpPr txBox="1"/>
          <p:nvPr/>
        </p:nvSpPr>
        <p:spPr>
          <a:xfrm>
            <a:off x="395911" y="5615416"/>
            <a:ext cx="2661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0" i="0" u="none" strike="noStrike" dirty="0">
                <a:solidFill>
                  <a:schemeClr val="bg1"/>
                </a:solidFill>
                <a:effectLst/>
              </a:rPr>
              <a:t>Am J Obstet Gynecol 2025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84143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DD32EB-2DAD-8E4E-73FE-9F360A57281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3600" b="1" dirty="0">
                <a:effectLst/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RESULTS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5533AE-2B2F-D30D-F8E8-5DF5BB9D8E9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781338A4-9AE1-27A3-FE9D-8CD0428C3A3D}"/>
              </a:ext>
            </a:extLst>
          </p:cNvPr>
          <p:cNvSpPr txBox="1"/>
          <p:nvPr/>
        </p:nvSpPr>
        <p:spPr>
          <a:xfrm>
            <a:off x="9371404" y="5584646"/>
            <a:ext cx="2661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0" i="0" u="none" strike="noStrike" dirty="0">
                <a:solidFill>
                  <a:srgbClr val="000000"/>
                </a:solidFill>
                <a:effectLst/>
              </a:rPr>
              <a:t>Am J Obstet Gynecol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33358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4A0E3A-FA94-123D-C2BB-767941A07B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Study selection</a:t>
            </a:r>
          </a:p>
        </p:txBody>
      </p:sp>
      <p:pic>
        <p:nvPicPr>
          <p:cNvPr id="13" name="Content Placeholder 12">
            <a:extLst>
              <a:ext uri="{FF2B5EF4-FFF2-40B4-BE49-F238E27FC236}">
                <a16:creationId xmlns:a16="http://schemas.microsoft.com/office/drawing/2014/main" id="{9880B62B-E05D-2D73-21BE-3B574A84FB4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876800" y="295868"/>
            <a:ext cx="5217459" cy="6160374"/>
          </a:xfrm>
        </p:spPr>
      </p:pic>
      <p:sp>
        <p:nvSpPr>
          <p:cNvPr id="51" name="TextBox 50">
            <a:extLst>
              <a:ext uri="{FF2B5EF4-FFF2-40B4-BE49-F238E27FC236}">
                <a16:creationId xmlns:a16="http://schemas.microsoft.com/office/drawing/2014/main" id="{7C5BB9E9-5CDD-44EE-FC40-91B43A0769E8}"/>
              </a:ext>
            </a:extLst>
          </p:cNvPr>
          <p:cNvSpPr txBox="1"/>
          <p:nvPr/>
        </p:nvSpPr>
        <p:spPr>
          <a:xfrm>
            <a:off x="395911" y="5615416"/>
            <a:ext cx="2661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0" i="0" u="none" strike="noStrike" dirty="0">
                <a:solidFill>
                  <a:schemeClr val="bg1"/>
                </a:solidFill>
                <a:effectLst/>
              </a:rPr>
              <a:t>Am J Obstet Gynecol 2025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79615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DA15E8-C53F-D7C0-BB03-FC176EABB2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100" dirty="0"/>
              <a:t>Diuretics (+/- antihypertensive) vs no therapy (+/- antihypertensive)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41A6BB-DEC0-346E-4103-45006CD426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58382" y="777409"/>
            <a:ext cx="7315200" cy="148622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7 trials </a:t>
            </a:r>
          </a:p>
          <a:p>
            <a:r>
              <a:rPr lang="en-US" b="1" dirty="0"/>
              <a:t>BP control </a:t>
            </a:r>
            <a:r>
              <a:rPr lang="en-US" dirty="0"/>
              <a:t>was better with diuretics, but heterogeneity was related to trials that administered antihypertensives to both groups. </a:t>
            </a:r>
          </a:p>
          <a:p>
            <a:r>
              <a:rPr lang="en-US" dirty="0"/>
              <a:t>BP control did not differ between groups when diuretics were compared with placebo/no therapy.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AF25B7C-67B5-E987-7CDD-F08FAF4ADC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50018" y="2336803"/>
            <a:ext cx="6032500" cy="4334029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35DF80EF-FF89-3D21-5C7E-988B24789F54}"/>
              </a:ext>
            </a:extLst>
          </p:cNvPr>
          <p:cNvSpPr/>
          <p:nvPr/>
        </p:nvSpPr>
        <p:spPr>
          <a:xfrm>
            <a:off x="4250019" y="3969372"/>
            <a:ext cx="5987996" cy="1146918"/>
          </a:xfrm>
          <a:prstGeom prst="rect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E48623FC-74A5-F440-2318-745877974506}"/>
              </a:ext>
            </a:extLst>
          </p:cNvPr>
          <p:cNvSpPr/>
          <p:nvPr/>
        </p:nvSpPr>
        <p:spPr>
          <a:xfrm>
            <a:off x="3581151" y="5000684"/>
            <a:ext cx="633262" cy="48463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314605A-5814-4F9F-7416-18930BF05BDC}"/>
              </a:ext>
            </a:extLst>
          </p:cNvPr>
          <p:cNvSpPr/>
          <p:nvPr/>
        </p:nvSpPr>
        <p:spPr>
          <a:xfrm>
            <a:off x="4250015" y="2726875"/>
            <a:ext cx="5987996" cy="1202865"/>
          </a:xfrm>
          <a:prstGeom prst="rect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0D1C02C3-6C2B-F67D-1EF9-F59C0E7E7412}"/>
              </a:ext>
            </a:extLst>
          </p:cNvPr>
          <p:cNvSpPr txBox="1"/>
          <p:nvPr/>
        </p:nvSpPr>
        <p:spPr>
          <a:xfrm>
            <a:off x="395911" y="5615416"/>
            <a:ext cx="2661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0" i="0" u="none" strike="noStrike" dirty="0">
                <a:solidFill>
                  <a:schemeClr val="bg1"/>
                </a:solidFill>
                <a:effectLst/>
              </a:rPr>
              <a:t>Am J Obstet Gynecol 2025</a:t>
            </a:r>
            <a:endParaRPr lang="en-US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21034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5|3.4|4"/>
</p:tagLst>
</file>

<file path=ppt/theme/theme1.xml><?xml version="1.0" encoding="utf-8"?>
<a:theme xmlns:a="http://schemas.openxmlformats.org/drawingml/2006/main" name="Frame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{7799E461-31B8-104B-BED0-5C0494648291}tf10001124</Template>
  <TotalTime>1359</TotalTime>
  <Words>982</Words>
  <Application>Microsoft Macintosh PowerPoint</Application>
  <PresentationFormat>Widescreen</PresentationFormat>
  <Paragraphs>113</Paragraphs>
  <Slides>17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Calibri</vt:lpstr>
      <vt:lpstr>Corbel</vt:lpstr>
      <vt:lpstr>Wingdings 2</vt:lpstr>
      <vt:lpstr>Frame</vt:lpstr>
      <vt:lpstr>POSTPARTUM MANAGEMENT OF THE HYPERTENSIVE DISORDERS OF PREGNANCY (HDP) A systematic review and meta-analysis</vt:lpstr>
      <vt:lpstr>Introduction and aims </vt:lpstr>
      <vt:lpstr>METHODS</vt:lpstr>
      <vt:lpstr>Search strategy</vt:lpstr>
      <vt:lpstr>Outcomes assessed </vt:lpstr>
      <vt:lpstr>Data extraction and analysis </vt:lpstr>
      <vt:lpstr>RESULTS</vt:lpstr>
      <vt:lpstr>Study selection</vt:lpstr>
      <vt:lpstr>Diuretics (+/- antihypertensive) vs no therapy (+/- antihypertensive)</vt:lpstr>
      <vt:lpstr>Antihypertensive vs alternative antihypertensive (non-severe HTN)</vt:lpstr>
      <vt:lpstr>Antihypertensive vs alternative antihypertensive (non-severe HTN)</vt:lpstr>
      <vt:lpstr>Antihypertensive vs alternative antihypertensive (severe HTN)</vt:lpstr>
      <vt:lpstr>Uterine curettage</vt:lpstr>
      <vt:lpstr>Models of care</vt:lpstr>
      <vt:lpstr>Models of care </vt:lpstr>
      <vt:lpstr>CONCLUSIONS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POSTPARTUM MANAGEMENT OF THE HYPERTENSIVE DISORDERS OF PREGNANCY (HDP) A systematic review and meta-analysis</dc:title>
  <dc:creator>Isabel Tol</dc:creator>
  <cp:lastModifiedBy>Isabel Tol</cp:lastModifiedBy>
  <cp:revision>5</cp:revision>
  <dcterms:created xsi:type="dcterms:W3CDTF">2025-11-17T15:39:33Z</dcterms:created>
  <dcterms:modified xsi:type="dcterms:W3CDTF">2025-11-20T11:39:07Z</dcterms:modified>
</cp:coreProperties>
</file>