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830"/>
  </p:normalViewPr>
  <p:slideViewPr>
    <p:cSldViewPr snapToGrid="0">
      <p:cViewPr varScale="1">
        <p:scale>
          <a:sx n="88" d="100"/>
          <a:sy n="88" d="100"/>
        </p:scale>
        <p:origin x="200"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284E6-4538-A044-1D44-B2CFA38C28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8B9227D6-8A13-2B7F-6277-26DFA74C8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a:extLst>
              <a:ext uri="{FF2B5EF4-FFF2-40B4-BE49-F238E27FC236}">
                <a16:creationId xmlns:a16="http://schemas.microsoft.com/office/drawing/2014/main" id="{3B18A9A3-52A3-A905-3FDE-560821F27256}"/>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5" name="Marcador de pie de página 4">
            <a:extLst>
              <a:ext uri="{FF2B5EF4-FFF2-40B4-BE49-F238E27FC236}">
                <a16:creationId xmlns:a16="http://schemas.microsoft.com/office/drawing/2014/main" id="{B54FE450-88FE-580C-5992-423D87FA2878}"/>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BA5357EC-E4E5-566B-6594-51FE3E667E8C}"/>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64354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A019E-1F4D-8C2F-53BC-CE525BC9D200}"/>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C9B81BD2-0EF1-2CE5-0BA9-007616B478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804E3005-4261-3626-7363-FCC06436F974}"/>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5" name="Marcador de pie de página 4">
            <a:extLst>
              <a:ext uri="{FF2B5EF4-FFF2-40B4-BE49-F238E27FC236}">
                <a16:creationId xmlns:a16="http://schemas.microsoft.com/office/drawing/2014/main" id="{F7E45FDC-3061-8D1B-3B00-A89900AC65F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2295F1B-1ACE-8A5D-876D-0D8DADF9CD46}"/>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164556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0B732D5-206E-52C8-BC26-D5AD3875E99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a:extLst>
              <a:ext uri="{FF2B5EF4-FFF2-40B4-BE49-F238E27FC236}">
                <a16:creationId xmlns:a16="http://schemas.microsoft.com/office/drawing/2014/main" id="{90BB5D57-CCE4-5970-C394-092971B2A80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6C1BF557-D7FD-A5C0-F209-45D88A4DC8E9}"/>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5" name="Marcador de pie de página 4">
            <a:extLst>
              <a:ext uri="{FF2B5EF4-FFF2-40B4-BE49-F238E27FC236}">
                <a16:creationId xmlns:a16="http://schemas.microsoft.com/office/drawing/2014/main" id="{D3A2F1C3-6BF1-7394-4C22-923CC724D93B}"/>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4C6A0E7D-5FE2-20BC-2908-0E77B62E47A7}"/>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210288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F1967-F8EE-E3C1-F6A0-9D65CEB99ADD}"/>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073D59CA-664E-DFD0-4277-60D157A77C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D2BACD1A-839D-4000-9166-CB6FC3675AB4}"/>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5" name="Marcador de pie de página 4">
            <a:extLst>
              <a:ext uri="{FF2B5EF4-FFF2-40B4-BE49-F238E27FC236}">
                <a16:creationId xmlns:a16="http://schemas.microsoft.com/office/drawing/2014/main" id="{13D57574-C50E-8B49-C2C7-9119F518C90B}"/>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79E72852-75D9-0B77-7B8E-80B64EF04BFA}"/>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295919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91ACC-154D-6EAA-C75E-52AC70C2D54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F73FAB98-6B99-D538-26EA-C95B3EC067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CA14A1-A5FD-09A1-2FE9-4933424388FA}"/>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5" name="Marcador de pie de página 4">
            <a:extLst>
              <a:ext uri="{FF2B5EF4-FFF2-40B4-BE49-F238E27FC236}">
                <a16:creationId xmlns:a16="http://schemas.microsoft.com/office/drawing/2014/main" id="{5CF93D87-29A3-4E7B-84F4-AE32387C726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929412F3-CA94-2026-EB85-617BD26D5B20}"/>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169525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C8C07-ADEB-5FD4-2835-976DA47A606C}"/>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322649C7-D1C4-0521-F4BE-C682842294D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10B22384-D99D-1F40-62E1-98014F342FC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a:extLst>
              <a:ext uri="{FF2B5EF4-FFF2-40B4-BE49-F238E27FC236}">
                <a16:creationId xmlns:a16="http://schemas.microsoft.com/office/drawing/2014/main" id="{5E4EC3A9-9850-3EF9-E3FF-A02FAF54E363}"/>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6" name="Marcador de pie de página 5">
            <a:extLst>
              <a:ext uri="{FF2B5EF4-FFF2-40B4-BE49-F238E27FC236}">
                <a16:creationId xmlns:a16="http://schemas.microsoft.com/office/drawing/2014/main" id="{C59DB5D5-66F1-9323-AF1D-686BFB5DDDE7}"/>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F65720F5-593F-7214-3DB3-8F621DA687C5}"/>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288922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FB18E-AC0D-BE91-31CF-6BC70480B9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AB3BE452-E4D7-C5DC-5C09-106024AFB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226EA23-4060-7D73-68B9-CA9352ABD46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a:extLst>
              <a:ext uri="{FF2B5EF4-FFF2-40B4-BE49-F238E27FC236}">
                <a16:creationId xmlns:a16="http://schemas.microsoft.com/office/drawing/2014/main" id="{9D35A71A-1C27-55DB-CADB-0C827989C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263D855-3192-1FCB-AD45-7ED20294C31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a:extLst>
              <a:ext uri="{FF2B5EF4-FFF2-40B4-BE49-F238E27FC236}">
                <a16:creationId xmlns:a16="http://schemas.microsoft.com/office/drawing/2014/main" id="{9687CC09-7839-7911-E5E6-D38561BF5655}"/>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8" name="Marcador de pie de página 7">
            <a:extLst>
              <a:ext uri="{FF2B5EF4-FFF2-40B4-BE49-F238E27FC236}">
                <a16:creationId xmlns:a16="http://schemas.microsoft.com/office/drawing/2014/main" id="{04BAB962-2D87-BACD-0339-2D4FAC53A678}"/>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1B8F643A-E8CC-B786-5CDB-FA28795381E9}"/>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101828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4706C7-BD21-4015-4416-A115AF6EE2BD}"/>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fecha 2">
            <a:extLst>
              <a:ext uri="{FF2B5EF4-FFF2-40B4-BE49-F238E27FC236}">
                <a16:creationId xmlns:a16="http://schemas.microsoft.com/office/drawing/2014/main" id="{2F8A41E7-203D-FF2D-A050-5D0BC4CA1043}"/>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4" name="Marcador de pie de página 3">
            <a:extLst>
              <a:ext uri="{FF2B5EF4-FFF2-40B4-BE49-F238E27FC236}">
                <a16:creationId xmlns:a16="http://schemas.microsoft.com/office/drawing/2014/main" id="{3EBFC254-6FAC-5C86-A553-4CA3691DAA6D}"/>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2623C725-E6E4-E86B-A02C-532351A9BDB1}"/>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61723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230FCB-2727-6C46-2768-8F75FF0358AA}"/>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3" name="Marcador de pie de página 2">
            <a:extLst>
              <a:ext uri="{FF2B5EF4-FFF2-40B4-BE49-F238E27FC236}">
                <a16:creationId xmlns:a16="http://schemas.microsoft.com/office/drawing/2014/main" id="{5747BE47-554C-2AF0-EEF9-8446310D041F}"/>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D0EC3BA7-1CD3-0C9E-E333-6349462CB5D0}"/>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166711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9D6EB-6E96-DA20-7AE8-3C6A549166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28A44B80-6394-EC6E-4C75-365E44508A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a:extLst>
              <a:ext uri="{FF2B5EF4-FFF2-40B4-BE49-F238E27FC236}">
                <a16:creationId xmlns:a16="http://schemas.microsoft.com/office/drawing/2014/main" id="{E93F5CAC-33E3-9B60-8AE4-5FBF73D0E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F35A5C-7F76-BD7B-A5D7-DEC7287E43F4}"/>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6" name="Marcador de pie de página 5">
            <a:extLst>
              <a:ext uri="{FF2B5EF4-FFF2-40B4-BE49-F238E27FC236}">
                <a16:creationId xmlns:a16="http://schemas.microsoft.com/office/drawing/2014/main" id="{D602AFD3-C30A-7A99-5883-1EDE29E06A7E}"/>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C6D62B31-141A-3333-D198-229E672FF5F9}"/>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224150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21A6E-4F62-D428-099C-76A6101AD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5B8DE1BD-9ACC-5641-6191-511773213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3DC1B80D-34AD-E447-A4B7-45086AE76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6BC9CA-9B4D-D4B9-21AE-0F87F06E9F12}"/>
              </a:ext>
            </a:extLst>
          </p:cNvPr>
          <p:cNvSpPr>
            <a:spLocks noGrp="1"/>
          </p:cNvSpPr>
          <p:nvPr>
            <p:ph type="dt" sz="half" idx="10"/>
          </p:nvPr>
        </p:nvSpPr>
        <p:spPr/>
        <p:txBody>
          <a:bodyPr/>
          <a:lstStyle/>
          <a:p>
            <a:fld id="{B2574012-C229-8342-8EBC-C9E02AB75B91}" type="datetimeFigureOut">
              <a:rPr lang="es-ES_tradnl" smtClean="0"/>
              <a:t>8/9/25</a:t>
            </a:fld>
            <a:endParaRPr lang="es-ES_tradnl"/>
          </a:p>
        </p:txBody>
      </p:sp>
      <p:sp>
        <p:nvSpPr>
          <p:cNvPr id="6" name="Marcador de pie de página 5">
            <a:extLst>
              <a:ext uri="{FF2B5EF4-FFF2-40B4-BE49-F238E27FC236}">
                <a16:creationId xmlns:a16="http://schemas.microsoft.com/office/drawing/2014/main" id="{3BA97B4B-9079-8F6E-2603-C5192FC268D3}"/>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633E7F09-F9EC-3E2F-E985-A36964B74F00}"/>
              </a:ext>
            </a:extLst>
          </p:cNvPr>
          <p:cNvSpPr>
            <a:spLocks noGrp="1"/>
          </p:cNvSpPr>
          <p:nvPr>
            <p:ph type="sldNum" sz="quarter" idx="12"/>
          </p:nvPr>
        </p:nvSpPr>
        <p:spPr/>
        <p:txBody>
          <a:body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79425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BB06F0-648F-B6D0-FEEE-49E0277D8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a:extLst>
              <a:ext uri="{FF2B5EF4-FFF2-40B4-BE49-F238E27FC236}">
                <a16:creationId xmlns:a16="http://schemas.microsoft.com/office/drawing/2014/main" id="{1AEB405C-45DB-2851-45B1-1EEA28D86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a:extLst>
              <a:ext uri="{FF2B5EF4-FFF2-40B4-BE49-F238E27FC236}">
                <a16:creationId xmlns:a16="http://schemas.microsoft.com/office/drawing/2014/main" id="{C9508478-FFF4-1BD1-E1E1-944B042904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574012-C229-8342-8EBC-C9E02AB75B91}" type="datetimeFigureOut">
              <a:rPr lang="es-ES_tradnl" smtClean="0"/>
              <a:t>8/9/25</a:t>
            </a:fld>
            <a:endParaRPr lang="es-ES_tradnl"/>
          </a:p>
        </p:txBody>
      </p:sp>
      <p:sp>
        <p:nvSpPr>
          <p:cNvPr id="5" name="Marcador de pie de página 4">
            <a:extLst>
              <a:ext uri="{FF2B5EF4-FFF2-40B4-BE49-F238E27FC236}">
                <a16:creationId xmlns:a16="http://schemas.microsoft.com/office/drawing/2014/main" id="{2DE07804-C957-4578-DECC-93858ED33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2334FCBF-3BF5-399D-2780-46056208C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C0BC4C-59D2-564D-BA20-3BAA71A9AAC5}" type="slidenum">
              <a:rPr lang="es-ES_tradnl" smtClean="0"/>
              <a:t>‹Nº›</a:t>
            </a:fld>
            <a:endParaRPr lang="es-ES_tradnl"/>
          </a:p>
        </p:txBody>
      </p:sp>
    </p:spTree>
    <p:extLst>
      <p:ext uri="{BB962C8B-B14F-4D97-AF65-F5344CB8AC3E}">
        <p14:creationId xmlns:p14="http://schemas.microsoft.com/office/powerpoint/2010/main" val="415232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iff"/><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Gráfico&#10;&#10;El contenido generado por IA puede ser incorrecto.">
            <a:extLst>
              <a:ext uri="{FF2B5EF4-FFF2-40B4-BE49-F238E27FC236}">
                <a16:creationId xmlns:a16="http://schemas.microsoft.com/office/drawing/2014/main" id="{0F01CDFB-9FF3-34E1-8875-C1BA9EA8EBC0}"/>
              </a:ext>
            </a:extLst>
          </p:cNvPr>
          <p:cNvPicPr>
            <a:picLocks noChangeAspect="1"/>
          </p:cNvPicPr>
          <p:nvPr/>
        </p:nvPicPr>
        <p:blipFill>
          <a:blip r:embed="rId2"/>
          <a:stretch>
            <a:fillRect/>
          </a:stretch>
        </p:blipFill>
        <p:spPr>
          <a:xfrm>
            <a:off x="9886200" y="1520473"/>
            <a:ext cx="2001432" cy="2692836"/>
          </a:xfrm>
          <a:prstGeom prst="rect">
            <a:avLst/>
          </a:prstGeom>
        </p:spPr>
      </p:pic>
      <p:pic>
        <p:nvPicPr>
          <p:cNvPr id="9" name="Imagen 8">
            <a:extLst>
              <a:ext uri="{FF2B5EF4-FFF2-40B4-BE49-F238E27FC236}">
                <a16:creationId xmlns:a16="http://schemas.microsoft.com/office/drawing/2014/main" id="{016BF48E-41E8-A0E7-EAAE-B12F183B2B27}"/>
              </a:ext>
            </a:extLst>
          </p:cNvPr>
          <p:cNvPicPr>
            <a:picLocks noChangeAspect="1"/>
          </p:cNvPicPr>
          <p:nvPr/>
        </p:nvPicPr>
        <p:blipFill>
          <a:blip r:embed="rId3"/>
          <a:stretch>
            <a:fillRect/>
          </a:stretch>
        </p:blipFill>
        <p:spPr>
          <a:xfrm>
            <a:off x="5475903" y="1419461"/>
            <a:ext cx="1771097" cy="2638292"/>
          </a:xfrm>
          <a:prstGeom prst="rect">
            <a:avLst/>
          </a:prstGeom>
        </p:spPr>
      </p:pic>
      <p:pic>
        <p:nvPicPr>
          <p:cNvPr id="10" name="Imagen 9">
            <a:extLst>
              <a:ext uri="{FF2B5EF4-FFF2-40B4-BE49-F238E27FC236}">
                <a16:creationId xmlns:a16="http://schemas.microsoft.com/office/drawing/2014/main" id="{725CFC22-29D7-1EC2-B33D-C2DF11B69D61}"/>
              </a:ext>
            </a:extLst>
          </p:cNvPr>
          <p:cNvPicPr>
            <a:picLocks noChangeAspect="1"/>
          </p:cNvPicPr>
          <p:nvPr/>
        </p:nvPicPr>
        <p:blipFill>
          <a:blip r:embed="rId4"/>
          <a:stretch>
            <a:fillRect/>
          </a:stretch>
        </p:blipFill>
        <p:spPr>
          <a:xfrm>
            <a:off x="5475904" y="4115523"/>
            <a:ext cx="1771097" cy="2598078"/>
          </a:xfrm>
          <a:prstGeom prst="rect">
            <a:avLst/>
          </a:prstGeom>
        </p:spPr>
      </p:pic>
      <p:pic>
        <p:nvPicPr>
          <p:cNvPr id="15" name="Imagen 14" descr="Gráfico&#10;&#10;El contenido generado por IA puede ser incorrecto.">
            <a:extLst>
              <a:ext uri="{FF2B5EF4-FFF2-40B4-BE49-F238E27FC236}">
                <a16:creationId xmlns:a16="http://schemas.microsoft.com/office/drawing/2014/main" id="{65265A12-45B0-92F5-6FF8-8E9E8B3EE888}"/>
              </a:ext>
            </a:extLst>
          </p:cNvPr>
          <p:cNvPicPr>
            <a:picLocks noChangeAspect="1"/>
          </p:cNvPicPr>
          <p:nvPr/>
        </p:nvPicPr>
        <p:blipFill>
          <a:blip r:embed="rId5"/>
          <a:stretch>
            <a:fillRect/>
          </a:stretch>
        </p:blipFill>
        <p:spPr>
          <a:xfrm>
            <a:off x="7687095" y="1547568"/>
            <a:ext cx="1819434" cy="2529088"/>
          </a:xfrm>
          <a:prstGeom prst="rect">
            <a:avLst/>
          </a:prstGeom>
        </p:spPr>
      </p:pic>
      <p:pic>
        <p:nvPicPr>
          <p:cNvPr id="17" name="Imagen 16" descr="Gráfico&#10;&#10;El contenido generado por IA puede ser incorrecto.">
            <a:extLst>
              <a:ext uri="{FF2B5EF4-FFF2-40B4-BE49-F238E27FC236}">
                <a16:creationId xmlns:a16="http://schemas.microsoft.com/office/drawing/2014/main" id="{518FC48C-5F72-10B1-281A-3E585968E4EA}"/>
              </a:ext>
            </a:extLst>
          </p:cNvPr>
          <p:cNvPicPr>
            <a:picLocks noChangeAspect="1"/>
          </p:cNvPicPr>
          <p:nvPr/>
        </p:nvPicPr>
        <p:blipFill>
          <a:blip r:embed="rId6"/>
          <a:stretch>
            <a:fillRect/>
          </a:stretch>
        </p:blipFill>
        <p:spPr>
          <a:xfrm>
            <a:off x="7686447" y="4178622"/>
            <a:ext cx="1819434" cy="2529088"/>
          </a:xfrm>
          <a:prstGeom prst="rect">
            <a:avLst/>
          </a:prstGeom>
        </p:spPr>
      </p:pic>
      <p:pic>
        <p:nvPicPr>
          <p:cNvPr id="18" name="Imagen 17">
            <a:extLst>
              <a:ext uri="{FF2B5EF4-FFF2-40B4-BE49-F238E27FC236}">
                <a16:creationId xmlns:a16="http://schemas.microsoft.com/office/drawing/2014/main" id="{D2EA3B73-45C2-CBDF-2081-37DFE155A1B6}"/>
              </a:ext>
            </a:extLst>
          </p:cNvPr>
          <p:cNvPicPr>
            <a:picLocks noChangeAspect="1"/>
          </p:cNvPicPr>
          <p:nvPr/>
        </p:nvPicPr>
        <p:blipFill>
          <a:blip r:embed="rId7"/>
          <a:stretch>
            <a:fillRect/>
          </a:stretch>
        </p:blipFill>
        <p:spPr>
          <a:xfrm>
            <a:off x="9872613" y="4159955"/>
            <a:ext cx="1771097" cy="2567545"/>
          </a:xfrm>
          <a:prstGeom prst="rect">
            <a:avLst/>
          </a:prstGeom>
        </p:spPr>
      </p:pic>
      <p:sp>
        <p:nvSpPr>
          <p:cNvPr id="20" name="CuadroTexto 19">
            <a:extLst>
              <a:ext uri="{FF2B5EF4-FFF2-40B4-BE49-F238E27FC236}">
                <a16:creationId xmlns:a16="http://schemas.microsoft.com/office/drawing/2014/main" id="{4C588A20-AE3D-39E1-F87F-CDC68188B513}"/>
              </a:ext>
            </a:extLst>
          </p:cNvPr>
          <p:cNvSpPr txBox="1"/>
          <p:nvPr/>
        </p:nvSpPr>
        <p:spPr>
          <a:xfrm>
            <a:off x="306037" y="129135"/>
            <a:ext cx="8518649" cy="892552"/>
          </a:xfrm>
          <a:prstGeom prst="rect">
            <a:avLst/>
          </a:prstGeom>
          <a:noFill/>
        </p:spPr>
        <p:txBody>
          <a:bodyPr wrap="square">
            <a:spAutoFit/>
          </a:bodyPr>
          <a:lstStyle/>
          <a:p>
            <a:pPr>
              <a:buNone/>
            </a:pPr>
            <a:r>
              <a:rPr lang="en-US" sz="2600" b="1" dirty="0">
                <a:solidFill>
                  <a:srgbClr val="0070C0"/>
                </a:solidFill>
                <a:effectLst/>
                <a:latin typeface="Cambria" panose="02040503050406030204" pitchFamily="18" charset="0"/>
                <a:ea typeface="Times New Roman" panose="02020603050405020304" pitchFamily="18" charset="0"/>
                <a:cs typeface="Arial" panose="020B0604020202020204" pitchFamily="34" charset="0"/>
              </a:rPr>
              <a:t>Does gestational age influence the predictive accuracy </a:t>
            </a:r>
          </a:p>
          <a:p>
            <a:pPr>
              <a:buNone/>
            </a:pPr>
            <a:r>
              <a:rPr lang="en-US" sz="2600" b="1" dirty="0">
                <a:solidFill>
                  <a:srgbClr val="0070C0"/>
                </a:solidFill>
                <a:effectLst/>
                <a:latin typeface="Cambria" panose="02040503050406030204" pitchFamily="18" charset="0"/>
                <a:ea typeface="Times New Roman" panose="02020603050405020304" pitchFamily="18" charset="0"/>
                <a:cs typeface="Arial" panose="020B0604020202020204" pitchFamily="34" charset="0"/>
              </a:rPr>
              <a:t>of the CPR for intrapartum fetal compromise?</a:t>
            </a:r>
            <a:endParaRPr lang="es-ES" sz="2600" b="1" dirty="0">
              <a:solidFill>
                <a:srgbClr val="0070C0"/>
              </a:solidFill>
              <a:effectLst/>
              <a:latin typeface="Times New Roman" panose="02020603050405020304" pitchFamily="18" charset="0"/>
              <a:ea typeface="Times New Roman" panose="02020603050405020304" pitchFamily="18" charset="0"/>
            </a:endParaRPr>
          </a:p>
        </p:txBody>
      </p:sp>
      <p:sp>
        <p:nvSpPr>
          <p:cNvPr id="22" name="CuadroTexto 21">
            <a:extLst>
              <a:ext uri="{FF2B5EF4-FFF2-40B4-BE49-F238E27FC236}">
                <a16:creationId xmlns:a16="http://schemas.microsoft.com/office/drawing/2014/main" id="{6335DF16-0931-81C8-32A8-BF6115372161}"/>
              </a:ext>
            </a:extLst>
          </p:cNvPr>
          <p:cNvSpPr txBox="1"/>
          <p:nvPr/>
        </p:nvSpPr>
        <p:spPr>
          <a:xfrm>
            <a:off x="452350" y="1515548"/>
            <a:ext cx="4658190" cy="1092607"/>
          </a:xfrm>
          <a:prstGeom prst="rect">
            <a:avLst/>
          </a:prstGeom>
          <a:noFill/>
        </p:spPr>
        <p:txBody>
          <a:bodyPr wrap="square">
            <a:spAutoFit/>
          </a:bodyPr>
          <a:lstStyle/>
          <a:p>
            <a:pPr algn="just">
              <a:buNone/>
            </a:pPr>
            <a:r>
              <a:rPr lang="en-GB" sz="1300" b="1" dirty="0">
                <a:latin typeface="Cambria" panose="02040503050406030204" pitchFamily="18" charset="0"/>
                <a:ea typeface="Times New Roman" panose="02020603050405020304" pitchFamily="18" charset="0"/>
              </a:rPr>
              <a:t>Objective. </a:t>
            </a:r>
            <a:r>
              <a:rPr lang="en-GB" sz="1300" dirty="0">
                <a:latin typeface="Cambria" panose="02040503050406030204" pitchFamily="18" charset="0"/>
                <a:ea typeface="Times New Roman" panose="02020603050405020304" pitchFamily="18" charset="0"/>
              </a:rPr>
              <a:t>W</a:t>
            </a:r>
            <a:r>
              <a:rPr lang="en-GB" sz="1300" dirty="0">
                <a:effectLst/>
                <a:latin typeface="Cambria" panose="02040503050406030204" pitchFamily="18" charset="0"/>
                <a:ea typeface="Times New Roman" panose="02020603050405020304" pitchFamily="18" charset="0"/>
              </a:rPr>
              <a:t>e investigated whether the ability of the cerebroplacental ratio (CPR) and other Doppler ultrasound parameters to predict intrapartum </a:t>
            </a:r>
            <a:r>
              <a:rPr lang="en-GB" sz="1300" dirty="0" err="1">
                <a:effectLst/>
                <a:latin typeface="Cambria" panose="02040503050406030204" pitchFamily="18" charset="0"/>
                <a:ea typeface="Times New Roman" panose="02020603050405020304" pitchFamily="18" charset="0"/>
              </a:rPr>
              <a:t>fetal</a:t>
            </a:r>
            <a:r>
              <a:rPr lang="en-GB" sz="1300" dirty="0">
                <a:effectLst/>
                <a:latin typeface="Cambria" panose="02040503050406030204" pitchFamily="18" charset="0"/>
                <a:ea typeface="Times New Roman" panose="02020603050405020304" pitchFamily="18" charset="0"/>
              </a:rPr>
              <a:t> compromise (IFC), leading to </a:t>
            </a:r>
            <a:r>
              <a:rPr lang="en-GB" sz="1300" dirty="0" err="1">
                <a:effectLst/>
                <a:latin typeface="Cambria" panose="02040503050406030204" pitchFamily="18" charset="0"/>
                <a:ea typeface="Times New Roman" panose="02020603050405020304" pitchFamily="18" charset="0"/>
              </a:rPr>
              <a:t>cesarean</a:t>
            </a:r>
            <a:r>
              <a:rPr lang="en-GB" sz="1300" dirty="0">
                <a:effectLst/>
                <a:latin typeface="Cambria" panose="02040503050406030204" pitchFamily="18" charset="0"/>
                <a:ea typeface="Times New Roman" panose="02020603050405020304" pitchFamily="18" charset="0"/>
              </a:rPr>
              <a:t> delivery, changes with advancing gestational age in late-term pregnancies. </a:t>
            </a:r>
            <a:endParaRPr lang="es-ES" sz="1300" dirty="0">
              <a:effectLst/>
              <a:latin typeface="Times New Roman" panose="02020603050405020304" pitchFamily="18" charset="0"/>
              <a:ea typeface="Times New Roman" panose="02020603050405020304" pitchFamily="18" charset="0"/>
            </a:endParaRPr>
          </a:p>
        </p:txBody>
      </p:sp>
      <p:sp>
        <p:nvSpPr>
          <p:cNvPr id="24" name="CuadroTexto 23">
            <a:extLst>
              <a:ext uri="{FF2B5EF4-FFF2-40B4-BE49-F238E27FC236}">
                <a16:creationId xmlns:a16="http://schemas.microsoft.com/office/drawing/2014/main" id="{580797C4-510B-D5AC-2163-803CE041FCDB}"/>
              </a:ext>
            </a:extLst>
          </p:cNvPr>
          <p:cNvSpPr txBox="1"/>
          <p:nvPr/>
        </p:nvSpPr>
        <p:spPr>
          <a:xfrm>
            <a:off x="452350" y="2608155"/>
            <a:ext cx="4658190" cy="2092881"/>
          </a:xfrm>
          <a:prstGeom prst="rect">
            <a:avLst/>
          </a:prstGeom>
          <a:noFill/>
        </p:spPr>
        <p:txBody>
          <a:bodyPr wrap="square">
            <a:spAutoFit/>
          </a:bodyPr>
          <a:lstStyle/>
          <a:p>
            <a:pPr algn="just">
              <a:buNone/>
            </a:pPr>
            <a:r>
              <a:rPr lang="en-GB" sz="1300" b="1" dirty="0">
                <a:effectLst/>
                <a:latin typeface="Cambria" panose="02040503050406030204" pitchFamily="18" charset="0"/>
                <a:ea typeface="Times New Roman" panose="02020603050405020304" pitchFamily="18" charset="0"/>
              </a:rPr>
              <a:t>Results. </a:t>
            </a:r>
            <a:r>
              <a:rPr lang="en-GB" sz="1300" dirty="0">
                <a:effectLst/>
                <a:latin typeface="Cambria" panose="02040503050406030204" pitchFamily="18" charset="0"/>
                <a:ea typeface="Times New Roman" panose="02020603050405020304" pitchFamily="18" charset="0"/>
              </a:rPr>
              <a:t>CPR and middle cerebral artery </a:t>
            </a:r>
            <a:r>
              <a:rPr lang="en-GB" sz="1300" dirty="0" err="1">
                <a:effectLst/>
                <a:latin typeface="Cambria" panose="02040503050406030204" pitchFamily="18" charset="0"/>
                <a:ea typeface="Times New Roman" panose="02020603050405020304" pitchFamily="18" charset="0"/>
              </a:rPr>
              <a:t>pulsatility</a:t>
            </a:r>
            <a:r>
              <a:rPr lang="en-GB" sz="1300" dirty="0">
                <a:effectLst/>
                <a:latin typeface="Cambria" panose="02040503050406030204" pitchFamily="18" charset="0"/>
                <a:ea typeface="Times New Roman" panose="02020603050405020304" pitchFamily="18" charset="0"/>
              </a:rPr>
              <a:t> index (MCA PI) emerged as the most accurate Doppler predictors of </a:t>
            </a:r>
            <a:r>
              <a:rPr lang="en-GB" sz="1300" dirty="0" err="1">
                <a:effectLst/>
                <a:latin typeface="Cambria" panose="02040503050406030204" pitchFamily="18" charset="0"/>
                <a:ea typeface="Times New Roman" panose="02020603050405020304" pitchFamily="18" charset="0"/>
              </a:rPr>
              <a:t>cesarean</a:t>
            </a:r>
            <a:r>
              <a:rPr lang="en-GB" sz="1300" dirty="0">
                <a:effectLst/>
                <a:latin typeface="Cambria" panose="02040503050406030204" pitchFamily="18" charset="0"/>
                <a:ea typeface="Times New Roman" panose="02020603050405020304" pitchFamily="18" charset="0"/>
              </a:rPr>
              <a:t> delivery for IFC. Their accuracy improved further when combined with estimated </a:t>
            </a:r>
            <a:r>
              <a:rPr lang="en-GB" sz="1300" dirty="0" err="1">
                <a:effectLst/>
                <a:latin typeface="Cambria" panose="02040503050406030204" pitchFamily="18" charset="0"/>
                <a:ea typeface="Times New Roman" panose="02020603050405020304" pitchFamily="18" charset="0"/>
              </a:rPr>
              <a:t>fetal</a:t>
            </a:r>
            <a:r>
              <a:rPr lang="en-GB" sz="1300" dirty="0">
                <a:effectLst/>
                <a:latin typeface="Cambria" panose="02040503050406030204" pitchFamily="18" charset="0"/>
                <a:ea typeface="Times New Roman" panose="02020603050405020304" pitchFamily="18" charset="0"/>
              </a:rPr>
              <a:t> weight centile (</a:t>
            </a:r>
            <a:r>
              <a:rPr lang="en-GB" sz="1300" dirty="0" err="1">
                <a:effectLst/>
                <a:latin typeface="Cambria" panose="02040503050406030204" pitchFamily="18" charset="0"/>
                <a:ea typeface="Times New Roman" panose="02020603050405020304" pitchFamily="18" charset="0"/>
              </a:rPr>
              <a:t>EFWc</a:t>
            </a:r>
            <a:r>
              <a:rPr lang="en-GB" sz="1300" dirty="0">
                <a:effectLst/>
                <a:latin typeface="Cambria" panose="02040503050406030204" pitchFamily="18" charset="0"/>
                <a:ea typeface="Times New Roman" panose="02020603050405020304" pitchFamily="18" charset="0"/>
              </a:rPr>
              <a:t>), </a:t>
            </a:r>
            <a:r>
              <a:rPr lang="en-GB" sz="1300" dirty="0" err="1">
                <a:effectLst/>
                <a:latin typeface="Cambria" panose="02040503050406030204" pitchFamily="18" charset="0"/>
                <a:ea typeface="Times New Roman" panose="02020603050405020304" pitchFamily="18" charset="0"/>
              </a:rPr>
              <a:t>fetal</a:t>
            </a:r>
            <a:r>
              <a:rPr lang="en-GB" sz="1300" dirty="0">
                <a:effectLst/>
                <a:latin typeface="Cambria" panose="02040503050406030204" pitchFamily="18" charset="0"/>
                <a:ea typeface="Times New Roman" panose="02020603050405020304" pitchFamily="18" charset="0"/>
              </a:rPr>
              <a:t> sex, and the mode of </a:t>
            </a:r>
            <a:r>
              <a:rPr lang="en-GB" sz="1300" dirty="0" err="1">
                <a:effectLst/>
                <a:latin typeface="Cambria" panose="02040503050406030204" pitchFamily="18" charset="0"/>
                <a:ea typeface="Times New Roman" panose="02020603050405020304" pitchFamily="18" charset="0"/>
              </a:rPr>
              <a:t>labor</a:t>
            </a:r>
            <a:r>
              <a:rPr lang="en-GB" sz="1300" dirty="0">
                <a:effectLst/>
                <a:latin typeface="Cambria" panose="02040503050406030204" pitchFamily="18" charset="0"/>
                <a:ea typeface="Times New Roman" panose="02020603050405020304" pitchFamily="18" charset="0"/>
              </a:rPr>
              <a:t> onset.</a:t>
            </a:r>
            <a:endParaRPr lang="es-ES" sz="1300" dirty="0">
              <a:effectLst/>
              <a:latin typeface="Times New Roman" panose="02020603050405020304" pitchFamily="18" charset="0"/>
              <a:ea typeface="Times New Roman" panose="02020603050405020304" pitchFamily="18" charset="0"/>
            </a:endParaRPr>
          </a:p>
          <a:p>
            <a:pPr algn="just">
              <a:buNone/>
            </a:pPr>
            <a:r>
              <a:rPr lang="en-GB" sz="1300" dirty="0">
                <a:effectLst/>
                <a:latin typeface="Cambria" panose="02040503050406030204" pitchFamily="18" charset="0"/>
                <a:ea typeface="Times New Roman" panose="02020603050405020304" pitchFamily="18" charset="0"/>
              </a:rPr>
              <a:t>The predictive performance of CPR and MCA PI increased steadily with advancing gestational age, reaching its peak at 39–40 weeks. This effect was not observed for umbilical artery PI or EFW, and it remained significant when analyses were limited to </a:t>
            </a:r>
            <a:r>
              <a:rPr lang="en-GB" sz="1300" dirty="0" err="1">
                <a:effectLst/>
                <a:latin typeface="Cambria" panose="02040503050406030204" pitchFamily="18" charset="0"/>
                <a:ea typeface="Times New Roman" panose="02020603050405020304" pitchFamily="18" charset="0"/>
              </a:rPr>
              <a:t>fetuses</a:t>
            </a:r>
            <a:r>
              <a:rPr lang="en-GB" sz="1300" dirty="0">
                <a:effectLst/>
                <a:latin typeface="Cambria" panose="02040503050406030204" pitchFamily="18" charset="0"/>
                <a:ea typeface="Times New Roman" panose="02020603050405020304" pitchFamily="18" charset="0"/>
              </a:rPr>
              <a:t> appropriate for gestational age (AGA).</a:t>
            </a:r>
            <a:endParaRPr lang="es-ES" sz="1300" dirty="0">
              <a:effectLst/>
              <a:latin typeface="Times New Roman" panose="02020603050405020304" pitchFamily="18" charset="0"/>
              <a:ea typeface="Times New Roman" panose="02020603050405020304" pitchFamily="18" charset="0"/>
            </a:endParaRPr>
          </a:p>
        </p:txBody>
      </p:sp>
      <p:sp>
        <p:nvSpPr>
          <p:cNvPr id="26" name="CuadroTexto 25">
            <a:extLst>
              <a:ext uri="{FF2B5EF4-FFF2-40B4-BE49-F238E27FC236}">
                <a16:creationId xmlns:a16="http://schemas.microsoft.com/office/drawing/2014/main" id="{D2E2002B-C944-55CC-5451-9296F41EAC95}"/>
              </a:ext>
            </a:extLst>
          </p:cNvPr>
          <p:cNvSpPr txBox="1"/>
          <p:nvPr/>
        </p:nvSpPr>
        <p:spPr>
          <a:xfrm>
            <a:off x="418283" y="4736636"/>
            <a:ext cx="4658190" cy="1892826"/>
          </a:xfrm>
          <a:prstGeom prst="rect">
            <a:avLst/>
          </a:prstGeom>
          <a:noFill/>
        </p:spPr>
        <p:txBody>
          <a:bodyPr wrap="square">
            <a:spAutoFit/>
          </a:bodyPr>
          <a:lstStyle/>
          <a:p>
            <a:pPr algn="just">
              <a:buNone/>
            </a:pPr>
            <a:r>
              <a:rPr lang="en-GB" sz="1300" b="1" dirty="0">
                <a:effectLst/>
                <a:latin typeface="Cambria" panose="02040503050406030204" pitchFamily="18" charset="0"/>
                <a:ea typeface="Times New Roman" panose="02020603050405020304" pitchFamily="18" charset="0"/>
              </a:rPr>
              <a:t>Conclusion.</a:t>
            </a:r>
            <a:r>
              <a:rPr lang="en-GB" sz="1300" dirty="0">
                <a:effectLst/>
                <a:latin typeface="Cambria" panose="02040503050406030204" pitchFamily="18" charset="0"/>
                <a:ea typeface="Times New Roman" panose="02020603050405020304" pitchFamily="18" charset="0"/>
              </a:rPr>
              <a:t> This study strengthens the evidence that cerebral Doppler indices, particularly CPR and MCA PI, are the most robust sonographic markers for predicting IFC. Importantly, it shows that their predictive value improves with advancing gestation, especially at 39–40 weeks. These findings underscore the critical role of timing in Doppler interpretation and support the integration of cerebral Doppler into third-trimester surveillance strategies, even in otherwise low-risk pregnancies.</a:t>
            </a:r>
            <a:endParaRPr lang="es-ES" sz="1300" dirty="0">
              <a:effectLst/>
              <a:latin typeface="Times New Roman" panose="02020603050405020304" pitchFamily="18" charset="0"/>
              <a:ea typeface="Times New Roman" panose="02020603050405020304" pitchFamily="18" charset="0"/>
            </a:endParaRPr>
          </a:p>
        </p:txBody>
      </p:sp>
      <p:sp>
        <p:nvSpPr>
          <p:cNvPr id="28" name="CuadroTexto 27">
            <a:extLst>
              <a:ext uri="{FF2B5EF4-FFF2-40B4-BE49-F238E27FC236}">
                <a16:creationId xmlns:a16="http://schemas.microsoft.com/office/drawing/2014/main" id="{0D4F7D79-1FC8-2E88-5401-764EA07E45CE}"/>
              </a:ext>
            </a:extLst>
          </p:cNvPr>
          <p:cNvSpPr txBox="1"/>
          <p:nvPr/>
        </p:nvSpPr>
        <p:spPr>
          <a:xfrm>
            <a:off x="306037" y="1034403"/>
            <a:ext cx="11337673" cy="323165"/>
          </a:xfrm>
          <a:prstGeom prst="rect">
            <a:avLst/>
          </a:prstGeom>
          <a:noFill/>
        </p:spPr>
        <p:txBody>
          <a:bodyPr wrap="square">
            <a:spAutoFit/>
          </a:bodyPr>
          <a:lstStyle/>
          <a:p>
            <a:pPr algn="just">
              <a:buNone/>
            </a:pPr>
            <a:r>
              <a:rPr lang="es-ES" sz="1500" dirty="0">
                <a:solidFill>
                  <a:srgbClr val="000000"/>
                </a:solidFill>
                <a:effectLst/>
                <a:latin typeface="Cambria" panose="02040503050406030204" pitchFamily="18" charset="0"/>
                <a:ea typeface="Times New Roman" panose="02020603050405020304" pitchFamily="18" charset="0"/>
              </a:rPr>
              <a:t>José Morales-Roselló, Asma Khalil, Silvia </a:t>
            </a:r>
            <a:r>
              <a:rPr lang="es-ES" sz="1500" dirty="0" err="1">
                <a:solidFill>
                  <a:srgbClr val="000000"/>
                </a:solidFill>
                <a:effectLst/>
                <a:latin typeface="Cambria" panose="02040503050406030204" pitchFamily="18" charset="0"/>
                <a:ea typeface="Times New Roman" panose="02020603050405020304" pitchFamily="18" charset="0"/>
              </a:rPr>
              <a:t>Buongiorno</a:t>
            </a:r>
            <a:r>
              <a:rPr lang="es-ES" sz="1500" dirty="0">
                <a:solidFill>
                  <a:srgbClr val="000000"/>
                </a:solidFill>
                <a:effectLst/>
                <a:latin typeface="Cambria" panose="02040503050406030204" pitchFamily="18" charset="0"/>
                <a:ea typeface="Times New Roman" panose="02020603050405020304" pitchFamily="18" charset="0"/>
              </a:rPr>
              <a:t>, Maia Brik</a:t>
            </a:r>
            <a:r>
              <a:rPr lang="es-ES" sz="1500" baseline="30000" dirty="0">
                <a:solidFill>
                  <a:srgbClr val="000000"/>
                </a:solidFill>
                <a:effectLst/>
                <a:latin typeface="Cambria" panose="02040503050406030204" pitchFamily="18" charset="0"/>
                <a:ea typeface="Times New Roman" panose="02020603050405020304" pitchFamily="18" charset="0"/>
              </a:rPr>
              <a:t>§</a:t>
            </a:r>
            <a:r>
              <a:rPr lang="es-ES" sz="1500" dirty="0">
                <a:solidFill>
                  <a:srgbClr val="000000"/>
                </a:solidFill>
                <a:effectLst/>
                <a:latin typeface="Cambria" panose="02040503050406030204" pitchFamily="18" charset="0"/>
                <a:ea typeface="Times New Roman" panose="02020603050405020304" pitchFamily="18" charset="0"/>
              </a:rPr>
              <a:t>, </a:t>
            </a:r>
            <a:r>
              <a:rPr lang="es-ES" sz="1500" dirty="0">
                <a:solidFill>
                  <a:srgbClr val="000000"/>
                </a:solidFill>
                <a:effectLst/>
                <a:latin typeface="Cambria" panose="02040503050406030204" pitchFamily="18" charset="0"/>
                <a:ea typeface="MS Mincho" panose="02020609040205080304" pitchFamily="49" charset="-128"/>
              </a:rPr>
              <a:t>Manel Mendoza, Carolina Di </a:t>
            </a:r>
            <a:r>
              <a:rPr lang="es-ES" sz="1500" dirty="0" err="1">
                <a:solidFill>
                  <a:srgbClr val="000000"/>
                </a:solidFill>
                <a:effectLst/>
                <a:latin typeface="Cambria" panose="02040503050406030204" pitchFamily="18" charset="0"/>
                <a:ea typeface="MS Mincho" panose="02020609040205080304" pitchFamily="49" charset="-128"/>
              </a:rPr>
              <a:t>Fabrizio</a:t>
            </a:r>
            <a:r>
              <a:rPr lang="es-ES" sz="1500" dirty="0">
                <a:solidFill>
                  <a:srgbClr val="000000"/>
                </a:solidFill>
                <a:effectLst/>
                <a:latin typeface="Cambria" panose="02040503050406030204" pitchFamily="18" charset="0"/>
                <a:ea typeface="Times New Roman" panose="02020603050405020304" pitchFamily="18" charset="0"/>
              </a:rPr>
              <a:t>, Elisa </a:t>
            </a:r>
            <a:r>
              <a:rPr lang="es-ES" sz="1500" dirty="0" err="1">
                <a:solidFill>
                  <a:srgbClr val="000000"/>
                </a:solidFill>
                <a:effectLst/>
                <a:latin typeface="Cambria" panose="02040503050406030204" pitchFamily="18" charset="0"/>
                <a:ea typeface="Times New Roman" panose="02020603050405020304" pitchFamily="18" charset="0"/>
              </a:rPr>
              <a:t>Scarinci</a:t>
            </a:r>
            <a:r>
              <a:rPr lang="es-ES" sz="1500" dirty="0">
                <a:solidFill>
                  <a:srgbClr val="000000"/>
                </a:solidFill>
                <a:effectLst/>
                <a:latin typeface="Cambria" panose="02040503050406030204" pitchFamily="18" charset="0"/>
                <a:ea typeface="Times New Roman" panose="02020603050405020304" pitchFamily="18" charset="0"/>
              </a:rPr>
              <a:t>, Silvia </a:t>
            </a:r>
            <a:r>
              <a:rPr lang="es-ES" sz="1500" dirty="0" err="1">
                <a:solidFill>
                  <a:srgbClr val="000000"/>
                </a:solidFill>
                <a:effectLst/>
                <a:latin typeface="Cambria" panose="02040503050406030204" pitchFamily="18" charset="0"/>
                <a:ea typeface="Times New Roman" panose="02020603050405020304" pitchFamily="18" charset="0"/>
              </a:rPr>
              <a:t>Salvi</a:t>
            </a:r>
            <a:endParaRPr lang="es-ES" sz="1500" dirty="0">
              <a:effectLst/>
              <a:latin typeface="Times New Roman" panose="02020603050405020304" pitchFamily="18" charset="0"/>
              <a:ea typeface="Times New Roman" panose="02020603050405020304" pitchFamily="18" charset="0"/>
            </a:endParaRPr>
          </a:p>
        </p:txBody>
      </p:sp>
      <p:sp>
        <p:nvSpPr>
          <p:cNvPr id="29" name="Rectángulo 28">
            <a:extLst>
              <a:ext uri="{FF2B5EF4-FFF2-40B4-BE49-F238E27FC236}">
                <a16:creationId xmlns:a16="http://schemas.microsoft.com/office/drawing/2014/main" id="{02AE8B70-D085-210D-5539-DCCB997041A6}"/>
              </a:ext>
            </a:extLst>
          </p:cNvPr>
          <p:cNvSpPr/>
          <p:nvPr/>
        </p:nvSpPr>
        <p:spPr>
          <a:xfrm>
            <a:off x="5353885" y="1414272"/>
            <a:ext cx="4288394" cy="53570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noFill/>
            </a:endParaRPr>
          </a:p>
        </p:txBody>
      </p:sp>
      <p:sp>
        <p:nvSpPr>
          <p:cNvPr id="30" name="Rectángulo 29">
            <a:extLst>
              <a:ext uri="{FF2B5EF4-FFF2-40B4-BE49-F238E27FC236}">
                <a16:creationId xmlns:a16="http://schemas.microsoft.com/office/drawing/2014/main" id="{C9A1112D-497C-0BD0-B801-9568CF63E18C}"/>
              </a:ext>
            </a:extLst>
          </p:cNvPr>
          <p:cNvSpPr/>
          <p:nvPr/>
        </p:nvSpPr>
        <p:spPr>
          <a:xfrm>
            <a:off x="344755" y="1419461"/>
            <a:ext cx="4872732" cy="5357099"/>
          </a:xfrm>
          <a:prstGeom prst="rect">
            <a:avLst/>
          </a:prstGeom>
          <a:solidFill>
            <a:schemeClr val="bg1">
              <a:lumMod val="85000"/>
              <a:alpha val="2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noFill/>
            </a:endParaRPr>
          </a:p>
        </p:txBody>
      </p:sp>
      <p:sp>
        <p:nvSpPr>
          <p:cNvPr id="31" name="Rectángulo 30">
            <a:extLst>
              <a:ext uri="{FF2B5EF4-FFF2-40B4-BE49-F238E27FC236}">
                <a16:creationId xmlns:a16="http://schemas.microsoft.com/office/drawing/2014/main" id="{7FBC1EB1-D65F-9AEB-719D-9265652CE85B}"/>
              </a:ext>
            </a:extLst>
          </p:cNvPr>
          <p:cNvSpPr/>
          <p:nvPr/>
        </p:nvSpPr>
        <p:spPr>
          <a:xfrm>
            <a:off x="9764297" y="1414271"/>
            <a:ext cx="2242472" cy="53570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noFill/>
            </a:endParaRPr>
          </a:p>
        </p:txBody>
      </p:sp>
      <p:pic>
        <p:nvPicPr>
          <p:cNvPr id="33" name="Picture 7" descr="LA-FE.jpg">
            <a:extLst>
              <a:ext uri="{FF2B5EF4-FFF2-40B4-BE49-F238E27FC236}">
                <a16:creationId xmlns:a16="http://schemas.microsoft.com/office/drawing/2014/main" id="{1F9CD664-E7F9-14A6-BEF9-E51E645FF03A}"/>
              </a:ext>
            </a:extLst>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11057484" y="354903"/>
            <a:ext cx="1007774" cy="841083"/>
          </a:xfrm>
          <a:prstGeom prst="rect">
            <a:avLst/>
          </a:prstGeom>
        </p:spPr>
      </p:pic>
      <p:pic>
        <p:nvPicPr>
          <p:cNvPr id="35" name="Imagen 34" descr="Texto&#10;&#10;El contenido generado por IA puede ser incorrecto.">
            <a:extLst>
              <a:ext uri="{FF2B5EF4-FFF2-40B4-BE49-F238E27FC236}">
                <a16:creationId xmlns:a16="http://schemas.microsoft.com/office/drawing/2014/main" id="{C9889D96-94B6-28C2-D870-800FC5114303}"/>
              </a:ext>
            </a:extLst>
          </p:cNvPr>
          <p:cNvPicPr>
            <a:picLocks noChangeAspect="1"/>
          </p:cNvPicPr>
          <p:nvPr/>
        </p:nvPicPr>
        <p:blipFill>
          <a:blip r:embed="rId9"/>
          <a:stretch>
            <a:fillRect/>
          </a:stretch>
        </p:blipFill>
        <p:spPr>
          <a:xfrm>
            <a:off x="9642279" y="79970"/>
            <a:ext cx="1259177" cy="436515"/>
          </a:xfrm>
          <a:prstGeom prst="rect">
            <a:avLst/>
          </a:prstGeom>
        </p:spPr>
      </p:pic>
      <p:pic>
        <p:nvPicPr>
          <p:cNvPr id="38" name="Imagen 37" descr="Imagen que contiene Interfaz de usuario gráfica&#10;&#10;El contenido generado por IA puede ser incorrecto.">
            <a:extLst>
              <a:ext uri="{FF2B5EF4-FFF2-40B4-BE49-F238E27FC236}">
                <a16:creationId xmlns:a16="http://schemas.microsoft.com/office/drawing/2014/main" id="{B52F780F-98A7-2AD4-EEBF-EF4F22584326}"/>
              </a:ext>
            </a:extLst>
          </p:cNvPr>
          <p:cNvPicPr>
            <a:picLocks noChangeAspect="1"/>
          </p:cNvPicPr>
          <p:nvPr/>
        </p:nvPicPr>
        <p:blipFill>
          <a:blip r:embed="rId10"/>
          <a:stretch>
            <a:fillRect/>
          </a:stretch>
        </p:blipFill>
        <p:spPr>
          <a:xfrm>
            <a:off x="9289143" y="491458"/>
            <a:ext cx="1710416" cy="530229"/>
          </a:xfrm>
          <a:prstGeom prst="rect">
            <a:avLst/>
          </a:prstGeom>
        </p:spPr>
      </p:pic>
      <p:pic>
        <p:nvPicPr>
          <p:cNvPr id="39" name="Imagen 38">
            <a:extLst>
              <a:ext uri="{FF2B5EF4-FFF2-40B4-BE49-F238E27FC236}">
                <a16:creationId xmlns:a16="http://schemas.microsoft.com/office/drawing/2014/main" id="{5ED42D84-42DC-A241-5D9D-024910ADB13D}"/>
              </a:ext>
            </a:extLst>
          </p:cNvPr>
          <p:cNvPicPr>
            <a:picLocks noChangeAspect="1"/>
          </p:cNvPicPr>
          <p:nvPr/>
        </p:nvPicPr>
        <p:blipFill>
          <a:blip r:embed="rId11">
            <a:duotone>
              <a:schemeClr val="accent1">
                <a:shade val="45000"/>
                <a:satMod val="135000"/>
              </a:schemeClr>
              <a:prstClr val="white"/>
            </a:duotone>
          </a:blip>
          <a:stretch>
            <a:fillRect/>
          </a:stretch>
        </p:blipFill>
        <p:spPr>
          <a:xfrm>
            <a:off x="10999559" y="89609"/>
            <a:ext cx="1049695" cy="426876"/>
          </a:xfrm>
          <a:prstGeom prst="rect">
            <a:avLst/>
          </a:prstGeom>
        </p:spPr>
      </p:pic>
    </p:spTree>
    <p:extLst>
      <p:ext uri="{BB962C8B-B14F-4D97-AF65-F5344CB8AC3E}">
        <p14:creationId xmlns:p14="http://schemas.microsoft.com/office/powerpoint/2010/main" val="7420807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289</TotalTime>
  <Words>256</Words>
  <Application>Microsoft Macintosh PowerPoint</Application>
  <PresentationFormat>Panorámica</PresentationFormat>
  <Paragraphs>7</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Aptos</vt:lpstr>
      <vt:lpstr>Aptos Display</vt:lpstr>
      <vt:lpstr>Arial</vt:lpstr>
      <vt:lpstr>Cambria</vt:lpstr>
      <vt:lpstr>Times New Roman</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 Morales Rosello</dc:creator>
  <cp:lastModifiedBy>Jose Morales Rosello</cp:lastModifiedBy>
  <cp:revision>4</cp:revision>
  <dcterms:created xsi:type="dcterms:W3CDTF">2025-09-08T09:24:33Z</dcterms:created>
  <dcterms:modified xsi:type="dcterms:W3CDTF">2025-09-08T14:14:31Z</dcterms:modified>
</cp:coreProperties>
</file>