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09" r:id="rId5"/>
    <p:sldId id="310" r:id="rId6"/>
    <p:sldId id="311" r:id="rId7"/>
    <p:sldId id="312" r:id="rId8"/>
    <p:sldId id="313" r:id="rId9"/>
    <p:sldId id="314" r:id="rId10"/>
    <p:sldId id="315" r:id="rId11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F351D-01DC-45B5-8716-DB0263E3269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A3E5B-7B0E-4BCF-9601-7A22BD3480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9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GB"/>
              <a:t>Fig1: Ran PCAs to see what the differences in the dataset are. Our original hypothesis was to look at whether IMLECs respond </a:t>
            </a:r>
            <a:r>
              <a:rPr lang="en-GB" err="1"/>
              <a:t>similarily</a:t>
            </a:r>
            <a:r>
              <a:rPr lang="en-GB"/>
              <a:t> as PLECs to VEGFC treatment, and whether this is the same at a late passage. However, when running a PCA, it appears that the data seems to split differently to expectations, with (A)treatment (B) passage and (C )cell type.</a:t>
            </a:r>
            <a:endParaRPr lang="en-US"/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Bottom figure is sample distances which tells a similar story. Also good to use this to see if there are any outliers within groups. 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8E6DB-9FB5-4BDF-A508-1759B96BF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5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73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2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23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6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21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35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06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6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03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7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7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AF6A5-A142-4775-A8C0-5323B86C74FB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A9F57F-3B00-4D35-9163-10AFE85C1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1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81A9-B5BC-FF47-5520-6052A222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5138650"/>
            <a:ext cx="5915025" cy="1914702"/>
          </a:xfrm>
        </p:spPr>
        <p:txBody>
          <a:bodyPr/>
          <a:lstStyle/>
          <a:p>
            <a:pPr algn="ctr"/>
            <a:r>
              <a:rPr lang="en-GB" sz="2400" b="1" dirty="0"/>
              <a:t>Supplementary Figures</a:t>
            </a:r>
            <a:br>
              <a:rPr lang="en-GB" sz="2400" b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21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4C41EDB-2AB5-08AA-0353-795A648E9079}"/>
              </a:ext>
            </a:extLst>
          </p:cNvPr>
          <p:cNvSpPr txBox="1"/>
          <p:nvPr/>
        </p:nvSpPr>
        <p:spPr>
          <a:xfrm flipH="1">
            <a:off x="131875" y="683271"/>
            <a:ext cx="268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Supplementary Figure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92DDD-BB86-7B24-B181-423031A6D1F0}"/>
              </a:ext>
            </a:extLst>
          </p:cNvPr>
          <p:cNvSpPr txBox="1"/>
          <p:nvPr/>
        </p:nvSpPr>
        <p:spPr>
          <a:xfrm>
            <a:off x="0" y="1659172"/>
            <a:ext cx="31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7132-B4D8-F609-19EC-D37822209709}"/>
              </a:ext>
            </a:extLst>
          </p:cNvPr>
          <p:cNvSpPr txBox="1"/>
          <p:nvPr/>
        </p:nvSpPr>
        <p:spPr>
          <a:xfrm>
            <a:off x="36437" y="6476751"/>
            <a:ext cx="31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B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94FF08-377F-4861-8284-235E4B475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6" y="6799915"/>
            <a:ext cx="1792942" cy="17929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0CBBB7-C03F-4E33-8BF5-44773113F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6" y="8700433"/>
            <a:ext cx="1792942" cy="17929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5C44FA2-B008-42B3-930E-D062DB99AB8A}"/>
              </a:ext>
            </a:extLst>
          </p:cNvPr>
          <p:cNvSpPr/>
          <p:nvPr/>
        </p:nvSpPr>
        <p:spPr>
          <a:xfrm rot="16200000">
            <a:off x="-242238" y="7557433"/>
            <a:ext cx="1792942" cy="277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47E42C-C225-467E-8171-A2ABB9E91189}"/>
              </a:ext>
            </a:extLst>
          </p:cNvPr>
          <p:cNvSpPr/>
          <p:nvPr/>
        </p:nvSpPr>
        <p:spPr>
          <a:xfrm rot="16200000">
            <a:off x="-242238" y="9457951"/>
            <a:ext cx="1792942" cy="277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A8758A-50CD-4877-9396-93ACBEC7CF33}"/>
              </a:ext>
            </a:extLst>
          </p:cNvPr>
          <p:cNvSpPr txBox="1"/>
          <p:nvPr/>
        </p:nvSpPr>
        <p:spPr>
          <a:xfrm>
            <a:off x="831610" y="6476751"/>
            <a:ext cx="1907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>
                <a:solidFill>
                  <a:srgbClr val="00B050"/>
                </a:solidFill>
              </a:rPr>
              <a:t>CD31</a:t>
            </a:r>
            <a:r>
              <a:rPr lang="en-GB" sz="1500" b="1"/>
              <a:t>   </a:t>
            </a:r>
            <a:r>
              <a:rPr lang="en-GB" sz="1500" b="1">
                <a:solidFill>
                  <a:srgbClr val="C00000"/>
                </a:solidFill>
              </a:rPr>
              <a:t>PROX1</a:t>
            </a:r>
            <a:r>
              <a:rPr lang="en-GB" sz="1500" b="1"/>
              <a:t>   </a:t>
            </a:r>
            <a:r>
              <a:rPr lang="en-GB" sz="1500" b="1">
                <a:solidFill>
                  <a:srgbClr val="0070C0"/>
                </a:solidFill>
              </a:rPr>
              <a:t>DAPI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3F8DE7-5F5B-4E94-B72A-0CC0D4C14F99}"/>
              </a:ext>
            </a:extLst>
          </p:cNvPr>
          <p:cNvSpPr txBox="1"/>
          <p:nvPr/>
        </p:nvSpPr>
        <p:spPr>
          <a:xfrm rot="16200000">
            <a:off x="202958" y="7566555"/>
            <a:ext cx="9025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b="1"/>
              <a:t>HDLECs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42C487-183D-409E-A458-5EA9AE265658}"/>
              </a:ext>
            </a:extLst>
          </p:cNvPr>
          <p:cNvSpPr txBox="1"/>
          <p:nvPr/>
        </p:nvSpPr>
        <p:spPr>
          <a:xfrm rot="16200000">
            <a:off x="214470" y="9448023"/>
            <a:ext cx="8496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b="1" err="1"/>
              <a:t>imLECs</a:t>
            </a:r>
            <a:endParaRPr lang="en-GB" sz="1500" b="1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3EF44CE-32F8-4C94-A06F-DFAA5D19C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15" y="2207119"/>
            <a:ext cx="1200371" cy="105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885DA4-1469-4DFF-84E0-966198C91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11" y="2229141"/>
            <a:ext cx="1152803" cy="10059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CC9E80-4A2E-4106-A375-5B07DEFC3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6" y="2185636"/>
            <a:ext cx="1068236" cy="1050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14119AD-4B22-41B4-A68B-C5F10D22BA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02"/>
          <a:stretch/>
        </p:blipFill>
        <p:spPr>
          <a:xfrm>
            <a:off x="4882589" y="2269747"/>
            <a:ext cx="1885473" cy="8634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A40F248-3239-455F-8277-572C30E87D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70" y="2200073"/>
            <a:ext cx="1189213" cy="10570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13AB0E-B64E-4FEC-9C5A-12CA60050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9" y="3558294"/>
            <a:ext cx="1120075" cy="10500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D8C018-D32C-4C05-A7D6-A1F94FE83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63" y="3562450"/>
            <a:ext cx="1198143" cy="108210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10F0D5-5C75-41A1-8DB3-B57151C85E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91"/>
          <a:stretch/>
        </p:blipFill>
        <p:spPr>
          <a:xfrm>
            <a:off x="4926875" y="3669272"/>
            <a:ext cx="1848095" cy="7730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C436428-2D13-4D2C-9AC5-47CC6CE6AE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06" y="3558293"/>
            <a:ext cx="1179983" cy="10500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3AD83E8-9236-4BC3-B565-8BBB9613E6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67" y="3579776"/>
            <a:ext cx="1240993" cy="1034568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27CFE692-1DAE-4E96-8855-D3107EB7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05" y="1873298"/>
            <a:ext cx="4921517" cy="248640"/>
          </a:xfrm>
        </p:spPr>
        <p:txBody>
          <a:bodyPr>
            <a:no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Unstained </a:t>
            </a:r>
            <a:r>
              <a:rPr lang="en-GB" sz="1200" err="1">
                <a:latin typeface="Arial" panose="020B0604020202020204" pitchFamily="34" charset="0"/>
                <a:cs typeface="Arial" panose="020B0604020202020204" pitchFamily="34" charset="0"/>
              </a:rPr>
              <a:t>imLECs</a:t>
            </a:r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CEA17C31-5C85-4AE5-A2C9-0B0AD628B4A8}"/>
              </a:ext>
            </a:extLst>
          </p:cNvPr>
          <p:cNvSpPr txBox="1">
            <a:spLocks/>
          </p:cNvSpPr>
          <p:nvPr/>
        </p:nvSpPr>
        <p:spPr>
          <a:xfrm>
            <a:off x="359614" y="3333340"/>
            <a:ext cx="4921517" cy="2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8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CD31 stained </a:t>
            </a:r>
            <a:r>
              <a:rPr lang="en-GB" sz="1200" err="1">
                <a:latin typeface="Arial" panose="020B0604020202020204" pitchFamily="34" charset="0"/>
                <a:cs typeface="Arial" panose="020B0604020202020204" pitchFamily="34" charset="0"/>
              </a:rPr>
              <a:t>imLECs</a:t>
            </a:r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56085E4-A920-4A21-BEF4-C99A9E2F9A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7" y="4975683"/>
            <a:ext cx="1120075" cy="10978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C422402-B45A-4505-9390-71CBD93C75D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9"/>
          <a:stretch/>
        </p:blipFill>
        <p:spPr>
          <a:xfrm>
            <a:off x="4920794" y="5116541"/>
            <a:ext cx="1830034" cy="7730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0DD9432-799C-4572-9DFE-D09D45ABB1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75" y="4945392"/>
            <a:ext cx="1208321" cy="11153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8712531-BFA2-46B6-99F7-87F35BAB77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86" y="5008302"/>
            <a:ext cx="1240994" cy="101432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175282-FC8B-4BB9-8157-F903E53014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39" y="4945392"/>
            <a:ext cx="1005174" cy="1242563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169F9005-77D9-4BDD-83EA-1B06CE4F9A13}"/>
              </a:ext>
            </a:extLst>
          </p:cNvPr>
          <p:cNvSpPr txBox="1">
            <a:spLocks/>
          </p:cNvSpPr>
          <p:nvPr/>
        </p:nvSpPr>
        <p:spPr>
          <a:xfrm>
            <a:off x="359615" y="4695614"/>
            <a:ext cx="4921517" cy="2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8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CD31 stained HDLECs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8441E5-9757-41BA-B2A4-FBD21760430F}"/>
              </a:ext>
            </a:extLst>
          </p:cNvPr>
          <p:cNvCxnSpPr>
            <a:cxnSpLocks/>
          </p:cNvCxnSpPr>
          <p:nvPr/>
        </p:nvCxnSpPr>
        <p:spPr>
          <a:xfrm>
            <a:off x="1222469" y="2226014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6791F41-A746-40A8-90F9-9230D208ED56}"/>
              </a:ext>
            </a:extLst>
          </p:cNvPr>
          <p:cNvCxnSpPr>
            <a:cxnSpLocks/>
          </p:cNvCxnSpPr>
          <p:nvPr/>
        </p:nvCxnSpPr>
        <p:spPr>
          <a:xfrm>
            <a:off x="2418265" y="2226014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8978642-89E7-4524-BCF1-0A516F003DD3}"/>
              </a:ext>
            </a:extLst>
          </p:cNvPr>
          <p:cNvCxnSpPr>
            <a:cxnSpLocks/>
          </p:cNvCxnSpPr>
          <p:nvPr/>
        </p:nvCxnSpPr>
        <p:spPr>
          <a:xfrm>
            <a:off x="3650314" y="2200072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E1664D3-F756-4513-ADEB-37668E717187}"/>
              </a:ext>
            </a:extLst>
          </p:cNvPr>
          <p:cNvCxnSpPr>
            <a:cxnSpLocks/>
          </p:cNvCxnSpPr>
          <p:nvPr/>
        </p:nvCxnSpPr>
        <p:spPr>
          <a:xfrm>
            <a:off x="1241890" y="3656910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4C78513-14CE-4026-8F11-012FC3B22362}"/>
              </a:ext>
            </a:extLst>
          </p:cNvPr>
          <p:cNvCxnSpPr>
            <a:cxnSpLocks/>
          </p:cNvCxnSpPr>
          <p:nvPr/>
        </p:nvCxnSpPr>
        <p:spPr>
          <a:xfrm>
            <a:off x="2437686" y="3656910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E4A1D4A-467E-4E41-9AC1-93C990F90261}"/>
              </a:ext>
            </a:extLst>
          </p:cNvPr>
          <p:cNvCxnSpPr>
            <a:cxnSpLocks/>
          </p:cNvCxnSpPr>
          <p:nvPr/>
        </p:nvCxnSpPr>
        <p:spPr>
          <a:xfrm>
            <a:off x="3669735" y="3630968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0EB3B56-C6CD-4AC6-B2B6-F10A0B9D94A5}"/>
              </a:ext>
            </a:extLst>
          </p:cNvPr>
          <p:cNvCxnSpPr>
            <a:cxnSpLocks/>
          </p:cNvCxnSpPr>
          <p:nvPr/>
        </p:nvCxnSpPr>
        <p:spPr>
          <a:xfrm>
            <a:off x="1222470" y="5008302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4ABB6EA-BDCA-4ECF-B9B1-2AE7E587B686}"/>
              </a:ext>
            </a:extLst>
          </p:cNvPr>
          <p:cNvCxnSpPr>
            <a:cxnSpLocks/>
          </p:cNvCxnSpPr>
          <p:nvPr/>
        </p:nvCxnSpPr>
        <p:spPr>
          <a:xfrm>
            <a:off x="2418266" y="5008302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B73748C-76D5-4D7A-88B6-E19AE6048BB3}"/>
              </a:ext>
            </a:extLst>
          </p:cNvPr>
          <p:cNvCxnSpPr>
            <a:cxnSpLocks/>
          </p:cNvCxnSpPr>
          <p:nvPr/>
        </p:nvCxnSpPr>
        <p:spPr>
          <a:xfrm>
            <a:off x="3650315" y="4982360"/>
            <a:ext cx="2190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39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40357-DE17-4214-9296-511B4DC726BB}"/>
              </a:ext>
            </a:extLst>
          </p:cNvPr>
          <p:cNvSpPr txBox="1"/>
          <p:nvPr/>
        </p:nvSpPr>
        <p:spPr>
          <a:xfrm>
            <a:off x="0" y="1503675"/>
            <a:ext cx="31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C2773-F29D-4325-A86C-569A4172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1" y="4072409"/>
            <a:ext cx="1774529" cy="1336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18F93-5E5E-419C-8EC4-4F1C51A6C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3" y="2170653"/>
            <a:ext cx="2042927" cy="1793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0D50D-8148-466C-A6FE-836E3A78B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4356286" y="4250141"/>
            <a:ext cx="1707068" cy="980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C778C-A567-480B-B7DC-A4DBFAB02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92" y="2170653"/>
            <a:ext cx="2102817" cy="1793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08349-436F-47E2-8B0C-23446E491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4" y="4072408"/>
            <a:ext cx="1663621" cy="1336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EDDBD-F5A8-426F-8834-03ED0F518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04" y="2175212"/>
            <a:ext cx="1887150" cy="1809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678398-36F0-4D2D-922C-B723AB586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06" y="5917842"/>
            <a:ext cx="2040215" cy="1831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CF9581-86B6-4894-84C5-F27C98A15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3" y="8051204"/>
            <a:ext cx="1896685" cy="1428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72861-997E-4606-8614-894E43B6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4" y="5863924"/>
            <a:ext cx="2066419" cy="1963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2C3A9A-5816-4BB0-9D90-89EE7A4789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8"/>
          <a:stretch/>
        </p:blipFill>
        <p:spPr>
          <a:xfrm>
            <a:off x="4371000" y="8251543"/>
            <a:ext cx="2101455" cy="1027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BFCB2E-7CC2-4D1F-A76E-5279C38428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91" y="5917843"/>
            <a:ext cx="2136488" cy="1855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225B45-156B-4E44-94A6-2C714F3AA6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97" y="8051205"/>
            <a:ext cx="1896685" cy="142804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560C5BE-597C-445D-8192-97A4F0BC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5" y="1885463"/>
            <a:ext cx="4921517" cy="248640"/>
          </a:xfrm>
        </p:spPr>
        <p:txBody>
          <a:bodyPr>
            <a:no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Unstained </a:t>
            </a:r>
            <a:r>
              <a:rPr lang="en-GB" sz="1200" err="1">
                <a:latin typeface="Arial" panose="020B0604020202020204" pitchFamily="34" charset="0"/>
                <a:cs typeface="Arial" panose="020B0604020202020204" pitchFamily="34" charset="0"/>
              </a:rPr>
              <a:t>imLECs</a:t>
            </a:r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DC07A44-CB15-4DED-A0F9-8A9124C1ED2E}"/>
              </a:ext>
            </a:extLst>
          </p:cNvPr>
          <p:cNvSpPr txBox="1">
            <a:spLocks/>
          </p:cNvSpPr>
          <p:nvPr/>
        </p:nvSpPr>
        <p:spPr>
          <a:xfrm>
            <a:off x="312235" y="5571678"/>
            <a:ext cx="4921517" cy="2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8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Podoplanin-VEGFR3 stained </a:t>
            </a:r>
            <a:r>
              <a:rPr lang="en-GB" sz="1200" err="1">
                <a:latin typeface="Arial" panose="020B0604020202020204" pitchFamily="34" charset="0"/>
                <a:cs typeface="Arial" panose="020B0604020202020204" pitchFamily="34" charset="0"/>
              </a:rPr>
              <a:t>imLECs</a:t>
            </a:r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A8FC3-CD3C-8A7F-36A3-2210ABEB71AD}"/>
              </a:ext>
            </a:extLst>
          </p:cNvPr>
          <p:cNvSpPr txBox="1"/>
          <p:nvPr/>
        </p:nvSpPr>
        <p:spPr>
          <a:xfrm flipH="1">
            <a:off x="-1" y="376504"/>
            <a:ext cx="57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Supplementary Figure 1 (continuation)</a:t>
            </a:r>
          </a:p>
        </p:txBody>
      </p:sp>
    </p:spTree>
    <p:extLst>
      <p:ext uri="{BB962C8B-B14F-4D97-AF65-F5344CB8AC3E}">
        <p14:creationId xmlns:p14="http://schemas.microsoft.com/office/powerpoint/2010/main" val="89143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7C8E15-3374-301C-2E78-D5EFE240155A}"/>
              </a:ext>
            </a:extLst>
          </p:cNvPr>
          <p:cNvGrpSpPr/>
          <p:nvPr/>
        </p:nvGrpSpPr>
        <p:grpSpPr>
          <a:xfrm>
            <a:off x="-53684" y="1291592"/>
            <a:ext cx="6805312" cy="7453528"/>
            <a:chOff x="-33846" y="66675"/>
            <a:chExt cx="6805312" cy="7453528"/>
          </a:xfrm>
        </p:grpSpPr>
        <p:pic>
          <p:nvPicPr>
            <p:cNvPr id="5" name="Picture 4" descr="A graph with red dots and numbers&#10;&#10;Description automatically generated">
              <a:extLst>
                <a:ext uri="{FF2B5EF4-FFF2-40B4-BE49-F238E27FC236}">
                  <a16:creationId xmlns:a16="http://schemas.microsoft.com/office/drawing/2014/main" id="{4B4E7777-A3F1-A6AD-79A3-D58A8EDF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0638" y="898236"/>
              <a:ext cx="3028516" cy="1867988"/>
            </a:xfrm>
            <a:prstGeom prst="rect">
              <a:avLst/>
            </a:prstGeom>
          </p:spPr>
        </p:pic>
        <p:pic>
          <p:nvPicPr>
            <p:cNvPr id="6" name="Picture 5" descr="A graph with red dots and numbers&#10;&#10;Description automatically generated">
              <a:extLst>
                <a:ext uri="{FF2B5EF4-FFF2-40B4-BE49-F238E27FC236}">
                  <a16:creationId xmlns:a16="http://schemas.microsoft.com/office/drawing/2014/main" id="{A8C28996-3E21-F65A-C022-020F6DB90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270" y="816935"/>
              <a:ext cx="3296640" cy="203059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A00491-70E2-957C-C22E-7E3E45240726}"/>
                </a:ext>
              </a:extLst>
            </p:cNvPr>
            <p:cNvSpPr txBox="1"/>
            <p:nvPr/>
          </p:nvSpPr>
          <p:spPr>
            <a:xfrm flipH="1">
              <a:off x="140966" y="66675"/>
              <a:ext cx="2688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Supplementary Figure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3CAB35-D8F6-224C-D9B2-920BB52489CC}"/>
                </a:ext>
              </a:extLst>
            </p:cNvPr>
            <p:cNvSpPr txBox="1"/>
            <p:nvPr/>
          </p:nvSpPr>
          <p:spPr>
            <a:xfrm flipH="1">
              <a:off x="140966" y="621600"/>
              <a:ext cx="595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8C92D0-A149-8E54-7C86-2F3DB8A7DFFD}"/>
                </a:ext>
              </a:extLst>
            </p:cNvPr>
            <p:cNvSpPr txBox="1"/>
            <p:nvPr/>
          </p:nvSpPr>
          <p:spPr>
            <a:xfrm flipH="1">
              <a:off x="108846" y="2538110"/>
              <a:ext cx="944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E0B601-E19C-5098-555D-27C00F01B09A}"/>
                </a:ext>
              </a:extLst>
            </p:cNvPr>
            <p:cNvSpPr txBox="1"/>
            <p:nvPr/>
          </p:nvSpPr>
          <p:spPr>
            <a:xfrm flipH="1">
              <a:off x="-33846" y="5304418"/>
              <a:ext cx="944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14C64-74F1-A53A-2F3E-5CCB416BD07C}"/>
                </a:ext>
              </a:extLst>
            </p:cNvPr>
            <p:cNvSpPr txBox="1"/>
            <p:nvPr/>
          </p:nvSpPr>
          <p:spPr>
            <a:xfrm>
              <a:off x="613406" y="2647427"/>
              <a:ext cx="2369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Whole transcriptome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E37838-581C-072C-B224-0B6FFF32F3FA}"/>
                </a:ext>
              </a:extLst>
            </p:cNvPr>
            <p:cNvSpPr txBox="1"/>
            <p:nvPr/>
          </p:nvSpPr>
          <p:spPr>
            <a:xfrm>
              <a:off x="3908066" y="2538110"/>
              <a:ext cx="2773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Primary Lymphoedema gene panel</a:t>
              </a:r>
            </a:p>
          </p:txBody>
        </p:sp>
        <p:pic>
          <p:nvPicPr>
            <p:cNvPr id="15" name="Picture 14" descr="A red grid with black numbers&#10;&#10;AI-generated content may be incorrect.">
              <a:extLst>
                <a:ext uri="{FF2B5EF4-FFF2-40B4-BE49-F238E27FC236}">
                  <a16:creationId xmlns:a16="http://schemas.microsoft.com/office/drawing/2014/main" id="{8C23E9EE-175F-C69B-4C95-E2F906143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70" y="2955204"/>
              <a:ext cx="3196696" cy="2398461"/>
            </a:xfrm>
            <a:prstGeom prst="rect">
              <a:avLst/>
            </a:prstGeom>
          </p:spPr>
        </p:pic>
        <p:pic>
          <p:nvPicPr>
            <p:cNvPr id="20" name="Picture 19" descr="A red and white grid with numbers&#10;&#10;AI-generated content may be incorrect.">
              <a:extLst>
                <a:ext uri="{FF2B5EF4-FFF2-40B4-BE49-F238E27FC236}">
                  <a16:creationId xmlns:a16="http://schemas.microsoft.com/office/drawing/2014/main" id="{5E73A2A3-F898-C719-9BC2-2CFF47DD5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2861"/>
              <a:ext cx="3423230" cy="23108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FCF8FE-3AA3-0D78-F658-80B7D329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966" y="5562265"/>
              <a:ext cx="3091458" cy="1957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D09353-4AA5-FDF7-B3D0-1A9A8247353C}"/>
              </a:ext>
            </a:extLst>
          </p:cNvPr>
          <p:cNvSpPr txBox="1"/>
          <p:nvPr/>
        </p:nvSpPr>
        <p:spPr>
          <a:xfrm flipH="1">
            <a:off x="3609304" y="6705265"/>
            <a:ext cx="94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B2E36-7291-94F2-8F39-D666A8EF0849}"/>
              </a:ext>
            </a:extLst>
          </p:cNvPr>
          <p:cNvSpPr txBox="1"/>
          <p:nvPr/>
        </p:nvSpPr>
        <p:spPr>
          <a:xfrm flipH="1">
            <a:off x="1" y="8687137"/>
            <a:ext cx="94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E</a:t>
            </a: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F2F516-0C8A-E663-D57C-A989055EC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72" y="6632613"/>
            <a:ext cx="3422494" cy="2030590"/>
          </a:xfrm>
          <a:prstGeom prst="rect">
            <a:avLst/>
          </a:prstGeom>
        </p:spPr>
      </p:pic>
      <p:pic>
        <p:nvPicPr>
          <p:cNvPr id="18" name="Picture 17" descr="A screenshot of a cell junction&#10;&#10;AI-generated content may be incorrect.">
            <a:extLst>
              <a:ext uri="{FF2B5EF4-FFF2-40B4-BE49-F238E27FC236}">
                <a16:creationId xmlns:a16="http://schemas.microsoft.com/office/drawing/2014/main" id="{06D88026-EF61-F662-ED10-7DFEE5434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9" y="9018410"/>
            <a:ext cx="3332302" cy="20305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D6766A-0738-160A-0952-D9B7EBB4091A}"/>
              </a:ext>
            </a:extLst>
          </p:cNvPr>
          <p:cNvSpPr txBox="1"/>
          <p:nvPr/>
        </p:nvSpPr>
        <p:spPr>
          <a:xfrm flipH="1">
            <a:off x="3177753" y="6418387"/>
            <a:ext cx="94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8902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78823B-B6C7-FC64-C9FB-1EADF0A79235}"/>
              </a:ext>
            </a:extLst>
          </p:cNvPr>
          <p:cNvGrpSpPr/>
          <p:nvPr/>
        </p:nvGrpSpPr>
        <p:grpSpPr>
          <a:xfrm>
            <a:off x="0" y="523875"/>
            <a:ext cx="6004306" cy="5898150"/>
            <a:chOff x="0" y="-619125"/>
            <a:chExt cx="6004306" cy="58981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ABDA89-909A-826A-330E-265E9391812A}"/>
                </a:ext>
              </a:extLst>
            </p:cNvPr>
            <p:cNvSpPr txBox="1"/>
            <p:nvPr/>
          </p:nvSpPr>
          <p:spPr>
            <a:xfrm flipH="1">
              <a:off x="0" y="-619125"/>
              <a:ext cx="2688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Supplementary Figure 3</a:t>
              </a:r>
            </a:p>
          </p:txBody>
        </p:sp>
        <p:pic>
          <p:nvPicPr>
            <p:cNvPr id="3" name="Picture 2" descr="A group of images of people&#10;&#10;AI-generated content may be incorrect.">
              <a:extLst>
                <a:ext uri="{FF2B5EF4-FFF2-40B4-BE49-F238E27FC236}">
                  <a16:creationId xmlns:a16="http://schemas.microsoft.com/office/drawing/2014/main" id="{829F4572-5C9C-B274-80ED-5B23F0C5C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288" y="436007"/>
              <a:ext cx="4843018" cy="4843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05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12504F-7C51-19DD-3FE2-76CAD89E5208}"/>
              </a:ext>
            </a:extLst>
          </p:cNvPr>
          <p:cNvSpPr txBox="1"/>
          <p:nvPr/>
        </p:nvSpPr>
        <p:spPr>
          <a:xfrm flipH="1">
            <a:off x="33092" y="1025009"/>
            <a:ext cx="268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Supplementary Figure 4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88203720-2A62-8122-DC7F-0A87897A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1" y="7924419"/>
            <a:ext cx="2427732" cy="3057906"/>
          </a:xfrm>
          <a:prstGeom prst="rect">
            <a:avLst/>
          </a:prstGeom>
        </p:spPr>
      </p:pic>
      <p:pic>
        <p:nvPicPr>
          <p:cNvPr id="6" name="Picture 5" descr="A graph of spheroid growth&#10;&#10;AI-generated content may be incorrect.">
            <a:extLst>
              <a:ext uri="{FF2B5EF4-FFF2-40B4-BE49-F238E27FC236}">
                <a16:creationId xmlns:a16="http://schemas.microsoft.com/office/drawing/2014/main" id="{4067F4C2-3310-2EDD-D8A3-6B33F468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59" y="1801725"/>
            <a:ext cx="2657856" cy="2711958"/>
          </a:xfrm>
          <a:prstGeom prst="rect">
            <a:avLst/>
          </a:prstGeom>
        </p:spPr>
      </p:pic>
      <p:pic>
        <p:nvPicPr>
          <p:cNvPr id="8" name="Picture 7" descr="A graph of spleen growth&#10;&#10;AI-generated content may be incorrect.">
            <a:extLst>
              <a:ext uri="{FF2B5EF4-FFF2-40B4-BE49-F238E27FC236}">
                <a16:creationId xmlns:a16="http://schemas.microsoft.com/office/drawing/2014/main" id="{2CD4BD0D-4C3E-CB87-FCCA-05D1D73A6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87" y="4443603"/>
            <a:ext cx="2624328" cy="33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6E43B-2D27-2B55-C269-24B375183B82}"/>
              </a:ext>
            </a:extLst>
          </p:cNvPr>
          <p:cNvSpPr txBox="1"/>
          <p:nvPr/>
        </p:nvSpPr>
        <p:spPr>
          <a:xfrm>
            <a:off x="209007" y="1365069"/>
            <a:ext cx="266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Supplementary Figure 5</a:t>
            </a:r>
          </a:p>
        </p:txBody>
      </p:sp>
      <p:pic>
        <p:nvPicPr>
          <p:cNvPr id="4" name="Picture 3" descr="A screenshot of a test results&#10;&#10;AI-generated content may be incorrect.">
            <a:extLst>
              <a:ext uri="{FF2B5EF4-FFF2-40B4-BE49-F238E27FC236}">
                <a16:creationId xmlns:a16="http://schemas.microsoft.com/office/drawing/2014/main" id="{F93871C4-E19E-8823-CB76-C3B7260F3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1685"/>
            <a:ext cx="66008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3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79AADB6544314BB38A912641535788" ma:contentTypeVersion="19" ma:contentTypeDescription="Create a new document." ma:contentTypeScope="" ma:versionID="d24c4faf047b4c767274c4ac27cd4ad7">
  <xsd:schema xmlns:xsd="http://www.w3.org/2001/XMLSchema" xmlns:xs="http://www.w3.org/2001/XMLSchema" xmlns:p="http://schemas.microsoft.com/office/2006/metadata/properties" xmlns:ns2="af24363f-9380-4a08-91e6-1ad17e08f3d7" xmlns:ns3="53d0017c-afc0-476d-af8b-981daa944db8" targetNamespace="http://schemas.microsoft.com/office/2006/metadata/properties" ma:root="true" ma:fieldsID="c459081d0bc40f833b461e8688525ad3" ns2:_="" ns3:_="">
    <xsd:import namespace="af24363f-9380-4a08-91e6-1ad17e08f3d7"/>
    <xsd:import namespace="53d0017c-afc0-476d-af8b-981daa944d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24363f-9380-4a08-91e6-1ad17e08f3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d35eded-c962-4fdb-b4f4-640f188096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0017c-afc0-476d-af8b-981daa944db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c4c933-f888-40c7-bfd3-63d27df85d54}" ma:internalName="TaxCatchAll" ma:showField="CatchAllData" ma:web="53d0017c-afc0-476d-af8b-981daa944d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24363f-9380-4a08-91e6-1ad17e08f3d7">
      <Terms xmlns="http://schemas.microsoft.com/office/infopath/2007/PartnerControls"/>
    </lcf76f155ced4ddcb4097134ff3c332f>
    <TaxCatchAll xmlns="53d0017c-afc0-476d-af8b-981daa944db8" xsi:nil="true"/>
  </documentManagement>
</p:properties>
</file>

<file path=customXml/itemProps1.xml><?xml version="1.0" encoding="utf-8"?>
<ds:datastoreItem xmlns:ds="http://schemas.openxmlformats.org/officeDocument/2006/customXml" ds:itemID="{DC10697B-AF64-46E2-BEF9-AA1BDB382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24363f-9380-4a08-91e6-1ad17e08f3d7"/>
    <ds:schemaRef ds:uri="53d0017c-afc0-476d-af8b-981daa944d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BA2D58-3D21-42D7-8EB4-A2F8DE2D69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016729-7F35-40EF-98AB-9823A5863AC5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af24363f-9380-4a08-91e6-1ad17e08f3d7"/>
    <ds:schemaRef ds:uri="http://schemas.openxmlformats.org/package/2006/metadata/core-properties"/>
    <ds:schemaRef ds:uri="http://purl.org/dc/elements/1.1/"/>
    <ds:schemaRef ds:uri="53d0017c-afc0-476d-af8b-981daa944db8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161</Words>
  <Application>Microsoft Office PowerPoint</Application>
  <PresentationFormat>Widescreen</PresentationFormat>
  <Paragraphs>32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 Theme</vt:lpstr>
      <vt:lpstr>Supplementary Figures </vt:lpstr>
      <vt:lpstr>Unstained imLECs</vt:lpstr>
      <vt:lpstr>Unstained imLECs</vt:lpstr>
      <vt:lpstr>PowerPoint Presentation</vt:lpstr>
      <vt:lpstr>PowerPoint Presentation</vt:lpstr>
      <vt:lpstr>PowerPoint Presentation</vt:lpstr>
      <vt:lpstr>PowerPoint Presentation</vt:lpstr>
    </vt:vector>
  </TitlesOfParts>
  <Company>St Georges, University of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Kazim Ogmen</dc:creator>
  <cp:lastModifiedBy>Kazim Ogmen</cp:lastModifiedBy>
  <cp:revision>1</cp:revision>
  <dcterms:created xsi:type="dcterms:W3CDTF">2025-11-07T13:39:02Z</dcterms:created>
  <dcterms:modified xsi:type="dcterms:W3CDTF">2025-11-07T13:43:58Z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0x0101008379AADB6544314BB38A912641535788</vt:lpwstr>
  </property>
  <property fmtid="{D5CDD505-2E9C-101B-9397-08002B2CF9AE}" pid="3" name="MediaServiceImageTags">
    <vt:lpwstr/>
  </property>
</Properties>
</file>