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176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Norton" userId="52eea24a-01c9-4776-b773-ef8e3fa54c1c" providerId="ADAL" clId="{0A8B69A2-3095-4364-A2A2-2CAAE2B6E396}"/>
    <pc:docChg chg="modSld">
      <pc:chgData name="Christine Norton" userId="52eea24a-01c9-4776-b773-ef8e3fa54c1c" providerId="ADAL" clId="{0A8B69A2-3095-4364-A2A2-2CAAE2B6E396}" dt="2025-03-19T17:05:59.561" v="68" actId="6549"/>
      <pc:docMkLst>
        <pc:docMk/>
      </pc:docMkLst>
      <pc:sldChg chg="modSp mod">
        <pc:chgData name="Christine Norton" userId="52eea24a-01c9-4776-b773-ef8e3fa54c1c" providerId="ADAL" clId="{0A8B69A2-3095-4364-A2A2-2CAAE2B6E396}" dt="2025-03-19T17:05:59.561" v="68" actId="6549"/>
        <pc:sldMkLst>
          <pc:docMk/>
          <pc:sldMk cId="0" sldId="256"/>
        </pc:sldMkLst>
        <pc:spChg chg="mod">
          <ac:chgData name="Christine Norton" userId="52eea24a-01c9-4776-b773-ef8e3fa54c1c" providerId="ADAL" clId="{0A8B69A2-3095-4364-A2A2-2CAAE2B6E396}" dt="2025-03-19T17:05:59.561" v="68" actId="6549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70429" y="514984"/>
            <a:ext cx="3467735" cy="6959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30882" y="9217653"/>
            <a:ext cx="3287395" cy="503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0" y="1645668"/>
            <a:ext cx="583501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400" b="1">
                <a:latin typeface="Calibri"/>
                <a:cs typeface="Calibri"/>
              </a:rPr>
              <a:t>FIGURE </a:t>
            </a:r>
            <a:r>
              <a:rPr lang="en-GB" sz="1400" b="1" dirty="0">
                <a:latin typeface="Calibri"/>
                <a:cs typeface="Calibri"/>
              </a:rPr>
              <a:t>1: IBD-BOOST CONSORT FLOW DIAGRAM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86100" y="2619501"/>
            <a:ext cx="2000250" cy="39751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695"/>
              </a:spcBef>
            </a:pPr>
            <a:r>
              <a:rPr sz="1000" dirty="0">
                <a:latin typeface="Arial"/>
                <a:cs typeface="Arial"/>
              </a:rPr>
              <a:t>Invited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participate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4449)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9800" y="3083051"/>
            <a:ext cx="2984500" cy="100838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695"/>
              </a:spcBef>
            </a:pPr>
            <a:r>
              <a:rPr sz="1000" dirty="0">
                <a:latin typeface="Arial"/>
                <a:cs typeface="Arial"/>
              </a:rPr>
              <a:t>Excluded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3669)</a:t>
            </a:r>
            <a:endParaRPr sz="1000">
              <a:latin typeface="Arial"/>
              <a:cs typeface="Arial"/>
            </a:endParaRPr>
          </a:p>
          <a:p>
            <a:pPr marL="220345" indent="-123189">
              <a:lnSpc>
                <a:spcPct val="100000"/>
              </a:lnSpc>
              <a:spcBef>
                <a:spcPts val="120"/>
              </a:spcBef>
              <a:buSzPct val="80000"/>
              <a:buFont typeface="Symbol"/>
              <a:buChar char=""/>
              <a:tabLst>
                <a:tab pos="220345" algn="l"/>
              </a:tabLst>
            </a:pPr>
            <a:r>
              <a:rPr sz="1000" dirty="0">
                <a:latin typeface="Arial"/>
                <a:cs typeface="Arial"/>
              </a:rPr>
              <a:t>Did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consent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participate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3264)</a:t>
            </a:r>
            <a:endParaRPr sz="1000">
              <a:latin typeface="Arial"/>
              <a:cs typeface="Arial"/>
            </a:endParaRPr>
          </a:p>
          <a:p>
            <a:pPr marL="220345" indent="-123189">
              <a:lnSpc>
                <a:spcPct val="100000"/>
              </a:lnSpc>
              <a:spcBef>
                <a:spcPts val="120"/>
              </a:spcBef>
              <a:buSzPct val="80000"/>
              <a:buFont typeface="Symbol"/>
              <a:buChar char=""/>
              <a:tabLst>
                <a:tab pos="220345" algn="l"/>
              </a:tabLst>
            </a:pPr>
            <a:r>
              <a:rPr sz="1000" dirty="0">
                <a:latin typeface="Arial"/>
                <a:cs typeface="Arial"/>
              </a:rPr>
              <a:t>Did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complete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screening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20" dirty="0">
                <a:latin typeface="Arial"/>
                <a:cs typeface="Arial"/>
              </a:rPr>
              <a:t> 108)</a:t>
            </a:r>
            <a:endParaRPr sz="1000">
              <a:latin typeface="Arial"/>
              <a:cs typeface="Arial"/>
            </a:endParaRPr>
          </a:p>
          <a:p>
            <a:pPr marL="243204" indent="-146050">
              <a:lnSpc>
                <a:spcPct val="100000"/>
              </a:lnSpc>
              <a:spcBef>
                <a:spcPts val="135"/>
              </a:spcBef>
              <a:buSzPct val="80000"/>
              <a:buFont typeface="Symbol"/>
              <a:buChar char=""/>
              <a:tabLst>
                <a:tab pos="243204" algn="l"/>
              </a:tabLst>
            </a:pPr>
            <a:r>
              <a:rPr sz="1000" dirty="0">
                <a:latin typeface="Arial"/>
                <a:cs typeface="Arial"/>
              </a:rPr>
              <a:t>Reported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exclusion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criteria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143)</a:t>
            </a:r>
            <a:endParaRPr sz="1000">
              <a:latin typeface="Arial"/>
              <a:cs typeface="Arial"/>
            </a:endParaRPr>
          </a:p>
          <a:p>
            <a:pPr marL="248920" indent="-151765">
              <a:lnSpc>
                <a:spcPct val="100000"/>
              </a:lnSpc>
              <a:spcBef>
                <a:spcPts val="114"/>
              </a:spcBef>
              <a:buSzPct val="80000"/>
              <a:buFont typeface="Symbol"/>
              <a:buChar char=""/>
              <a:tabLst>
                <a:tab pos="248920" algn="l"/>
              </a:tabLst>
            </a:pPr>
            <a:r>
              <a:rPr sz="1000" dirty="0">
                <a:latin typeface="Arial"/>
                <a:cs typeface="Arial"/>
              </a:rPr>
              <a:t>Did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complete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baseline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measures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154)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3555" y="8005571"/>
            <a:ext cx="2843530" cy="742950"/>
          </a:xfrm>
          <a:custGeom>
            <a:avLst/>
            <a:gdLst/>
            <a:ahLst/>
            <a:cxnLst/>
            <a:rect l="l" t="t" r="r" b="b"/>
            <a:pathLst>
              <a:path w="2843529" h="742950">
                <a:moveTo>
                  <a:pt x="0" y="742949"/>
                </a:moveTo>
                <a:lnTo>
                  <a:pt x="2843530" y="742949"/>
                </a:lnTo>
                <a:lnTo>
                  <a:pt x="2843530" y="0"/>
                </a:lnTo>
                <a:lnTo>
                  <a:pt x="0" y="0"/>
                </a:lnTo>
                <a:lnTo>
                  <a:pt x="0" y="74294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6231" y="8066684"/>
            <a:ext cx="2366645" cy="54229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000" dirty="0">
                <a:latin typeface="Arial"/>
                <a:cs typeface="Arial"/>
              </a:rPr>
              <a:t>Care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usual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arm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262)</a:t>
            </a:r>
            <a:endParaRPr sz="1000">
              <a:latin typeface="Arial"/>
              <a:cs typeface="Arial"/>
            </a:endParaRPr>
          </a:p>
          <a:p>
            <a:pPr marL="90170" indent="-79375">
              <a:lnSpc>
                <a:spcPct val="100000"/>
              </a:lnSpc>
              <a:spcBef>
                <a:spcPts val="120"/>
              </a:spcBef>
              <a:buSzPct val="70000"/>
              <a:buFont typeface="Symbol"/>
              <a:buChar char=""/>
              <a:tabLst>
                <a:tab pos="90170" algn="l"/>
              </a:tabLst>
            </a:pPr>
            <a:r>
              <a:rPr sz="1000" spc="-10" dirty="0">
                <a:latin typeface="Arial"/>
                <a:cs typeface="Arial"/>
              </a:rPr>
              <a:t>UK-</a:t>
            </a:r>
            <a:r>
              <a:rPr sz="1000" dirty="0">
                <a:latin typeface="Arial"/>
                <a:cs typeface="Arial"/>
              </a:rPr>
              <a:t>IBDQ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254)</a:t>
            </a:r>
            <a:endParaRPr sz="100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5"/>
              </a:spcBef>
              <a:buSzPct val="7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Global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rating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symptom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relief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0" dirty="0">
                <a:latin typeface="Arial"/>
                <a:cs typeface="Arial"/>
              </a:rPr>
              <a:t>250)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7684" y="6604761"/>
            <a:ext cx="2847975" cy="938530"/>
          </a:xfrm>
          <a:custGeom>
            <a:avLst/>
            <a:gdLst/>
            <a:ahLst/>
            <a:cxnLst/>
            <a:rect l="l" t="t" r="r" b="b"/>
            <a:pathLst>
              <a:path w="2847975" h="938529">
                <a:moveTo>
                  <a:pt x="0" y="938530"/>
                </a:moveTo>
                <a:lnTo>
                  <a:pt x="2847975" y="938530"/>
                </a:lnTo>
                <a:lnTo>
                  <a:pt x="2847975" y="0"/>
                </a:lnTo>
                <a:lnTo>
                  <a:pt x="0" y="0"/>
                </a:lnTo>
                <a:lnTo>
                  <a:pt x="0" y="93853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10616" y="6665747"/>
            <a:ext cx="2366645" cy="72517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000" dirty="0">
                <a:latin typeface="Arial"/>
                <a:cs typeface="Arial"/>
              </a:rPr>
              <a:t>Care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usual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arm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363)</a:t>
            </a:r>
            <a:endParaRPr sz="1000">
              <a:latin typeface="Arial"/>
              <a:cs typeface="Arial"/>
            </a:endParaRPr>
          </a:p>
          <a:p>
            <a:pPr marL="90170" indent="-79375">
              <a:lnSpc>
                <a:spcPct val="100000"/>
              </a:lnSpc>
              <a:spcBef>
                <a:spcPts val="120"/>
              </a:spcBef>
              <a:buSzPct val="70000"/>
              <a:buFont typeface="Symbol"/>
              <a:buChar char=""/>
              <a:tabLst>
                <a:tab pos="90170" algn="l"/>
              </a:tabLst>
            </a:pPr>
            <a:r>
              <a:rPr sz="1000" spc="-10" dirty="0">
                <a:latin typeface="Arial"/>
                <a:cs typeface="Arial"/>
              </a:rPr>
              <a:t>UK-</a:t>
            </a:r>
            <a:r>
              <a:rPr sz="1000" dirty="0">
                <a:latin typeface="Arial"/>
                <a:cs typeface="Arial"/>
              </a:rPr>
              <a:t>IBDQ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358)</a:t>
            </a:r>
            <a:endParaRPr sz="100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5"/>
              </a:spcBef>
              <a:buSzPct val="7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Global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rating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symptom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relief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0" dirty="0">
                <a:latin typeface="Arial"/>
                <a:cs typeface="Arial"/>
              </a:rPr>
              <a:t>354)</a:t>
            </a:r>
            <a:endParaRPr sz="1000">
              <a:latin typeface="Arial"/>
              <a:cs typeface="Arial"/>
            </a:endParaRPr>
          </a:p>
          <a:p>
            <a:pPr marL="116205" indent="-103505">
              <a:lnSpc>
                <a:spcPct val="100000"/>
              </a:lnSpc>
              <a:spcBef>
                <a:spcPts val="240"/>
              </a:spcBef>
              <a:buSzPct val="70000"/>
              <a:buFont typeface="Symbol"/>
              <a:buChar char=""/>
              <a:tabLst>
                <a:tab pos="116205" algn="l"/>
              </a:tabLst>
            </a:pPr>
            <a:r>
              <a:rPr sz="1000" dirty="0">
                <a:latin typeface="Arial"/>
                <a:cs typeface="Arial"/>
              </a:rPr>
              <a:t>Requested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withdraw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trial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5" dirty="0">
                <a:latin typeface="Arial"/>
                <a:cs typeface="Arial"/>
              </a:rPr>
              <a:t>2)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6415" y="5148071"/>
            <a:ext cx="2847975" cy="1111250"/>
          </a:xfrm>
          <a:custGeom>
            <a:avLst/>
            <a:gdLst/>
            <a:ahLst/>
            <a:cxnLst/>
            <a:rect l="l" t="t" r="r" b="b"/>
            <a:pathLst>
              <a:path w="2847975" h="1111250">
                <a:moveTo>
                  <a:pt x="0" y="1111250"/>
                </a:moveTo>
                <a:lnTo>
                  <a:pt x="2847975" y="1111250"/>
                </a:lnTo>
                <a:lnTo>
                  <a:pt x="2847975" y="0"/>
                </a:lnTo>
                <a:lnTo>
                  <a:pt x="0" y="0"/>
                </a:lnTo>
                <a:lnTo>
                  <a:pt x="0" y="11112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09091" y="5194579"/>
            <a:ext cx="2609215" cy="93599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 care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usual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389)</a:t>
            </a:r>
            <a:endParaRPr sz="1000" dirty="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9"/>
              </a:spcBef>
              <a:buSzPct val="8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Received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388)</a:t>
            </a:r>
            <a:endParaRPr sz="1000" dirty="0">
              <a:latin typeface="Arial"/>
              <a:cs typeface="Arial"/>
            </a:endParaRPr>
          </a:p>
          <a:p>
            <a:pPr marL="121285" marR="5080" indent="-109220">
              <a:lnSpc>
                <a:spcPct val="119000"/>
              </a:lnSpc>
              <a:spcBef>
                <a:spcPts val="120"/>
              </a:spcBef>
              <a:buSzPct val="80000"/>
              <a:buFont typeface="Symbol"/>
              <a:buChar char=""/>
              <a:tabLst>
                <a:tab pos="241300" algn="l"/>
              </a:tabLst>
            </a:pPr>
            <a:r>
              <a:rPr sz="1000" dirty="0">
                <a:latin typeface="Arial"/>
                <a:cs typeface="Arial"/>
              </a:rPr>
              <a:t>Did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receive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(given 	</a:t>
            </a:r>
            <a:r>
              <a:rPr sz="1000" dirty="0">
                <a:latin typeface="Arial"/>
                <a:cs typeface="Arial"/>
              </a:rPr>
              <a:t>early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access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error)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(n=1)</a:t>
            </a:r>
            <a:endParaRPr sz="1000" dirty="0">
              <a:latin typeface="Arial"/>
              <a:cs typeface="Arial"/>
            </a:endParaRPr>
          </a:p>
          <a:p>
            <a:pPr marL="116205" indent="-103505">
              <a:lnSpc>
                <a:spcPct val="100000"/>
              </a:lnSpc>
              <a:spcBef>
                <a:spcPts val="130"/>
              </a:spcBef>
              <a:buSzPct val="80000"/>
              <a:buFont typeface="Symbol"/>
              <a:buChar char=""/>
              <a:tabLst>
                <a:tab pos="116205" algn="l"/>
              </a:tabLst>
            </a:pPr>
            <a:r>
              <a:rPr sz="1000" dirty="0">
                <a:latin typeface="Arial"/>
                <a:cs typeface="Arial"/>
              </a:rPr>
              <a:t>Requested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withdraw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trial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5" dirty="0">
                <a:latin typeface="Arial"/>
                <a:cs typeface="Arial"/>
              </a:rPr>
              <a:t>2)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15484" y="6604761"/>
            <a:ext cx="2843530" cy="938530"/>
          </a:xfrm>
          <a:custGeom>
            <a:avLst/>
            <a:gdLst/>
            <a:ahLst/>
            <a:cxnLst/>
            <a:rect l="l" t="t" r="r" b="b"/>
            <a:pathLst>
              <a:path w="2843529" h="938529">
                <a:moveTo>
                  <a:pt x="0" y="938530"/>
                </a:moveTo>
                <a:lnTo>
                  <a:pt x="2843530" y="938530"/>
                </a:lnTo>
                <a:lnTo>
                  <a:pt x="2843530" y="0"/>
                </a:lnTo>
                <a:lnTo>
                  <a:pt x="0" y="0"/>
                </a:lnTo>
                <a:lnTo>
                  <a:pt x="0" y="93853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599813" y="6665747"/>
            <a:ext cx="2366645" cy="72517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313)</a:t>
            </a:r>
            <a:endParaRPr sz="1000">
              <a:latin typeface="Arial"/>
              <a:cs typeface="Arial"/>
            </a:endParaRPr>
          </a:p>
          <a:p>
            <a:pPr marL="90170" indent="-79375">
              <a:lnSpc>
                <a:spcPct val="100000"/>
              </a:lnSpc>
              <a:spcBef>
                <a:spcPts val="120"/>
              </a:spcBef>
              <a:buSzPct val="70000"/>
              <a:buFont typeface="Symbol"/>
              <a:buChar char=""/>
              <a:tabLst>
                <a:tab pos="90170" algn="l"/>
              </a:tabLst>
            </a:pPr>
            <a:r>
              <a:rPr sz="1000" spc="-10" dirty="0">
                <a:latin typeface="Arial"/>
                <a:cs typeface="Arial"/>
              </a:rPr>
              <a:t>UK-</a:t>
            </a:r>
            <a:r>
              <a:rPr sz="1000" dirty="0">
                <a:latin typeface="Arial"/>
                <a:cs typeface="Arial"/>
              </a:rPr>
              <a:t>IBDQ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305)</a:t>
            </a:r>
            <a:endParaRPr sz="100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5"/>
              </a:spcBef>
              <a:buSzPct val="7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Global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rating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symptom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relief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305)</a:t>
            </a:r>
            <a:endParaRPr sz="1000">
              <a:latin typeface="Arial"/>
              <a:cs typeface="Arial"/>
            </a:endParaRPr>
          </a:p>
          <a:p>
            <a:pPr marL="116205" indent="-103505">
              <a:lnSpc>
                <a:spcPct val="100000"/>
              </a:lnSpc>
              <a:spcBef>
                <a:spcPts val="240"/>
              </a:spcBef>
              <a:buSzPct val="70000"/>
              <a:buFont typeface="Symbol"/>
              <a:buChar char=""/>
              <a:tabLst>
                <a:tab pos="116205" algn="l"/>
              </a:tabLst>
            </a:pPr>
            <a:r>
              <a:rPr sz="1000" dirty="0">
                <a:latin typeface="Arial"/>
                <a:cs typeface="Arial"/>
              </a:rPr>
              <a:t>Requested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withdraw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trial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5" dirty="0">
                <a:latin typeface="Arial"/>
                <a:cs typeface="Arial"/>
              </a:rPr>
              <a:t>9)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514850" y="5169027"/>
            <a:ext cx="3028950" cy="1096645"/>
          </a:xfrm>
          <a:custGeom>
            <a:avLst/>
            <a:gdLst/>
            <a:ahLst/>
            <a:cxnLst/>
            <a:rect l="l" t="t" r="r" b="b"/>
            <a:pathLst>
              <a:path w="3028950" h="1096645">
                <a:moveTo>
                  <a:pt x="0" y="1096645"/>
                </a:moveTo>
                <a:lnTo>
                  <a:pt x="3028950" y="1096645"/>
                </a:lnTo>
                <a:lnTo>
                  <a:pt x="3028950" y="0"/>
                </a:lnTo>
                <a:lnTo>
                  <a:pt x="0" y="0"/>
                </a:lnTo>
                <a:lnTo>
                  <a:pt x="0" y="109664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598289" y="5215915"/>
            <a:ext cx="2851150" cy="90678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391)</a:t>
            </a:r>
            <a:endParaRPr sz="100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9"/>
              </a:spcBef>
              <a:buSzPct val="8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Received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352)</a:t>
            </a:r>
            <a:endParaRPr sz="1000">
              <a:latin typeface="Arial"/>
              <a:cs typeface="Arial"/>
            </a:endParaRPr>
          </a:p>
          <a:p>
            <a:pPr marL="125095" indent="-112395">
              <a:lnSpc>
                <a:spcPct val="100000"/>
              </a:lnSpc>
              <a:spcBef>
                <a:spcPts val="225"/>
              </a:spcBef>
              <a:buSzPct val="80000"/>
              <a:buFont typeface="Symbol"/>
              <a:buChar char=""/>
              <a:tabLst>
                <a:tab pos="125095" algn="l"/>
              </a:tabLst>
            </a:pPr>
            <a:r>
              <a:rPr sz="1000" dirty="0">
                <a:latin typeface="Arial"/>
                <a:cs typeface="Arial"/>
              </a:rPr>
              <a:t>Did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receive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allocated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(n=0)</a:t>
            </a:r>
            <a:endParaRPr sz="1000">
              <a:latin typeface="Arial"/>
              <a:cs typeface="Arial"/>
            </a:endParaRPr>
          </a:p>
          <a:p>
            <a:pPr marL="125095" indent="-112395">
              <a:lnSpc>
                <a:spcPct val="100000"/>
              </a:lnSpc>
              <a:spcBef>
                <a:spcPts val="135"/>
              </a:spcBef>
              <a:buSzPct val="80000"/>
              <a:buFont typeface="Symbol"/>
              <a:buChar char=""/>
              <a:tabLst>
                <a:tab pos="125095" algn="l"/>
              </a:tabLst>
            </a:pPr>
            <a:r>
              <a:rPr sz="1000" dirty="0">
                <a:latin typeface="Arial"/>
                <a:cs typeface="Arial"/>
              </a:rPr>
              <a:t>Requested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withdraw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25" dirty="0">
                <a:latin typeface="Arial"/>
                <a:cs typeface="Arial"/>
              </a:rPr>
              <a:t> 39)</a:t>
            </a:r>
            <a:endParaRPr sz="1000">
              <a:latin typeface="Arial"/>
              <a:cs typeface="Arial"/>
            </a:endParaRPr>
          </a:p>
          <a:p>
            <a:pPr marL="116205" indent="-103505">
              <a:lnSpc>
                <a:spcPct val="100000"/>
              </a:lnSpc>
              <a:spcBef>
                <a:spcPts val="120"/>
              </a:spcBef>
              <a:buSzPct val="80000"/>
              <a:buFont typeface="Symbol"/>
              <a:buChar char=""/>
              <a:tabLst>
                <a:tab pos="116205" algn="l"/>
              </a:tabLst>
            </a:pPr>
            <a:r>
              <a:rPr sz="1000" dirty="0">
                <a:latin typeface="Arial"/>
                <a:cs typeface="Arial"/>
              </a:rPr>
              <a:t>Requested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withdraw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trial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 </a:t>
            </a:r>
            <a:r>
              <a:rPr sz="1000" spc="-25" dirty="0">
                <a:latin typeface="Arial"/>
                <a:cs typeface="Arial"/>
              </a:rPr>
              <a:t>6)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21200" y="8005571"/>
            <a:ext cx="2843530" cy="742950"/>
          </a:xfrm>
          <a:custGeom>
            <a:avLst/>
            <a:gdLst/>
            <a:ahLst/>
            <a:cxnLst/>
            <a:rect l="l" t="t" r="r" b="b"/>
            <a:pathLst>
              <a:path w="2843529" h="742950">
                <a:moveTo>
                  <a:pt x="0" y="742949"/>
                </a:moveTo>
                <a:lnTo>
                  <a:pt x="2843529" y="742949"/>
                </a:lnTo>
                <a:lnTo>
                  <a:pt x="2843529" y="0"/>
                </a:lnTo>
                <a:lnTo>
                  <a:pt x="0" y="0"/>
                </a:lnTo>
                <a:lnTo>
                  <a:pt x="0" y="74294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605909" y="8066684"/>
            <a:ext cx="2366645" cy="54229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000" dirty="0">
                <a:latin typeface="Arial"/>
                <a:cs typeface="Arial"/>
              </a:rPr>
              <a:t>Intervention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225)</a:t>
            </a:r>
            <a:endParaRPr sz="1000">
              <a:latin typeface="Arial"/>
              <a:cs typeface="Arial"/>
            </a:endParaRPr>
          </a:p>
          <a:p>
            <a:pPr marL="90170" indent="-79375">
              <a:lnSpc>
                <a:spcPct val="100000"/>
              </a:lnSpc>
              <a:spcBef>
                <a:spcPts val="120"/>
              </a:spcBef>
              <a:buSzPct val="70000"/>
              <a:buFont typeface="Symbol"/>
              <a:buChar char=""/>
              <a:tabLst>
                <a:tab pos="90170" algn="l"/>
              </a:tabLst>
            </a:pPr>
            <a:r>
              <a:rPr sz="1000" spc="-10" dirty="0">
                <a:latin typeface="Arial"/>
                <a:cs typeface="Arial"/>
              </a:rPr>
              <a:t>UK-</a:t>
            </a:r>
            <a:r>
              <a:rPr sz="1000" dirty="0">
                <a:latin typeface="Arial"/>
                <a:cs typeface="Arial"/>
              </a:rPr>
              <a:t>IBDQ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210)</a:t>
            </a:r>
            <a:endParaRPr sz="1000">
              <a:latin typeface="Arial"/>
              <a:cs typeface="Arial"/>
            </a:endParaRPr>
          </a:p>
          <a:p>
            <a:pPr marL="121920" indent="-109220">
              <a:lnSpc>
                <a:spcPct val="100000"/>
              </a:lnSpc>
              <a:spcBef>
                <a:spcPts val="225"/>
              </a:spcBef>
              <a:buSzPct val="70000"/>
              <a:buFont typeface="Symbol"/>
              <a:buChar char=""/>
              <a:tabLst>
                <a:tab pos="121920" algn="l"/>
              </a:tabLst>
            </a:pPr>
            <a:r>
              <a:rPr sz="1000" dirty="0">
                <a:latin typeface="Arial"/>
                <a:cs typeface="Arial"/>
              </a:rPr>
              <a:t>Global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rating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symptom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relief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207)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142297" y="4970589"/>
            <a:ext cx="1443355" cy="302895"/>
            <a:chOff x="3142297" y="4970589"/>
            <a:chExt cx="1443355" cy="302895"/>
          </a:xfrm>
        </p:grpSpPr>
        <p:sp>
          <p:nvSpPr>
            <p:cNvPr id="18" name="object 18"/>
            <p:cNvSpPr/>
            <p:nvPr/>
          </p:nvSpPr>
          <p:spPr>
            <a:xfrm>
              <a:off x="3147060" y="4975352"/>
              <a:ext cx="1433830" cy="293370"/>
            </a:xfrm>
            <a:custGeom>
              <a:avLst/>
              <a:gdLst/>
              <a:ahLst/>
              <a:cxnLst/>
              <a:rect l="l" t="t" r="r" b="b"/>
              <a:pathLst>
                <a:path w="1433829" h="293370">
                  <a:moveTo>
                    <a:pt x="1384935" y="0"/>
                  </a:moveTo>
                  <a:lnTo>
                    <a:pt x="48894" y="0"/>
                  </a:lnTo>
                  <a:lnTo>
                    <a:pt x="29843" y="3835"/>
                  </a:lnTo>
                  <a:lnTo>
                    <a:pt x="14303" y="14303"/>
                  </a:lnTo>
                  <a:lnTo>
                    <a:pt x="3835" y="29843"/>
                  </a:lnTo>
                  <a:lnTo>
                    <a:pt x="0" y="48895"/>
                  </a:lnTo>
                  <a:lnTo>
                    <a:pt x="0" y="244475"/>
                  </a:lnTo>
                  <a:lnTo>
                    <a:pt x="3835" y="263473"/>
                  </a:lnTo>
                  <a:lnTo>
                    <a:pt x="14303" y="279018"/>
                  </a:lnTo>
                  <a:lnTo>
                    <a:pt x="29843" y="289516"/>
                  </a:lnTo>
                  <a:lnTo>
                    <a:pt x="48894" y="293370"/>
                  </a:lnTo>
                  <a:lnTo>
                    <a:pt x="1384935" y="293370"/>
                  </a:lnTo>
                  <a:lnTo>
                    <a:pt x="1403986" y="289516"/>
                  </a:lnTo>
                  <a:lnTo>
                    <a:pt x="1419526" y="279019"/>
                  </a:lnTo>
                  <a:lnTo>
                    <a:pt x="1429994" y="263473"/>
                  </a:lnTo>
                  <a:lnTo>
                    <a:pt x="1433829" y="244475"/>
                  </a:lnTo>
                  <a:lnTo>
                    <a:pt x="1433829" y="48895"/>
                  </a:lnTo>
                  <a:lnTo>
                    <a:pt x="1429994" y="29843"/>
                  </a:lnTo>
                  <a:lnTo>
                    <a:pt x="1419526" y="14303"/>
                  </a:lnTo>
                  <a:lnTo>
                    <a:pt x="1403986" y="3835"/>
                  </a:lnTo>
                  <a:lnTo>
                    <a:pt x="1384935" y="0"/>
                  </a:lnTo>
                  <a:close/>
                </a:path>
              </a:pathLst>
            </a:custGeom>
            <a:solidFill>
              <a:srgbClr val="A9C6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147060" y="4975352"/>
              <a:ext cx="1433830" cy="293370"/>
            </a:xfrm>
            <a:custGeom>
              <a:avLst/>
              <a:gdLst/>
              <a:ahLst/>
              <a:cxnLst/>
              <a:rect l="l" t="t" r="r" b="b"/>
              <a:pathLst>
                <a:path w="1433829" h="293370">
                  <a:moveTo>
                    <a:pt x="0" y="48895"/>
                  </a:moveTo>
                  <a:lnTo>
                    <a:pt x="3835" y="29843"/>
                  </a:lnTo>
                  <a:lnTo>
                    <a:pt x="14303" y="14303"/>
                  </a:lnTo>
                  <a:lnTo>
                    <a:pt x="29843" y="3835"/>
                  </a:lnTo>
                  <a:lnTo>
                    <a:pt x="48894" y="0"/>
                  </a:lnTo>
                  <a:lnTo>
                    <a:pt x="1384935" y="0"/>
                  </a:lnTo>
                  <a:lnTo>
                    <a:pt x="1403986" y="3835"/>
                  </a:lnTo>
                  <a:lnTo>
                    <a:pt x="1419526" y="14303"/>
                  </a:lnTo>
                  <a:lnTo>
                    <a:pt x="1429994" y="29843"/>
                  </a:lnTo>
                  <a:lnTo>
                    <a:pt x="1433829" y="48895"/>
                  </a:lnTo>
                  <a:lnTo>
                    <a:pt x="1433829" y="244475"/>
                  </a:lnTo>
                  <a:lnTo>
                    <a:pt x="1429994" y="263473"/>
                  </a:lnTo>
                  <a:lnTo>
                    <a:pt x="1419526" y="279019"/>
                  </a:lnTo>
                  <a:lnTo>
                    <a:pt x="1403986" y="289516"/>
                  </a:lnTo>
                  <a:lnTo>
                    <a:pt x="1384935" y="293370"/>
                  </a:lnTo>
                  <a:lnTo>
                    <a:pt x="48894" y="293370"/>
                  </a:lnTo>
                  <a:lnTo>
                    <a:pt x="29843" y="289516"/>
                  </a:lnTo>
                  <a:lnTo>
                    <a:pt x="14303" y="279018"/>
                  </a:lnTo>
                  <a:lnTo>
                    <a:pt x="3835" y="263473"/>
                  </a:lnTo>
                  <a:lnTo>
                    <a:pt x="0" y="244475"/>
                  </a:lnTo>
                  <a:lnTo>
                    <a:pt x="0" y="4889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491610" y="5020183"/>
            <a:ext cx="7442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solidFill>
                  <a:srgbClr val="4F81BC"/>
                </a:solidFill>
                <a:latin typeface="Candara"/>
                <a:cs typeface="Candara"/>
              </a:rPr>
              <a:t>Allocation</a:t>
            </a:r>
            <a:endParaRPr sz="1300">
              <a:latin typeface="Candara"/>
              <a:cs typeface="Candar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206432" y="7762049"/>
            <a:ext cx="1436370" cy="306705"/>
            <a:chOff x="3206432" y="7762049"/>
            <a:chExt cx="1436370" cy="306705"/>
          </a:xfrm>
        </p:grpSpPr>
        <p:sp>
          <p:nvSpPr>
            <p:cNvPr id="22" name="object 22"/>
            <p:cNvSpPr/>
            <p:nvPr/>
          </p:nvSpPr>
          <p:spPr>
            <a:xfrm>
              <a:off x="3211195" y="7766811"/>
              <a:ext cx="1426845" cy="297180"/>
            </a:xfrm>
            <a:custGeom>
              <a:avLst/>
              <a:gdLst/>
              <a:ahLst/>
              <a:cxnLst/>
              <a:rect l="l" t="t" r="r" b="b"/>
              <a:pathLst>
                <a:path w="1426845" h="297179">
                  <a:moveTo>
                    <a:pt x="1377315" y="0"/>
                  </a:moveTo>
                  <a:lnTo>
                    <a:pt x="49530" y="0"/>
                  </a:lnTo>
                  <a:lnTo>
                    <a:pt x="30271" y="3881"/>
                  </a:lnTo>
                  <a:lnTo>
                    <a:pt x="14525" y="14478"/>
                  </a:lnTo>
                  <a:lnTo>
                    <a:pt x="3899" y="30218"/>
                  </a:lnTo>
                  <a:lnTo>
                    <a:pt x="0" y="49530"/>
                  </a:lnTo>
                  <a:lnTo>
                    <a:pt x="0" y="247650"/>
                  </a:lnTo>
                  <a:lnTo>
                    <a:pt x="3899" y="266908"/>
                  </a:lnTo>
                  <a:lnTo>
                    <a:pt x="14525" y="282654"/>
                  </a:lnTo>
                  <a:lnTo>
                    <a:pt x="30271" y="293280"/>
                  </a:lnTo>
                  <a:lnTo>
                    <a:pt x="49530" y="297180"/>
                  </a:lnTo>
                  <a:lnTo>
                    <a:pt x="1377315" y="297180"/>
                  </a:lnTo>
                  <a:lnTo>
                    <a:pt x="1396573" y="293280"/>
                  </a:lnTo>
                  <a:lnTo>
                    <a:pt x="1412319" y="282654"/>
                  </a:lnTo>
                  <a:lnTo>
                    <a:pt x="1422945" y="266908"/>
                  </a:lnTo>
                  <a:lnTo>
                    <a:pt x="1426845" y="247650"/>
                  </a:lnTo>
                  <a:lnTo>
                    <a:pt x="1426845" y="49530"/>
                  </a:lnTo>
                  <a:lnTo>
                    <a:pt x="1422945" y="30218"/>
                  </a:lnTo>
                  <a:lnTo>
                    <a:pt x="1412319" y="14478"/>
                  </a:lnTo>
                  <a:lnTo>
                    <a:pt x="1396573" y="3881"/>
                  </a:lnTo>
                  <a:lnTo>
                    <a:pt x="1377315" y="0"/>
                  </a:lnTo>
                  <a:close/>
                </a:path>
              </a:pathLst>
            </a:custGeom>
            <a:solidFill>
              <a:srgbClr val="A9C6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211195" y="7766811"/>
              <a:ext cx="1426845" cy="297180"/>
            </a:xfrm>
            <a:custGeom>
              <a:avLst/>
              <a:gdLst/>
              <a:ahLst/>
              <a:cxnLst/>
              <a:rect l="l" t="t" r="r" b="b"/>
              <a:pathLst>
                <a:path w="1426845" h="297179">
                  <a:moveTo>
                    <a:pt x="0" y="49530"/>
                  </a:moveTo>
                  <a:lnTo>
                    <a:pt x="3899" y="30218"/>
                  </a:lnTo>
                  <a:lnTo>
                    <a:pt x="14525" y="14478"/>
                  </a:lnTo>
                  <a:lnTo>
                    <a:pt x="30271" y="3881"/>
                  </a:lnTo>
                  <a:lnTo>
                    <a:pt x="49530" y="0"/>
                  </a:lnTo>
                  <a:lnTo>
                    <a:pt x="1377315" y="0"/>
                  </a:lnTo>
                  <a:lnTo>
                    <a:pt x="1396573" y="3881"/>
                  </a:lnTo>
                  <a:lnTo>
                    <a:pt x="1412319" y="14478"/>
                  </a:lnTo>
                  <a:lnTo>
                    <a:pt x="1422945" y="30218"/>
                  </a:lnTo>
                  <a:lnTo>
                    <a:pt x="1426845" y="49530"/>
                  </a:lnTo>
                  <a:lnTo>
                    <a:pt x="1426845" y="247650"/>
                  </a:lnTo>
                  <a:lnTo>
                    <a:pt x="1422945" y="266908"/>
                  </a:lnTo>
                  <a:lnTo>
                    <a:pt x="1412319" y="282654"/>
                  </a:lnTo>
                  <a:lnTo>
                    <a:pt x="1396573" y="293280"/>
                  </a:lnTo>
                  <a:lnTo>
                    <a:pt x="1377315" y="297180"/>
                  </a:lnTo>
                  <a:lnTo>
                    <a:pt x="49530" y="297180"/>
                  </a:lnTo>
                  <a:lnTo>
                    <a:pt x="30271" y="293280"/>
                  </a:lnTo>
                  <a:lnTo>
                    <a:pt x="14525" y="282654"/>
                  </a:lnTo>
                  <a:lnTo>
                    <a:pt x="3899" y="266908"/>
                  </a:lnTo>
                  <a:lnTo>
                    <a:pt x="0" y="247650"/>
                  </a:lnTo>
                  <a:lnTo>
                    <a:pt x="0" y="4953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394075" y="7812785"/>
            <a:ext cx="1062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solidFill>
                  <a:srgbClr val="4F81BC"/>
                </a:solidFill>
                <a:latin typeface="Candara"/>
                <a:cs typeface="Candara"/>
              </a:rPr>
              <a:t>12M</a:t>
            </a:r>
            <a:r>
              <a:rPr sz="1300" b="1" spc="5" dirty="0">
                <a:solidFill>
                  <a:srgbClr val="4F81BC"/>
                </a:solidFill>
                <a:latin typeface="Candara"/>
                <a:cs typeface="Candara"/>
              </a:rPr>
              <a:t> </a:t>
            </a:r>
            <a:r>
              <a:rPr sz="1300" b="1" spc="-10" dirty="0">
                <a:solidFill>
                  <a:srgbClr val="4F81BC"/>
                </a:solidFill>
                <a:latin typeface="Candara"/>
                <a:cs typeface="Candara"/>
              </a:rPr>
              <a:t>Follow-</a:t>
            </a:r>
            <a:r>
              <a:rPr sz="1300" b="1" spc="-25" dirty="0">
                <a:solidFill>
                  <a:srgbClr val="4F81BC"/>
                </a:solidFill>
                <a:latin typeface="Candara"/>
                <a:cs typeface="Candara"/>
              </a:rPr>
              <a:t>Up</a:t>
            </a:r>
            <a:endParaRPr sz="1300">
              <a:latin typeface="Candara"/>
              <a:cs typeface="Candar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207702" y="6351079"/>
            <a:ext cx="1453515" cy="321945"/>
            <a:chOff x="3207702" y="6351079"/>
            <a:chExt cx="1453515" cy="321945"/>
          </a:xfrm>
        </p:grpSpPr>
        <p:sp>
          <p:nvSpPr>
            <p:cNvPr id="26" name="object 26"/>
            <p:cNvSpPr/>
            <p:nvPr/>
          </p:nvSpPr>
          <p:spPr>
            <a:xfrm>
              <a:off x="3212464" y="6355841"/>
              <a:ext cx="1443990" cy="312420"/>
            </a:xfrm>
            <a:custGeom>
              <a:avLst/>
              <a:gdLst/>
              <a:ahLst/>
              <a:cxnLst/>
              <a:rect l="l" t="t" r="r" b="b"/>
              <a:pathLst>
                <a:path w="1443989" h="312420">
                  <a:moveTo>
                    <a:pt x="1391920" y="0"/>
                  </a:moveTo>
                  <a:lnTo>
                    <a:pt x="52070" y="0"/>
                  </a:lnTo>
                  <a:lnTo>
                    <a:pt x="31825" y="4081"/>
                  </a:lnTo>
                  <a:lnTo>
                    <a:pt x="15271" y="15224"/>
                  </a:lnTo>
                  <a:lnTo>
                    <a:pt x="4099" y="31771"/>
                  </a:lnTo>
                  <a:lnTo>
                    <a:pt x="0" y="52070"/>
                  </a:lnTo>
                  <a:lnTo>
                    <a:pt x="0" y="260350"/>
                  </a:lnTo>
                  <a:lnTo>
                    <a:pt x="4099" y="280594"/>
                  </a:lnTo>
                  <a:lnTo>
                    <a:pt x="15271" y="297148"/>
                  </a:lnTo>
                  <a:lnTo>
                    <a:pt x="31825" y="308320"/>
                  </a:lnTo>
                  <a:lnTo>
                    <a:pt x="52070" y="312420"/>
                  </a:lnTo>
                  <a:lnTo>
                    <a:pt x="1391920" y="312420"/>
                  </a:lnTo>
                  <a:lnTo>
                    <a:pt x="1412164" y="308320"/>
                  </a:lnTo>
                  <a:lnTo>
                    <a:pt x="1428718" y="297148"/>
                  </a:lnTo>
                  <a:lnTo>
                    <a:pt x="1439890" y="280594"/>
                  </a:lnTo>
                  <a:lnTo>
                    <a:pt x="1443989" y="260350"/>
                  </a:lnTo>
                  <a:lnTo>
                    <a:pt x="1443989" y="52070"/>
                  </a:lnTo>
                  <a:lnTo>
                    <a:pt x="1439890" y="31771"/>
                  </a:lnTo>
                  <a:lnTo>
                    <a:pt x="1428718" y="15224"/>
                  </a:lnTo>
                  <a:lnTo>
                    <a:pt x="1412164" y="4081"/>
                  </a:lnTo>
                  <a:lnTo>
                    <a:pt x="1391920" y="0"/>
                  </a:lnTo>
                  <a:close/>
                </a:path>
              </a:pathLst>
            </a:custGeom>
            <a:solidFill>
              <a:srgbClr val="A9C6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212464" y="6355841"/>
              <a:ext cx="1443990" cy="312420"/>
            </a:xfrm>
            <a:custGeom>
              <a:avLst/>
              <a:gdLst/>
              <a:ahLst/>
              <a:cxnLst/>
              <a:rect l="l" t="t" r="r" b="b"/>
              <a:pathLst>
                <a:path w="1443989" h="312420">
                  <a:moveTo>
                    <a:pt x="0" y="52070"/>
                  </a:moveTo>
                  <a:lnTo>
                    <a:pt x="4099" y="31771"/>
                  </a:lnTo>
                  <a:lnTo>
                    <a:pt x="15271" y="15224"/>
                  </a:lnTo>
                  <a:lnTo>
                    <a:pt x="31825" y="4081"/>
                  </a:lnTo>
                  <a:lnTo>
                    <a:pt x="52070" y="0"/>
                  </a:lnTo>
                  <a:lnTo>
                    <a:pt x="1391920" y="0"/>
                  </a:lnTo>
                  <a:lnTo>
                    <a:pt x="1412164" y="4081"/>
                  </a:lnTo>
                  <a:lnTo>
                    <a:pt x="1428718" y="15224"/>
                  </a:lnTo>
                  <a:lnTo>
                    <a:pt x="1439890" y="31771"/>
                  </a:lnTo>
                  <a:lnTo>
                    <a:pt x="1443989" y="52070"/>
                  </a:lnTo>
                  <a:lnTo>
                    <a:pt x="1443989" y="260350"/>
                  </a:lnTo>
                  <a:lnTo>
                    <a:pt x="1439890" y="280594"/>
                  </a:lnTo>
                  <a:lnTo>
                    <a:pt x="1428718" y="297148"/>
                  </a:lnTo>
                  <a:lnTo>
                    <a:pt x="1412164" y="308320"/>
                  </a:lnTo>
                  <a:lnTo>
                    <a:pt x="1391920" y="312420"/>
                  </a:lnTo>
                  <a:lnTo>
                    <a:pt x="52070" y="312420"/>
                  </a:lnTo>
                  <a:lnTo>
                    <a:pt x="31825" y="308320"/>
                  </a:lnTo>
                  <a:lnTo>
                    <a:pt x="15271" y="297148"/>
                  </a:lnTo>
                  <a:lnTo>
                    <a:pt x="4099" y="280594"/>
                  </a:lnTo>
                  <a:lnTo>
                    <a:pt x="0" y="260350"/>
                  </a:lnTo>
                  <a:lnTo>
                    <a:pt x="0" y="5207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427603" y="6402704"/>
            <a:ext cx="10160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solidFill>
                  <a:srgbClr val="4F81BC"/>
                </a:solidFill>
                <a:latin typeface="Candara"/>
                <a:cs typeface="Candara"/>
              </a:rPr>
              <a:t>6M</a:t>
            </a:r>
            <a:r>
              <a:rPr sz="1300" b="1" spc="5" dirty="0">
                <a:solidFill>
                  <a:srgbClr val="4F81BC"/>
                </a:solidFill>
                <a:latin typeface="Candara"/>
                <a:cs typeface="Candara"/>
              </a:rPr>
              <a:t> </a:t>
            </a:r>
            <a:r>
              <a:rPr sz="1300" b="1" spc="-10" dirty="0">
                <a:solidFill>
                  <a:srgbClr val="4F81BC"/>
                </a:solidFill>
                <a:latin typeface="Candara"/>
                <a:cs typeface="Candara"/>
              </a:rPr>
              <a:t>Follow-</a:t>
            </a:r>
            <a:r>
              <a:rPr sz="1300" b="1" spc="-35" dirty="0">
                <a:solidFill>
                  <a:srgbClr val="4F81BC"/>
                </a:solidFill>
                <a:latin typeface="Candara"/>
                <a:cs typeface="Candara"/>
              </a:rPr>
              <a:t>Up</a:t>
            </a:r>
            <a:endParaRPr sz="1300">
              <a:latin typeface="Candara"/>
              <a:cs typeface="Candara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928495" y="3017011"/>
            <a:ext cx="4079240" cy="4988560"/>
            <a:chOff x="1928495" y="3017011"/>
            <a:chExt cx="4079240" cy="4988560"/>
          </a:xfrm>
        </p:grpSpPr>
        <p:sp>
          <p:nvSpPr>
            <p:cNvPr id="30" name="object 30"/>
            <p:cNvSpPr/>
            <p:nvPr/>
          </p:nvSpPr>
          <p:spPr>
            <a:xfrm>
              <a:off x="1928495" y="3017011"/>
              <a:ext cx="4079240" cy="4988560"/>
            </a:xfrm>
            <a:custGeom>
              <a:avLst/>
              <a:gdLst/>
              <a:ahLst/>
              <a:cxnLst/>
              <a:rect l="l" t="t" r="r" b="b"/>
              <a:pathLst>
                <a:path w="4079240" h="4988559">
                  <a:moveTo>
                    <a:pt x="76644" y="3517900"/>
                  </a:moveTo>
                  <a:lnTo>
                    <a:pt x="43408" y="3517900"/>
                  </a:lnTo>
                  <a:lnTo>
                    <a:pt x="42926" y="3242310"/>
                  </a:lnTo>
                  <a:lnTo>
                    <a:pt x="33401" y="3242310"/>
                  </a:lnTo>
                  <a:lnTo>
                    <a:pt x="33883" y="3517900"/>
                  </a:lnTo>
                  <a:lnTo>
                    <a:pt x="508" y="3517900"/>
                  </a:lnTo>
                  <a:lnTo>
                    <a:pt x="38735" y="3594100"/>
                  </a:lnTo>
                  <a:lnTo>
                    <a:pt x="70319" y="3530600"/>
                  </a:lnTo>
                  <a:lnTo>
                    <a:pt x="76644" y="3517900"/>
                  </a:lnTo>
                  <a:close/>
                </a:path>
                <a:path w="4079240" h="4988559">
                  <a:moveTo>
                    <a:pt x="110490" y="4912360"/>
                  </a:moveTo>
                  <a:lnTo>
                    <a:pt x="77216" y="4912360"/>
                  </a:lnTo>
                  <a:lnTo>
                    <a:pt x="77216" y="4527550"/>
                  </a:lnTo>
                  <a:lnTo>
                    <a:pt x="67691" y="4527550"/>
                  </a:lnTo>
                  <a:lnTo>
                    <a:pt x="67691" y="4912360"/>
                  </a:lnTo>
                  <a:lnTo>
                    <a:pt x="34290" y="4912360"/>
                  </a:lnTo>
                  <a:lnTo>
                    <a:pt x="72390" y="4988560"/>
                  </a:lnTo>
                  <a:lnTo>
                    <a:pt x="104140" y="4925060"/>
                  </a:lnTo>
                  <a:lnTo>
                    <a:pt x="110490" y="4912360"/>
                  </a:lnTo>
                  <a:close/>
                </a:path>
                <a:path w="4079240" h="4988559">
                  <a:moveTo>
                    <a:pt x="4044950" y="2054860"/>
                  </a:moveTo>
                  <a:lnTo>
                    <a:pt x="4011549" y="2054860"/>
                  </a:lnTo>
                  <a:lnTo>
                    <a:pt x="4011549" y="1735709"/>
                  </a:lnTo>
                  <a:lnTo>
                    <a:pt x="4011549" y="1731010"/>
                  </a:lnTo>
                  <a:lnTo>
                    <a:pt x="4011549" y="1726184"/>
                  </a:lnTo>
                  <a:lnTo>
                    <a:pt x="2369820" y="1726184"/>
                  </a:lnTo>
                  <a:lnTo>
                    <a:pt x="2161730" y="1726184"/>
                  </a:lnTo>
                  <a:lnTo>
                    <a:pt x="2190115" y="1669415"/>
                  </a:lnTo>
                  <a:lnTo>
                    <a:pt x="2196465" y="1656715"/>
                  </a:lnTo>
                  <a:lnTo>
                    <a:pt x="2163051" y="1656715"/>
                  </a:lnTo>
                  <a:lnTo>
                    <a:pt x="2162429" y="0"/>
                  </a:lnTo>
                  <a:lnTo>
                    <a:pt x="2152904" y="0"/>
                  </a:lnTo>
                  <a:lnTo>
                    <a:pt x="2153526" y="1656715"/>
                  </a:lnTo>
                  <a:lnTo>
                    <a:pt x="2120265" y="1656715"/>
                  </a:lnTo>
                  <a:lnTo>
                    <a:pt x="2154999" y="1726184"/>
                  </a:lnTo>
                  <a:lnTo>
                    <a:pt x="1675130" y="1726184"/>
                  </a:lnTo>
                  <a:lnTo>
                    <a:pt x="33401" y="1726184"/>
                  </a:lnTo>
                  <a:lnTo>
                    <a:pt x="33401" y="2054860"/>
                  </a:lnTo>
                  <a:lnTo>
                    <a:pt x="0" y="2054860"/>
                  </a:lnTo>
                  <a:lnTo>
                    <a:pt x="38100" y="2131060"/>
                  </a:lnTo>
                  <a:lnTo>
                    <a:pt x="69850" y="2067560"/>
                  </a:lnTo>
                  <a:lnTo>
                    <a:pt x="76200" y="2054860"/>
                  </a:lnTo>
                  <a:lnTo>
                    <a:pt x="42926" y="2054860"/>
                  </a:lnTo>
                  <a:lnTo>
                    <a:pt x="42926" y="1735709"/>
                  </a:lnTo>
                  <a:lnTo>
                    <a:pt x="1675130" y="1735709"/>
                  </a:lnTo>
                  <a:lnTo>
                    <a:pt x="2369820" y="1735709"/>
                  </a:lnTo>
                  <a:lnTo>
                    <a:pt x="4002024" y="1735709"/>
                  </a:lnTo>
                  <a:lnTo>
                    <a:pt x="4002024" y="2054860"/>
                  </a:lnTo>
                  <a:lnTo>
                    <a:pt x="3968750" y="2054860"/>
                  </a:lnTo>
                  <a:lnTo>
                    <a:pt x="4006850" y="2131060"/>
                  </a:lnTo>
                  <a:lnTo>
                    <a:pt x="4038600" y="2067560"/>
                  </a:lnTo>
                  <a:lnTo>
                    <a:pt x="4044950" y="2054860"/>
                  </a:lnTo>
                  <a:close/>
                </a:path>
                <a:path w="4079240" h="4988559">
                  <a:moveTo>
                    <a:pt x="4079049" y="4912360"/>
                  </a:moveTo>
                  <a:lnTo>
                    <a:pt x="4045813" y="4912360"/>
                  </a:lnTo>
                  <a:lnTo>
                    <a:pt x="4045204" y="4527550"/>
                  </a:lnTo>
                  <a:lnTo>
                    <a:pt x="4035679" y="4527550"/>
                  </a:lnTo>
                  <a:lnTo>
                    <a:pt x="4036288" y="4912360"/>
                  </a:lnTo>
                  <a:lnTo>
                    <a:pt x="4002913" y="4912360"/>
                  </a:lnTo>
                  <a:lnTo>
                    <a:pt x="4041140" y="4988560"/>
                  </a:lnTo>
                  <a:lnTo>
                    <a:pt x="4072725" y="4925060"/>
                  </a:lnTo>
                  <a:lnTo>
                    <a:pt x="4079049" y="4912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314700" y="4161281"/>
              <a:ext cx="1611630" cy="342900"/>
            </a:xfrm>
            <a:custGeom>
              <a:avLst/>
              <a:gdLst/>
              <a:ahLst/>
              <a:cxnLst/>
              <a:rect l="l" t="t" r="r" b="b"/>
              <a:pathLst>
                <a:path w="1611629" h="342900">
                  <a:moveTo>
                    <a:pt x="1611629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1611629" y="342900"/>
                  </a:lnTo>
                  <a:lnTo>
                    <a:pt x="16116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3314700" y="4161282"/>
            <a:ext cx="1611630" cy="3429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87630" rIns="0" bIns="0" rtlCol="0">
            <a:spAutoFit/>
          </a:bodyPr>
          <a:lstStyle/>
          <a:p>
            <a:pPr marL="193675">
              <a:lnSpc>
                <a:spcPct val="100000"/>
              </a:lnSpc>
              <a:spcBef>
                <a:spcPts val="690"/>
              </a:spcBef>
            </a:pPr>
            <a:r>
              <a:rPr sz="1000" dirty="0">
                <a:latin typeface="Arial"/>
                <a:cs typeface="Arial"/>
              </a:rPr>
              <a:t>Randomised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(n=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780)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086860" y="3553459"/>
            <a:ext cx="1901189" cy="3051175"/>
          </a:xfrm>
          <a:custGeom>
            <a:avLst/>
            <a:gdLst/>
            <a:ahLst/>
            <a:cxnLst/>
            <a:rect l="l" t="t" r="r" b="b"/>
            <a:pathLst>
              <a:path w="1901189" h="3051175">
                <a:moveTo>
                  <a:pt x="656590" y="38227"/>
                </a:moveTo>
                <a:lnTo>
                  <a:pt x="646963" y="33401"/>
                </a:lnTo>
                <a:lnTo>
                  <a:pt x="580390" y="0"/>
                </a:lnTo>
                <a:lnTo>
                  <a:pt x="580390" y="33388"/>
                </a:lnTo>
                <a:lnTo>
                  <a:pt x="0" y="32766"/>
                </a:lnTo>
                <a:lnTo>
                  <a:pt x="0" y="42291"/>
                </a:lnTo>
                <a:lnTo>
                  <a:pt x="580390" y="42913"/>
                </a:lnTo>
                <a:lnTo>
                  <a:pt x="580390" y="76200"/>
                </a:lnTo>
                <a:lnTo>
                  <a:pt x="647153" y="42926"/>
                </a:lnTo>
                <a:lnTo>
                  <a:pt x="656590" y="38227"/>
                </a:lnTo>
                <a:close/>
              </a:path>
              <a:path w="1901189" h="3051175">
                <a:moveTo>
                  <a:pt x="1900999" y="2974467"/>
                </a:moveTo>
                <a:lnTo>
                  <a:pt x="1867750" y="2974467"/>
                </a:lnTo>
                <a:lnTo>
                  <a:pt x="1867154" y="2698877"/>
                </a:lnTo>
                <a:lnTo>
                  <a:pt x="1857629" y="2698877"/>
                </a:lnTo>
                <a:lnTo>
                  <a:pt x="1858225" y="2974467"/>
                </a:lnTo>
                <a:lnTo>
                  <a:pt x="1824863" y="2974467"/>
                </a:lnTo>
                <a:lnTo>
                  <a:pt x="1863090" y="3050667"/>
                </a:lnTo>
                <a:lnTo>
                  <a:pt x="1894674" y="2987167"/>
                </a:lnTo>
                <a:lnTo>
                  <a:pt x="1900999" y="29744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618172" y="2534094"/>
            <a:ext cx="1557020" cy="332740"/>
            <a:chOff x="618172" y="2534094"/>
            <a:chExt cx="1557020" cy="332740"/>
          </a:xfrm>
        </p:grpSpPr>
        <p:sp>
          <p:nvSpPr>
            <p:cNvPr id="35" name="object 35"/>
            <p:cNvSpPr/>
            <p:nvPr/>
          </p:nvSpPr>
          <p:spPr>
            <a:xfrm>
              <a:off x="622934" y="2538857"/>
              <a:ext cx="1547495" cy="323215"/>
            </a:xfrm>
            <a:custGeom>
              <a:avLst/>
              <a:gdLst/>
              <a:ahLst/>
              <a:cxnLst/>
              <a:rect l="l" t="t" r="r" b="b"/>
              <a:pathLst>
                <a:path w="1547495" h="323214">
                  <a:moveTo>
                    <a:pt x="1493647" y="0"/>
                  </a:moveTo>
                  <a:lnTo>
                    <a:pt x="53873" y="0"/>
                  </a:lnTo>
                  <a:lnTo>
                    <a:pt x="32902" y="4234"/>
                  </a:lnTo>
                  <a:lnTo>
                    <a:pt x="15778" y="15779"/>
                  </a:lnTo>
                  <a:lnTo>
                    <a:pt x="4233" y="32896"/>
                  </a:lnTo>
                  <a:lnTo>
                    <a:pt x="0" y="53848"/>
                  </a:lnTo>
                  <a:lnTo>
                    <a:pt x="0" y="269367"/>
                  </a:lnTo>
                  <a:lnTo>
                    <a:pt x="4233" y="290318"/>
                  </a:lnTo>
                  <a:lnTo>
                    <a:pt x="15778" y="307435"/>
                  </a:lnTo>
                  <a:lnTo>
                    <a:pt x="32902" y="318980"/>
                  </a:lnTo>
                  <a:lnTo>
                    <a:pt x="53873" y="323215"/>
                  </a:lnTo>
                  <a:lnTo>
                    <a:pt x="1493647" y="323215"/>
                  </a:lnTo>
                  <a:lnTo>
                    <a:pt x="1514598" y="318980"/>
                  </a:lnTo>
                  <a:lnTo>
                    <a:pt x="1531715" y="307435"/>
                  </a:lnTo>
                  <a:lnTo>
                    <a:pt x="1543260" y="290318"/>
                  </a:lnTo>
                  <a:lnTo>
                    <a:pt x="1547495" y="269367"/>
                  </a:lnTo>
                  <a:lnTo>
                    <a:pt x="1547495" y="53848"/>
                  </a:lnTo>
                  <a:lnTo>
                    <a:pt x="1543260" y="32896"/>
                  </a:lnTo>
                  <a:lnTo>
                    <a:pt x="1531715" y="15779"/>
                  </a:lnTo>
                  <a:lnTo>
                    <a:pt x="1514598" y="4234"/>
                  </a:lnTo>
                  <a:lnTo>
                    <a:pt x="1493647" y="0"/>
                  </a:lnTo>
                  <a:close/>
                </a:path>
              </a:pathLst>
            </a:custGeom>
            <a:solidFill>
              <a:srgbClr val="A9C6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22934" y="2538857"/>
              <a:ext cx="1547495" cy="323215"/>
            </a:xfrm>
            <a:custGeom>
              <a:avLst/>
              <a:gdLst/>
              <a:ahLst/>
              <a:cxnLst/>
              <a:rect l="l" t="t" r="r" b="b"/>
              <a:pathLst>
                <a:path w="1547495" h="323214">
                  <a:moveTo>
                    <a:pt x="0" y="53848"/>
                  </a:moveTo>
                  <a:lnTo>
                    <a:pt x="4233" y="32896"/>
                  </a:lnTo>
                  <a:lnTo>
                    <a:pt x="15778" y="15779"/>
                  </a:lnTo>
                  <a:lnTo>
                    <a:pt x="32902" y="4234"/>
                  </a:lnTo>
                  <a:lnTo>
                    <a:pt x="53873" y="0"/>
                  </a:lnTo>
                  <a:lnTo>
                    <a:pt x="1493647" y="0"/>
                  </a:lnTo>
                  <a:lnTo>
                    <a:pt x="1514598" y="4234"/>
                  </a:lnTo>
                  <a:lnTo>
                    <a:pt x="1531715" y="15779"/>
                  </a:lnTo>
                  <a:lnTo>
                    <a:pt x="1543260" y="32896"/>
                  </a:lnTo>
                  <a:lnTo>
                    <a:pt x="1547495" y="53848"/>
                  </a:lnTo>
                  <a:lnTo>
                    <a:pt x="1547495" y="269367"/>
                  </a:lnTo>
                  <a:lnTo>
                    <a:pt x="1543260" y="290318"/>
                  </a:lnTo>
                  <a:lnTo>
                    <a:pt x="1531715" y="307435"/>
                  </a:lnTo>
                  <a:lnTo>
                    <a:pt x="1514598" y="318980"/>
                  </a:lnTo>
                  <a:lnTo>
                    <a:pt x="1493647" y="323215"/>
                  </a:lnTo>
                  <a:lnTo>
                    <a:pt x="53873" y="323215"/>
                  </a:lnTo>
                  <a:lnTo>
                    <a:pt x="32902" y="318980"/>
                  </a:lnTo>
                  <a:lnTo>
                    <a:pt x="15778" y="307435"/>
                  </a:lnTo>
                  <a:lnTo>
                    <a:pt x="4233" y="290318"/>
                  </a:lnTo>
                  <a:lnTo>
                    <a:pt x="0" y="269367"/>
                  </a:lnTo>
                  <a:lnTo>
                    <a:pt x="0" y="53848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29814" y="2584450"/>
            <a:ext cx="15341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065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solidFill>
                  <a:srgbClr val="4F81BC"/>
                </a:solidFill>
                <a:latin typeface="Candara"/>
                <a:cs typeface="Candara"/>
              </a:rPr>
              <a:t>Enrolment</a:t>
            </a:r>
            <a:endParaRPr sz="1300">
              <a:latin typeface="Candara"/>
              <a:cs typeface="Candara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>
              <a:lnSpc>
                <a:spcPct val="100000"/>
              </a:lnSpc>
            </a:pPr>
            <a:r>
              <a:rPr dirty="0"/>
              <a:t>Note:</a:t>
            </a:r>
            <a:r>
              <a:rPr spc="-25" dirty="0"/>
              <a:t> </a:t>
            </a:r>
            <a:r>
              <a:rPr dirty="0"/>
              <a:t>"Included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analysis"</a:t>
            </a:r>
            <a:r>
              <a:rPr spc="-20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primary</a:t>
            </a:r>
            <a:r>
              <a:rPr spc="-15" dirty="0"/>
              <a:t> </a:t>
            </a:r>
            <a:r>
              <a:rPr dirty="0"/>
              <a:t>outcome</a:t>
            </a:r>
            <a:r>
              <a:rPr spc="-25" dirty="0"/>
              <a:t> (by</a:t>
            </a:r>
          </a:p>
          <a:p>
            <a:pPr marL="1369060" marR="5080" indent="-1356995">
              <a:lnSpc>
                <a:spcPct val="110000"/>
              </a:lnSpc>
              <a:spcBef>
                <a:spcPts val="10"/>
              </a:spcBef>
            </a:pPr>
            <a:r>
              <a:rPr dirty="0"/>
              <a:t>group) included</a:t>
            </a:r>
            <a:r>
              <a:rPr spc="-1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bullet points</a:t>
            </a:r>
            <a:r>
              <a:rPr spc="5" dirty="0"/>
              <a:t>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6-</a:t>
            </a:r>
            <a:r>
              <a:rPr spc="-5" dirty="0"/>
              <a:t> </a:t>
            </a:r>
            <a:r>
              <a:rPr dirty="0"/>
              <a:t>and</a:t>
            </a:r>
            <a:r>
              <a:rPr spc="-10" dirty="0"/>
              <a:t> 12-</a:t>
            </a:r>
            <a:r>
              <a:rPr dirty="0"/>
              <a:t>month</a:t>
            </a:r>
            <a:r>
              <a:rPr spc="-15" dirty="0"/>
              <a:t> </a:t>
            </a:r>
            <a:r>
              <a:rPr spc="-10" dirty="0"/>
              <a:t>follow- </a:t>
            </a:r>
            <a:r>
              <a:rPr dirty="0"/>
              <a:t>up</a:t>
            </a:r>
            <a:r>
              <a:rPr spc="-15" dirty="0"/>
              <a:t> </a:t>
            </a:r>
            <a:r>
              <a:rPr spc="-10" dirty="0"/>
              <a:t>boxes.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3549650" y="6668261"/>
            <a:ext cx="805180" cy="3746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20015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945"/>
              </a:spcBef>
            </a:pPr>
            <a:r>
              <a:rPr sz="1000" dirty="0">
                <a:latin typeface="Arial"/>
                <a:cs typeface="Arial"/>
              </a:rPr>
              <a:t>n=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676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537584" y="8103361"/>
            <a:ext cx="805180" cy="3429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88900" rIns="0" bIns="0" rtlCol="0">
            <a:spAutoFit/>
          </a:bodyPr>
          <a:lstStyle/>
          <a:p>
            <a:pPr marL="207010">
              <a:lnSpc>
                <a:spcPct val="100000"/>
              </a:lnSpc>
              <a:spcBef>
                <a:spcPts val="700"/>
              </a:spcBef>
            </a:pPr>
            <a:r>
              <a:rPr sz="1000" dirty="0">
                <a:latin typeface="Arial"/>
                <a:cs typeface="Arial"/>
              </a:rPr>
              <a:t>n=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487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313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Mary and Tim</dc:creator>
  <cp:lastModifiedBy>Christine Norton</cp:lastModifiedBy>
  <cp:revision>1</cp:revision>
  <dcterms:created xsi:type="dcterms:W3CDTF">2025-03-05T17:14:00Z</dcterms:created>
  <dcterms:modified xsi:type="dcterms:W3CDTF">2025-03-19T17:06:01Z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2025-03-05T00:00:00Z</vt:filetime>
  </property>
  <property fmtid="{D5CDD505-2E9C-101B-9397-08002B2CF9AE}" pid="5" name="Producer">
    <vt:lpwstr>Microsoft® Word for Microsoft 365</vt:lpwstr>
  </property>
</Properties>
</file>