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20116800" cy="15087600"/>
  <p:notesSz cx="20116800" cy="150876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LOWUCC+Arial-BoldMT" panose="02000500000000000000" pitchFamily="2" charset="0"/>
      <p:regular r:id="rId7"/>
    </p:embeddedFont>
    <p:embeddedFont>
      <p:font typeface="UMQKMT+ArialMT" panose="02000500000000000000" pitchFamily="2" charset="0"/>
      <p:regular r:id="rId8"/>
    </p:embeddedFont>
  </p:embeddedFontLst>
  <p:defaultTextStyle>
    <a:defPPr>
      <a:defRPr lang="en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53" d="100"/>
          <a:sy n="53" d="100"/>
        </p:scale>
        <p:origin x="1944" y="18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106940" y="116104"/>
            <a:ext cx="5341974" cy="1544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56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Association</a:t>
            </a:r>
            <a:r>
              <a:rPr sz="1600" b="1" spc="1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between</a:t>
            </a:r>
            <a:r>
              <a:rPr sz="1600" b="1" spc="1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diabetic</a:t>
            </a:r>
            <a:r>
              <a:rPr sz="1600" b="1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macular</a:t>
            </a:r>
          </a:p>
          <a:p>
            <a:pPr marL="0" marR="0">
              <a:lnSpc>
                <a:spcPts val="236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edema</a:t>
            </a:r>
            <a:r>
              <a:rPr sz="1600" b="1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and</a:t>
            </a:r>
            <a:r>
              <a:rPr sz="1600" b="1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mortality</a:t>
            </a:r>
            <a:r>
              <a:rPr sz="1600" b="1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independent</a:t>
            </a:r>
            <a:r>
              <a:rPr sz="1600" b="1" spc="1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of</a:t>
            </a:r>
          </a:p>
          <a:p>
            <a:pPr marL="0" marR="0">
              <a:lnSpc>
                <a:spcPts val="236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retinopathy</a:t>
            </a:r>
            <a:r>
              <a:rPr sz="1600" b="1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(R)</a:t>
            </a:r>
            <a:r>
              <a:rPr sz="1600" b="1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grade</a:t>
            </a:r>
            <a:r>
              <a:rPr sz="1600" b="1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-</a:t>
            </a:r>
            <a:r>
              <a:rPr sz="1600" b="1" spc="1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The</a:t>
            </a:r>
            <a:r>
              <a:rPr sz="1600" b="1" spc="1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North</a:t>
            </a:r>
            <a:r>
              <a:rPr sz="1600" b="1" spc="1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East</a:t>
            </a:r>
          </a:p>
          <a:p>
            <a:pPr marL="0" marR="0">
              <a:lnSpc>
                <a:spcPts val="236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London</a:t>
            </a:r>
            <a:r>
              <a:rPr sz="1600" b="1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Diabetic</a:t>
            </a:r>
            <a:r>
              <a:rPr sz="1600" b="1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Eye</a:t>
            </a:r>
            <a:r>
              <a:rPr sz="1600" b="1" spc="1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Screening</a:t>
            </a:r>
          </a:p>
          <a:p>
            <a:pPr marL="0" marR="0">
              <a:lnSpc>
                <a:spcPts val="236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Programme</a:t>
            </a:r>
            <a:r>
              <a:rPr sz="1600" b="1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(DESP)</a:t>
            </a:r>
            <a:r>
              <a:rPr sz="1600" b="1" spc="13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Study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584912" y="261089"/>
            <a:ext cx="5353037" cy="12054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Figure</a:t>
            </a:r>
            <a:r>
              <a:rPr sz="1600" b="1" spc="24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0000"/>
                </a:solidFill>
                <a:latin typeface="LOWUCC+Arial-BoldMT"/>
                <a:cs typeface="LOWUCC+Arial-BoldMT"/>
              </a:rPr>
              <a:t>1</a:t>
            </a:r>
            <a:r>
              <a:rPr sz="1600" dirty="0">
                <a:solidFill>
                  <a:srgbClr val="000000"/>
                </a:solidFill>
                <a:latin typeface="UMQKMT+ArialMT"/>
                <a:cs typeface="UMQKMT+ArialMT"/>
              </a:rPr>
              <a:t>.</a:t>
            </a:r>
            <a:r>
              <a:rPr sz="1600" spc="245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Survival</a:t>
            </a:r>
            <a:r>
              <a:rPr sz="1600" spc="245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plot</a:t>
            </a:r>
            <a:r>
              <a:rPr sz="1600" spc="2448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for</a:t>
            </a:r>
            <a:r>
              <a:rPr sz="1600" spc="245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all-cause</a:t>
            </a:r>
            <a:r>
              <a:rPr sz="1600" spc="2448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mortality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stratiﬁed</a:t>
            </a:r>
            <a:r>
              <a:rPr sz="1600" spc="1723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by</a:t>
            </a:r>
            <a:r>
              <a:rPr sz="1600" spc="1721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diabetic</a:t>
            </a:r>
            <a:r>
              <a:rPr sz="1600" spc="1722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retinopathy</a:t>
            </a:r>
            <a:r>
              <a:rPr sz="1600" spc="1722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severity</a:t>
            </a:r>
            <a:r>
              <a:rPr sz="1600" spc="1722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at</a:t>
            </a:r>
            <a:r>
              <a:rPr sz="1600" spc="1722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ﬁrst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85858"/>
                </a:solidFill>
                <a:latin typeface="UMQKMT+ArialMT"/>
                <a:cs typeface="UMQKMT+ArialMT"/>
              </a:rPr>
              <a:t>screen.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093597" y="1018940"/>
            <a:ext cx="7999225" cy="46150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9505" marR="0">
              <a:lnSpc>
                <a:spcPts val="5530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Each</a:t>
            </a:r>
            <a:r>
              <a:rPr sz="1600" spc="304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step</a:t>
            </a:r>
            <a:r>
              <a:rPr sz="1600" spc="303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increase</a:t>
            </a:r>
            <a:r>
              <a:rPr sz="1600" spc="302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in</a:t>
            </a:r>
          </a:p>
          <a:p>
            <a:pPr marL="4598" marR="0">
              <a:lnSpc>
                <a:spcPts val="5112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diabetic</a:t>
            </a:r>
            <a:r>
              <a:rPr sz="1600" spc="288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retinopathy</a:t>
            </a:r>
            <a:r>
              <a:rPr sz="1600" spc="288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spc="-87" dirty="0">
                <a:solidFill>
                  <a:srgbClr val="FFFCFC"/>
                </a:solidFill>
                <a:latin typeface="UMQKMT+ArialMT"/>
                <a:cs typeface="UMQKMT+ArialMT"/>
              </a:rPr>
              <a:t>severity,</a:t>
            </a:r>
          </a:p>
          <a:p>
            <a:pPr marL="0" marR="0">
              <a:lnSpc>
                <a:spcPts val="5111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FFFCFC"/>
                </a:solidFill>
                <a:latin typeface="LOWUCC+Arial-BoldMT"/>
                <a:cs typeface="LOWUCC+Arial-BoldMT"/>
              </a:rPr>
              <a:t>including</a:t>
            </a:r>
            <a:r>
              <a:rPr sz="1600" b="1" spc="288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CFC"/>
                </a:solidFill>
                <a:latin typeface="LOWUCC+Arial-BoldMT"/>
                <a:cs typeface="LOWUCC+Arial-BoldMT"/>
              </a:rPr>
              <a:t>diabetic</a:t>
            </a:r>
            <a:r>
              <a:rPr sz="1600" b="1" spc="302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CFC"/>
                </a:solidFill>
                <a:latin typeface="LOWUCC+Arial-BoldMT"/>
                <a:cs typeface="LOWUCC+Arial-BoldMT"/>
              </a:rPr>
              <a:t>macular</a:t>
            </a:r>
          </a:p>
          <a:p>
            <a:pPr marL="627718" marR="0">
              <a:lnSpc>
                <a:spcPts val="5111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FFFCFC"/>
                </a:solidFill>
                <a:latin typeface="LOWUCC+Arial-BoldMT"/>
                <a:cs typeface="LOWUCC+Arial-BoldMT"/>
              </a:rPr>
              <a:t>edema,</a:t>
            </a:r>
            <a:r>
              <a:rPr sz="1600" b="1" spc="301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demonstrates</a:t>
            </a:r>
            <a:r>
              <a:rPr sz="1600" spc="288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a</a:t>
            </a:r>
          </a:p>
          <a:p>
            <a:pPr marL="661654" marR="0">
              <a:lnSpc>
                <a:spcPts val="5112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strong</a:t>
            </a:r>
            <a:r>
              <a:rPr sz="1600" spc="302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and</a:t>
            </a:r>
            <a:r>
              <a:rPr sz="1600" spc="301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independent</a:t>
            </a:r>
          </a:p>
          <a:p>
            <a:pPr marL="173402" marR="0">
              <a:lnSpc>
                <a:spcPts val="5111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graded</a:t>
            </a:r>
            <a:r>
              <a:rPr sz="1600" spc="301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association</a:t>
            </a:r>
            <a:r>
              <a:rPr sz="1600" spc="303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with</a:t>
            </a:r>
            <a:r>
              <a:rPr sz="1600" spc="302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all-</a:t>
            </a:r>
          </a:p>
          <a:p>
            <a:pPr marL="1787112" marR="0">
              <a:lnSpc>
                <a:spcPts val="5111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FFFCFC"/>
                </a:solidFill>
                <a:latin typeface="UMQKMT+ArialMT"/>
                <a:cs typeface="UMQKMT+ArialMT"/>
              </a:rPr>
              <a:t>cause</a:t>
            </a:r>
            <a:r>
              <a:rPr sz="1600" spc="303" dirty="0">
                <a:solidFill>
                  <a:srgbClr val="FFFCFC"/>
                </a:solidFill>
                <a:latin typeface="Times New Roman"/>
                <a:cs typeface="Times New Roman"/>
              </a:rPr>
              <a:t> </a:t>
            </a:r>
            <a:r>
              <a:rPr sz="1600" spc="-76" dirty="0">
                <a:solidFill>
                  <a:srgbClr val="FFFCFC"/>
                </a:solidFill>
                <a:latin typeface="UMQKMT+ArialMT"/>
                <a:cs typeface="UMQKMT+ArialMT"/>
              </a:rPr>
              <a:t>mortality.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1065" y="1780654"/>
            <a:ext cx="5607219" cy="199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Abraham</a:t>
            </a:r>
            <a:r>
              <a:rPr sz="1200" spc="240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Olvera-Barrios,</a:t>
            </a:r>
            <a:r>
              <a:rPr sz="1200" spc="516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Christopher</a:t>
            </a:r>
            <a:r>
              <a:rPr sz="1200" spc="240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G.</a:t>
            </a:r>
            <a:r>
              <a:rPr sz="1200" spc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Owen,</a:t>
            </a:r>
            <a:r>
              <a:rPr sz="1200" spc="350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John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424010" y="1789474"/>
            <a:ext cx="230190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1,2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956020" y="1789474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3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01065" y="1985083"/>
            <a:ext cx="5607125" cy="199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Anderson,</a:t>
            </a:r>
            <a:r>
              <a:rPr sz="1200" spc="340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Ryan</a:t>
            </a:r>
            <a:r>
              <a:rPr sz="1200" spc="230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Chambers,</a:t>
            </a:r>
            <a:r>
              <a:rPr sz="1200" spc="34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Louis</a:t>
            </a:r>
            <a:r>
              <a:rPr sz="1200" spc="23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000000"/>
                </a:solidFill>
                <a:latin typeface="UMQKMT+ArialMT"/>
                <a:cs typeface="UMQKMT+ArialMT"/>
              </a:rPr>
              <a:t>Bolter,</a:t>
            </a:r>
            <a:r>
              <a:rPr sz="1200" spc="28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Alasdair</a:t>
            </a:r>
            <a:r>
              <a:rPr sz="1200" spc="230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N.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003249" y="1993843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4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864764" y="1993843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4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4330560" y="1993843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4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01065" y="2189452"/>
            <a:ext cx="5607219" cy="4165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40"/>
              </a:lnSpc>
              <a:spcBef>
                <a:spcPts val="0"/>
              </a:spcBef>
              <a:spcAft>
                <a:spcPts val="0"/>
              </a:spcAft>
            </a:pPr>
            <a:r>
              <a:rPr sz="1200" spc="-17" dirty="0">
                <a:solidFill>
                  <a:srgbClr val="000000"/>
                </a:solidFill>
                <a:latin typeface="UMQKMT+ArialMT"/>
                <a:cs typeface="UMQKMT+ArialMT"/>
              </a:rPr>
              <a:t>Warwick,</a:t>
            </a:r>
            <a:r>
              <a:rPr sz="1200" spc="425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spc="-62" dirty="0">
                <a:solidFill>
                  <a:srgbClr val="000000"/>
                </a:solidFill>
                <a:latin typeface="UMQKMT+ArialMT"/>
                <a:cs typeface="UMQKMT+ArialMT"/>
              </a:rPr>
              <a:t>Yue</a:t>
            </a:r>
            <a:r>
              <a:rPr sz="1200" spc="17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spc="-30" dirty="0">
                <a:solidFill>
                  <a:srgbClr val="000000"/>
                </a:solidFill>
                <a:latin typeface="UMQKMT+ArialMT"/>
                <a:cs typeface="UMQKMT+ArialMT"/>
              </a:rPr>
              <a:t>Wu,</a:t>
            </a:r>
            <a:r>
              <a:rPr sz="1200" spc="27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Roshan</a:t>
            </a:r>
            <a:r>
              <a:rPr sz="1200" spc="164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Welikala,</a:t>
            </a:r>
            <a:r>
              <a:rPr sz="1200" spc="276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Jiri</a:t>
            </a:r>
            <a:r>
              <a:rPr sz="1200" spc="164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Fajtl,</a:t>
            </a:r>
            <a:r>
              <a:rPr sz="1200" spc="275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Sarah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896274" y="2198271"/>
            <a:ext cx="230190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2,5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2027611" y="2198271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6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3864107" y="2198271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7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4900856" y="2198271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7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01065" y="2393822"/>
            <a:ext cx="5332765" cy="199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Barman,</a:t>
            </a:r>
            <a:r>
              <a:rPr sz="1200" spc="17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Emily</a:t>
            </a:r>
            <a:r>
              <a:rPr sz="1200" spc="6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spc="-37" dirty="0">
                <a:solidFill>
                  <a:srgbClr val="000000"/>
                </a:solidFill>
                <a:latin typeface="UMQKMT+ArialMT"/>
                <a:cs typeface="UMQKMT+ArialMT"/>
              </a:rPr>
              <a:t>Chew,</a:t>
            </a:r>
            <a:r>
              <a:rPr sz="1200" spc="17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Frederick</a:t>
            </a:r>
            <a:r>
              <a:rPr sz="1200" spc="6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L.</a:t>
            </a:r>
            <a:r>
              <a:rPr sz="1200" spc="62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Ferris,</a:t>
            </a:r>
            <a:r>
              <a:rPr sz="1200" spc="14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Aaron</a:t>
            </a:r>
            <a:r>
              <a:rPr sz="1200" spc="52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spc="-434" dirty="0">
                <a:solidFill>
                  <a:srgbClr val="000000"/>
                </a:solidFill>
                <a:latin typeface="UMQKMT+ArialMT"/>
                <a:cs typeface="UMQKMT+ArialMT"/>
              </a:rPr>
              <a:t>Y.</a:t>
            </a:r>
            <a:r>
              <a:rPr sz="1200" spc="10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Lee,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49020" y="2402639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7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2118498" y="2402639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8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3990431" y="2402639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9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5364031" y="2402639"/>
            <a:ext cx="344301" cy="259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6,</a:t>
            </a:r>
            <a:r>
              <a:rPr sz="1200" spc="36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10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101065" y="2598190"/>
            <a:ext cx="4900819" cy="199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Catherine</a:t>
            </a:r>
            <a:r>
              <a:rPr sz="1200" spc="-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A.</a:t>
            </a:r>
            <a:r>
              <a:rPr sz="1200" spc="9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Egan</a:t>
            </a:r>
            <a:r>
              <a:rPr sz="1200" spc="267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Adnan</a:t>
            </a:r>
            <a:r>
              <a:rPr sz="1200" spc="3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000000"/>
                </a:solidFill>
                <a:latin typeface="UMQKMT+ArialMT"/>
                <a:cs typeface="UMQKMT+ArialMT"/>
              </a:rPr>
              <a:t>Tufail,</a:t>
            </a:r>
            <a:r>
              <a:rPr sz="1200" spc="268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Alicja</a:t>
            </a:r>
            <a:r>
              <a:rPr sz="1200" spc="9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R.</a:t>
            </a:r>
            <a:r>
              <a:rPr sz="1200" spc="9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Rudnicka.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1707425" y="2607010"/>
            <a:ext cx="230190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1,2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3067160" y="2607010"/>
            <a:ext cx="230190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1,2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4932481" y="2607010"/>
            <a:ext cx="133962" cy="131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3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106722" y="2955793"/>
            <a:ext cx="116991" cy="979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746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1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177476" y="2949347"/>
            <a:ext cx="5181100" cy="3615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Moorﬁelds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Eye</a:t>
            </a:r>
            <a:r>
              <a:rPr sz="1050" spc="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Hospital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NHS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Foundation</a:t>
            </a:r>
            <a:r>
              <a:rPr sz="1050" spc="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spc="-18" dirty="0">
                <a:solidFill>
                  <a:srgbClr val="000000"/>
                </a:solidFill>
                <a:latin typeface="UMQKMT+ArialMT"/>
                <a:cs typeface="UMQKMT+ArialMT"/>
              </a:rPr>
              <a:t>Trust,</a:t>
            </a:r>
            <a:r>
              <a:rPr sz="1050" spc="8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London,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UK</a:t>
            </a:r>
          </a:p>
          <a:p>
            <a:pPr marL="0" marR="0">
              <a:lnSpc>
                <a:spcPts val="1280"/>
              </a:lnSpc>
              <a:spcBef>
                <a:spcPts val="325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National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Institute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for</a:t>
            </a:r>
            <a:r>
              <a:rPr sz="1050" spc="6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Health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and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Care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Research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Biomedical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Research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Centre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at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106722" y="3159756"/>
            <a:ext cx="116991" cy="979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746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2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106722" y="3303545"/>
            <a:ext cx="4776431" cy="1563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Moorﬁelds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Eye</a:t>
            </a:r>
            <a:r>
              <a:rPr sz="1050" spc="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Hospital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and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UCL</a:t>
            </a:r>
            <a:r>
              <a:rPr sz="105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Institute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of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spc="-12" dirty="0">
                <a:solidFill>
                  <a:srgbClr val="000000"/>
                </a:solidFill>
                <a:latin typeface="UMQKMT+ArialMT"/>
                <a:cs typeface="UMQKMT+ArialMT"/>
              </a:rPr>
              <a:t>Ophthalmology,</a:t>
            </a:r>
            <a:r>
              <a:rPr sz="1050" spc="8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London,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UK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106722" y="3514011"/>
            <a:ext cx="116991" cy="11458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746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3</a:t>
            </a:r>
          </a:p>
          <a:p>
            <a:pPr marL="0" marR="0">
              <a:lnSpc>
                <a:spcPts val="746"/>
              </a:lnSpc>
              <a:spcBef>
                <a:spcPts val="859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4</a:t>
            </a:r>
          </a:p>
          <a:p>
            <a:pPr marL="0" marR="0">
              <a:lnSpc>
                <a:spcPts val="746"/>
              </a:lnSpc>
              <a:spcBef>
                <a:spcPts val="859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5</a:t>
            </a:r>
          </a:p>
          <a:p>
            <a:pPr marL="0" marR="0">
              <a:lnSpc>
                <a:spcPts val="746"/>
              </a:lnSpc>
              <a:spcBef>
                <a:spcPts val="859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6</a:t>
            </a:r>
          </a:p>
          <a:p>
            <a:pPr marL="0" marR="0">
              <a:lnSpc>
                <a:spcPts val="746"/>
              </a:lnSpc>
              <a:spcBef>
                <a:spcPts val="86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7</a:t>
            </a:r>
          </a:p>
          <a:p>
            <a:pPr marL="0" marR="0">
              <a:lnSpc>
                <a:spcPts val="746"/>
              </a:lnSpc>
              <a:spcBef>
                <a:spcPts val="859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8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177476" y="3507565"/>
            <a:ext cx="4965898" cy="3615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Population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Health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Research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Institute,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St.</a:t>
            </a:r>
            <a:r>
              <a:rPr sz="1050" spc="6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George's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University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of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London,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UK</a:t>
            </a:r>
          </a:p>
          <a:p>
            <a:pPr marL="0" marR="0">
              <a:lnSpc>
                <a:spcPts val="1280"/>
              </a:lnSpc>
              <a:spcBef>
                <a:spcPts val="325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Homerton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Healthcare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NHS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Foundation</a:t>
            </a:r>
            <a:r>
              <a:rPr sz="1050" spc="2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spc="-18" dirty="0">
                <a:solidFill>
                  <a:srgbClr val="000000"/>
                </a:solidFill>
                <a:latin typeface="UMQKMT+ArialMT"/>
                <a:cs typeface="UMQKMT+ArialMT"/>
              </a:rPr>
              <a:t>Trust,</a:t>
            </a:r>
            <a:r>
              <a:rPr sz="1050" spc="8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London,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UK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177476" y="3915489"/>
            <a:ext cx="4907834" cy="5667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University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College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London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Institute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of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Cardiovascular</a:t>
            </a:r>
            <a:r>
              <a:rPr sz="1050" spc="6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Science,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London,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UK</a:t>
            </a:r>
          </a:p>
          <a:p>
            <a:pPr marL="0" marR="0">
              <a:lnSpc>
                <a:spcPts val="1280"/>
              </a:lnSpc>
              <a:spcBef>
                <a:spcPts val="325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Department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of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spc="-12" dirty="0">
                <a:solidFill>
                  <a:srgbClr val="000000"/>
                </a:solidFill>
                <a:latin typeface="UMQKMT+ArialMT"/>
                <a:cs typeface="UMQKMT+ArialMT"/>
              </a:rPr>
              <a:t>Ophthalmology,</a:t>
            </a:r>
            <a:r>
              <a:rPr sz="1050" spc="8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University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of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Washington,</a:t>
            </a:r>
            <a:r>
              <a:rPr sz="1050" spc="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Seattle,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spc="-46" dirty="0">
                <a:solidFill>
                  <a:srgbClr val="000000"/>
                </a:solidFill>
                <a:latin typeface="UMQKMT+ArialMT"/>
                <a:cs typeface="UMQKMT+ArialMT"/>
              </a:rPr>
              <a:t>WA,</a:t>
            </a:r>
            <a:r>
              <a:rPr sz="1050" spc="1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USA</a:t>
            </a:r>
          </a:p>
          <a:p>
            <a:pPr marL="0" marR="0">
              <a:lnSpc>
                <a:spcPts val="1280"/>
              </a:lnSpc>
              <a:spcBef>
                <a:spcPts val="325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Department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of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Computer</a:t>
            </a:r>
            <a:r>
              <a:rPr sz="1050" spc="6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Science,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Kingston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spc="-15" dirty="0">
                <a:solidFill>
                  <a:srgbClr val="000000"/>
                </a:solidFill>
                <a:latin typeface="UMQKMT+ArialMT"/>
                <a:cs typeface="UMQKMT+ArialMT"/>
              </a:rPr>
              <a:t>University,</a:t>
            </a:r>
            <a:r>
              <a:rPr sz="1050" spc="8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London,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UK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177476" y="4527375"/>
            <a:ext cx="5455697" cy="3455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National</a:t>
            </a:r>
            <a:r>
              <a:rPr sz="1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Eye</a:t>
            </a:r>
            <a:r>
              <a:rPr sz="1200" spc="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Institute,</a:t>
            </a:r>
            <a:r>
              <a:rPr sz="120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Division</a:t>
            </a:r>
            <a:r>
              <a:rPr sz="1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of</a:t>
            </a:r>
            <a:r>
              <a:rPr sz="120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Epidemiology</a:t>
            </a:r>
            <a:r>
              <a:rPr sz="120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and</a:t>
            </a:r>
            <a:r>
              <a:rPr sz="1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Clinical</a:t>
            </a:r>
            <a:r>
              <a:rPr sz="1200" spc="-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Applications,</a:t>
            </a:r>
            <a:r>
              <a:rPr sz="120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0000"/>
                </a:solidFill>
                <a:latin typeface="UMQKMT+ArialMT"/>
                <a:cs typeface="UMQKMT+ArialMT"/>
              </a:rPr>
              <a:t>Bethesda,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106722" y="4677669"/>
            <a:ext cx="676088" cy="1563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MD,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USA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106722" y="4888135"/>
            <a:ext cx="116991" cy="979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746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9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177476" y="4881631"/>
            <a:ext cx="3619537" cy="1563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Ophthalmic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Research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Consultants,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Charlotte,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NC,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USA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106722" y="5085593"/>
            <a:ext cx="4477161" cy="1563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80"/>
              </a:lnSpc>
              <a:spcBef>
                <a:spcPts val="0"/>
              </a:spcBef>
              <a:spcAft>
                <a:spcPts val="0"/>
              </a:spcAft>
            </a:pPr>
            <a:r>
              <a:rPr sz="1050" baseline="33279" dirty="0">
                <a:solidFill>
                  <a:srgbClr val="000000"/>
                </a:solidFill>
                <a:latin typeface="UMQKMT+ArialMT"/>
                <a:cs typeface="UMQKMT+ArialMT"/>
              </a:rPr>
              <a:t>10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Roger</a:t>
            </a:r>
            <a:r>
              <a:rPr sz="1050" spc="68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and</a:t>
            </a:r>
            <a:r>
              <a:rPr sz="1050" spc="-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Angie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Keralis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Johnson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Retina</a:t>
            </a:r>
            <a:r>
              <a:rPr sz="105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spc="-18" dirty="0">
                <a:solidFill>
                  <a:srgbClr val="000000"/>
                </a:solidFill>
                <a:latin typeface="UMQKMT+ArialMT"/>
                <a:cs typeface="UMQKMT+ArialMT"/>
              </a:rPr>
              <a:t>Center,</a:t>
            </a:r>
            <a:r>
              <a:rPr sz="1050" spc="8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Seattle,</a:t>
            </a:r>
            <a:r>
              <a:rPr sz="1050" spc="6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spc="-46" dirty="0">
                <a:solidFill>
                  <a:srgbClr val="000000"/>
                </a:solidFill>
                <a:latin typeface="UMQKMT+ArialMT"/>
                <a:cs typeface="UMQKMT+ArialMT"/>
              </a:rPr>
              <a:t>WA,</a:t>
            </a:r>
            <a:r>
              <a:rPr sz="1050" spc="1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000000"/>
                </a:solidFill>
                <a:latin typeface="UMQKMT+ArialMT"/>
                <a:cs typeface="UMQKMT+ArialMT"/>
              </a:rPr>
              <a:t>USA</a:t>
            </a:r>
          </a:p>
        </p:txBody>
      </p:sp>
      <p:sp>
        <p:nvSpPr>
          <p:cNvPr id="42" name="object 42"/>
          <p:cNvSpPr txBox="1"/>
          <p:nvPr/>
        </p:nvSpPr>
        <p:spPr>
          <a:xfrm>
            <a:off x="195245" y="6100899"/>
            <a:ext cx="978050" cy="239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4138E"/>
                </a:solidFill>
                <a:latin typeface="LOWUCC+Arial-BoldMT"/>
                <a:cs typeface="LOWUCC+Arial-BoldMT"/>
              </a:rPr>
              <a:t>Purpose</a:t>
            </a:r>
          </a:p>
        </p:txBody>
      </p:sp>
      <p:sp>
        <p:nvSpPr>
          <p:cNvPr id="43" name="object 43"/>
          <p:cNvSpPr txBox="1"/>
          <p:nvPr/>
        </p:nvSpPr>
        <p:spPr>
          <a:xfrm>
            <a:off x="183599" y="6410218"/>
            <a:ext cx="5265377" cy="18851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The</a:t>
            </a:r>
            <a:r>
              <a:rPr sz="1600" spc="7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UK</a:t>
            </a:r>
            <a:r>
              <a:rPr sz="1600" spc="78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Diabetic</a:t>
            </a:r>
            <a:r>
              <a:rPr sz="1600" spc="78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Eye</a:t>
            </a:r>
            <a:r>
              <a:rPr sz="1600" spc="7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Screening</a:t>
            </a:r>
            <a:r>
              <a:rPr sz="1600" spc="7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Program</a:t>
            </a:r>
            <a:r>
              <a:rPr sz="1600" spc="78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(DESP)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spc="-12" dirty="0">
                <a:solidFill>
                  <a:srgbClr val="545454"/>
                </a:solidFill>
                <a:latin typeface="UMQKMT+ArialMT"/>
                <a:cs typeface="UMQKMT+ArialMT"/>
              </a:rPr>
              <a:t>offers</a:t>
            </a:r>
            <a:r>
              <a:rPr sz="1600" spc="80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annual</a:t>
            </a:r>
            <a:r>
              <a:rPr sz="1600" spc="7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diabetic</a:t>
            </a:r>
            <a:r>
              <a:rPr sz="1600" spc="79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eye</a:t>
            </a:r>
            <a:r>
              <a:rPr sz="1600" spc="7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screening</a:t>
            </a:r>
            <a:r>
              <a:rPr sz="1600" spc="7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to</a:t>
            </a:r>
            <a:r>
              <a:rPr sz="1600" spc="7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all</a:t>
            </a:r>
            <a:r>
              <a:rPr sz="1600" spc="7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people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221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diabetes</a:t>
            </a:r>
            <a:r>
              <a:rPr sz="1600" spc="221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aged</a:t>
            </a:r>
            <a:r>
              <a:rPr sz="1600" spc="221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≥12</a:t>
            </a:r>
            <a:r>
              <a:rPr sz="1600" spc="221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years.</a:t>
            </a:r>
            <a:r>
              <a:rPr sz="1600" spc="221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spc="-69" dirty="0">
                <a:solidFill>
                  <a:srgbClr val="545454"/>
                </a:solidFill>
                <a:latin typeface="UMQKMT+ArialMT"/>
                <a:cs typeface="UMQKMT+ArialMT"/>
              </a:rPr>
              <a:t>We</a:t>
            </a:r>
            <a:r>
              <a:rPr sz="1600" spc="228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examined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associations</a:t>
            </a:r>
            <a:r>
              <a:rPr sz="1600" spc="291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291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all-cause</a:t>
            </a:r>
            <a:r>
              <a:rPr sz="1600" spc="291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mortality</a:t>
            </a:r>
            <a:r>
              <a:rPr sz="1600" spc="291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291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people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undergoing</a:t>
            </a:r>
            <a:r>
              <a:rPr sz="1600" spc="6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diabetic</a:t>
            </a:r>
            <a:r>
              <a:rPr sz="1600" spc="6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eye</a:t>
            </a:r>
            <a:r>
              <a:rPr sz="1600" spc="7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screening</a:t>
            </a:r>
            <a:r>
              <a:rPr sz="1600" spc="6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6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the</a:t>
            </a:r>
            <a:r>
              <a:rPr sz="1600" spc="7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North</a:t>
            </a:r>
            <a:r>
              <a:rPr sz="1600" spc="6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East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London</a:t>
            </a:r>
            <a:r>
              <a:rPr sz="1600" spc="10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spc="-100" dirty="0">
                <a:solidFill>
                  <a:srgbClr val="545454"/>
                </a:solidFill>
                <a:latin typeface="UMQKMT+ArialMT"/>
                <a:cs typeface="UMQKMT+ArialMT"/>
              </a:rPr>
              <a:t>DESP.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14584912" y="6437750"/>
            <a:ext cx="5352812" cy="21416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Males</a:t>
            </a:r>
            <a:r>
              <a:rPr sz="1600" spc="142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had</a:t>
            </a:r>
            <a:r>
              <a:rPr sz="1600" spc="142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</a:t>
            </a:r>
            <a:r>
              <a:rPr sz="1600" spc="142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23%</a:t>
            </a:r>
            <a:r>
              <a:rPr sz="1600" spc="142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increase</a:t>
            </a:r>
            <a:r>
              <a:rPr sz="1600" spc="142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142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hazards</a:t>
            </a:r>
            <a:r>
              <a:rPr sz="1600" spc="142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142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death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compared</a:t>
            </a:r>
            <a:r>
              <a:rPr sz="1600" spc="30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30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females</a:t>
            </a:r>
            <a:r>
              <a:rPr sz="1600" spc="29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(p&lt;0.001).</a:t>
            </a:r>
            <a:r>
              <a:rPr sz="1600" spc="29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Every</a:t>
            </a:r>
            <a:r>
              <a:rPr sz="1600" spc="29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5-year</a:t>
            </a:r>
            <a:r>
              <a:rPr sz="1600" spc="29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rise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93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duration</a:t>
            </a:r>
            <a:r>
              <a:rPr sz="1600" spc="93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93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diabetes</a:t>
            </a:r>
            <a:r>
              <a:rPr sz="1600" spc="93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was</a:t>
            </a:r>
            <a:r>
              <a:rPr sz="1600" spc="93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associated</a:t>
            </a:r>
            <a:r>
              <a:rPr sz="1600" spc="93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93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</a:t>
            </a:r>
            <a:r>
              <a:rPr sz="1600" spc="94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9%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increase</a:t>
            </a:r>
            <a:r>
              <a:rPr sz="1600" spc="2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hazards</a:t>
            </a:r>
            <a:r>
              <a:rPr sz="1600" spc="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death</a:t>
            </a:r>
            <a:r>
              <a:rPr sz="1600" spc="2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(p&lt;0.001).</a:t>
            </a:r>
            <a:r>
              <a:rPr sz="1600" spc="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Every</a:t>
            </a:r>
            <a:r>
              <a:rPr sz="1600" spc="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5-year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increase</a:t>
            </a:r>
            <a:r>
              <a:rPr sz="1600" spc="175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175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age</a:t>
            </a:r>
            <a:r>
              <a:rPr sz="1600" spc="175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at</a:t>
            </a:r>
            <a:r>
              <a:rPr sz="1600" spc="175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ﬁrst</a:t>
            </a:r>
            <a:r>
              <a:rPr sz="1600" spc="175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screen</a:t>
            </a:r>
            <a:r>
              <a:rPr sz="1600" spc="175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showed</a:t>
            </a:r>
            <a:r>
              <a:rPr sz="1600" spc="175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</a:t>
            </a:r>
            <a:r>
              <a:rPr sz="1600" spc="175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54%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increase</a:t>
            </a:r>
            <a:r>
              <a:rPr sz="1600" spc="15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15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hazards</a:t>
            </a:r>
            <a:r>
              <a:rPr sz="1600" spc="15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15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death</a:t>
            </a:r>
            <a:r>
              <a:rPr sz="1600" spc="15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(p-value</a:t>
            </a:r>
            <a:r>
              <a:rPr sz="1600" spc="15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for</a:t>
            </a:r>
            <a:r>
              <a:rPr sz="1600" spc="15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linear</a:t>
            </a:r>
            <a:r>
              <a:rPr sz="1600" spc="15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trend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&lt;0.001).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5841555" y="6554461"/>
            <a:ext cx="8501333" cy="718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894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FFFFFF"/>
                </a:solidFill>
                <a:latin typeface="LOWUCC+Arial-BoldMT"/>
                <a:cs typeface="LOWUCC+Arial-BoldMT"/>
              </a:rPr>
              <a:t>Figure</a:t>
            </a:r>
            <a:r>
              <a:rPr sz="1600" b="1" spc="363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LOWUCC+Arial-BoldMT"/>
                <a:cs typeface="LOWUCC+Arial-BoldMT"/>
              </a:rPr>
              <a:t>2</a:t>
            </a:r>
            <a:r>
              <a:rPr sz="1600" dirty="0">
                <a:solidFill>
                  <a:srgbClr val="FFFFFF"/>
                </a:solidFill>
                <a:latin typeface="UMQKMT+ArialMT"/>
                <a:cs typeface="UMQKMT+ArialMT"/>
              </a:rPr>
              <a:t>.</a:t>
            </a:r>
            <a:r>
              <a:rPr sz="1600" spc="3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Hazard</a:t>
            </a:r>
            <a:r>
              <a:rPr sz="1600" spc="36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ratios</a:t>
            </a:r>
            <a:r>
              <a:rPr sz="1600" spc="360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(HR)</a:t>
            </a:r>
            <a:r>
              <a:rPr sz="1600" spc="36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for</a:t>
            </a:r>
            <a:r>
              <a:rPr sz="1600" spc="36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all-cause</a:t>
            </a:r>
            <a:r>
              <a:rPr sz="1600" spc="36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mortality</a:t>
            </a:r>
            <a:r>
              <a:rPr sz="1600" spc="360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adjusted</a:t>
            </a:r>
            <a:r>
              <a:rPr sz="1600" spc="36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for</a:t>
            </a:r>
            <a:r>
              <a:rPr sz="1600" spc="36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age,</a:t>
            </a:r>
            <a:r>
              <a:rPr sz="1600" spc="361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sex,</a:t>
            </a:r>
            <a:r>
              <a:rPr sz="1600" spc="36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duration</a:t>
            </a:r>
            <a:r>
              <a:rPr sz="1600" spc="36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and</a:t>
            </a:r>
          </a:p>
          <a:p>
            <a:pPr marL="0" marR="0">
              <a:lnSpc>
                <a:spcPts val="1751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type</a:t>
            </a:r>
            <a:r>
              <a:rPr sz="1600" spc="30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of</a:t>
            </a:r>
            <a:r>
              <a:rPr sz="1600" spc="28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diabetes,</a:t>
            </a:r>
            <a:r>
              <a:rPr sz="1600" spc="28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baseline</a:t>
            </a:r>
            <a:r>
              <a:rPr sz="1600" spc="30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diabetic</a:t>
            </a:r>
            <a:r>
              <a:rPr sz="1600" spc="28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retinopathy</a:t>
            </a:r>
            <a:r>
              <a:rPr sz="1600" spc="28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(DR)</a:t>
            </a:r>
            <a:r>
              <a:rPr sz="1600" spc="30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grade,</a:t>
            </a:r>
            <a:r>
              <a:rPr sz="1600" spc="28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spc="-27" dirty="0">
                <a:solidFill>
                  <a:srgbClr val="D7D7D7"/>
                </a:solidFill>
                <a:latin typeface="UMQKMT+ArialMT"/>
                <a:cs typeface="UMQKMT+ArialMT"/>
              </a:rPr>
              <a:t>ethnicity,</a:t>
            </a:r>
            <a:r>
              <a:rPr sz="1600" spc="56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and</a:t>
            </a:r>
            <a:r>
              <a:rPr sz="1600" spc="30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index</a:t>
            </a:r>
            <a:r>
              <a:rPr sz="1600" spc="28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of</a:t>
            </a:r>
            <a:r>
              <a:rPr sz="1600" spc="28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multiple</a:t>
            </a:r>
          </a:p>
          <a:p>
            <a:pPr marL="0" marR="0">
              <a:lnSpc>
                <a:spcPts val="1751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deprivation</a:t>
            </a:r>
            <a:r>
              <a:rPr sz="1600" spc="10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(IMD).</a:t>
            </a:r>
            <a:r>
              <a:rPr sz="1600" spc="99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HR</a:t>
            </a:r>
            <a:r>
              <a:rPr sz="1600" spc="10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greater</a:t>
            </a:r>
            <a:r>
              <a:rPr sz="1600" spc="100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than</a:t>
            </a:r>
            <a:r>
              <a:rPr sz="1600" spc="10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1</a:t>
            </a:r>
            <a:r>
              <a:rPr sz="1600" spc="104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imply</a:t>
            </a:r>
            <a:r>
              <a:rPr sz="1600" spc="99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greater</a:t>
            </a:r>
            <a:r>
              <a:rPr sz="1600" spc="100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hazards</a:t>
            </a:r>
            <a:r>
              <a:rPr sz="1600" spc="99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of</a:t>
            </a:r>
            <a:r>
              <a:rPr sz="1600" spc="99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D7D7D7"/>
                </a:solidFill>
                <a:latin typeface="UMQKMT+ArialMT"/>
                <a:cs typeface="UMQKMT+ArialMT"/>
              </a:rPr>
              <a:t>all-cause</a:t>
            </a:r>
            <a:r>
              <a:rPr sz="1600" spc="103" dirty="0">
                <a:solidFill>
                  <a:srgbClr val="D7D7D7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D7D7D7"/>
                </a:solidFill>
                <a:latin typeface="UMQKMT+ArialMT"/>
                <a:cs typeface="UMQKMT+ArialMT"/>
              </a:rPr>
              <a:t>mortality.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195564" y="8123871"/>
            <a:ext cx="1003022" cy="239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4138E"/>
                </a:solidFill>
                <a:latin typeface="LOWUCC+Arial-BoldMT"/>
                <a:cs typeface="LOWUCC+Arial-BoldMT"/>
              </a:rPr>
              <a:t>Methods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14584970" y="8195350"/>
            <a:ext cx="1305896" cy="239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4138E"/>
                </a:solidFill>
                <a:latin typeface="LOWUCC+Arial-BoldMT"/>
                <a:cs typeface="LOWUCC+Arial-BoldMT"/>
              </a:rPr>
              <a:t>Conclusion</a:t>
            </a:r>
          </a:p>
        </p:txBody>
      </p:sp>
      <p:sp>
        <p:nvSpPr>
          <p:cNvPr id="48" name="object 48"/>
          <p:cNvSpPr txBox="1"/>
          <p:nvPr/>
        </p:nvSpPr>
        <p:spPr>
          <a:xfrm>
            <a:off x="183599" y="8433656"/>
            <a:ext cx="5265710" cy="25904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Retrospective</a:t>
            </a:r>
            <a:r>
              <a:rPr sz="1600" spc="2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cohort</a:t>
            </a:r>
            <a:r>
              <a:rPr sz="1600" spc="27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study</a:t>
            </a:r>
            <a:r>
              <a:rPr sz="1600" spc="27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(Jan</a:t>
            </a:r>
            <a:r>
              <a:rPr sz="1600" spc="2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2012-Dec</a:t>
            </a:r>
            <a:r>
              <a:rPr sz="1600" spc="27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2021)</a:t>
            </a:r>
            <a:r>
              <a:rPr sz="1600" spc="2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176,876</a:t>
            </a:r>
            <a:r>
              <a:rPr sz="1600" spc="2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people</a:t>
            </a:r>
            <a:r>
              <a:rPr sz="1600" spc="2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2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diabetes.</a:t>
            </a:r>
            <a:r>
              <a:rPr sz="1600" spc="27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Cox</a:t>
            </a:r>
            <a:r>
              <a:rPr sz="1600" spc="27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model</a:t>
            </a:r>
            <a:r>
              <a:rPr sz="1600" spc="2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adjusting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for</a:t>
            </a:r>
            <a:r>
              <a:rPr sz="160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age,</a:t>
            </a:r>
            <a:r>
              <a:rPr sz="160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sex,</a:t>
            </a:r>
            <a:r>
              <a:rPr sz="160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spc="-28" dirty="0">
                <a:solidFill>
                  <a:srgbClr val="545454"/>
                </a:solidFill>
                <a:latin typeface="UMQKMT+ArialMT"/>
                <a:cs typeface="UMQKMT+ArialMT"/>
              </a:rPr>
              <a:t>ethnicity,</a:t>
            </a:r>
            <a:r>
              <a:rPr sz="1600" spc="2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type</a:t>
            </a:r>
            <a:r>
              <a:rPr sz="160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and</a:t>
            </a:r>
            <a:r>
              <a:rPr sz="160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duration</a:t>
            </a:r>
            <a:r>
              <a:rPr sz="160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diabetes,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diabetic</a:t>
            </a:r>
            <a:r>
              <a:rPr sz="1600" spc="121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retinopathy</a:t>
            </a:r>
            <a:r>
              <a:rPr sz="1600" spc="12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(DR)</a:t>
            </a:r>
            <a:r>
              <a:rPr sz="1600" spc="122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severity</a:t>
            </a:r>
            <a:r>
              <a:rPr sz="1600" spc="121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(coded</a:t>
            </a:r>
            <a:r>
              <a:rPr sz="1600" spc="122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as</a:t>
            </a:r>
            <a:r>
              <a:rPr sz="1600" spc="12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per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National</a:t>
            </a:r>
            <a:r>
              <a:rPr sz="1600" spc="470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Screening</a:t>
            </a:r>
            <a:r>
              <a:rPr sz="1600" spc="470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Committee</a:t>
            </a:r>
            <a:r>
              <a:rPr sz="1600" spc="470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[NSC]</a:t>
            </a:r>
            <a:r>
              <a:rPr sz="1600" spc="470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UK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classiﬁcation</a:t>
            </a:r>
            <a:r>
              <a:rPr sz="1600" spc="21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system</a:t>
            </a:r>
            <a:r>
              <a:rPr sz="1600" spc="21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21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order</a:t>
            </a:r>
            <a:r>
              <a:rPr sz="1600" spc="21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20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increasing</a:t>
            </a:r>
            <a:r>
              <a:rPr sz="1600" spc="21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severity: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R0M0,</a:t>
            </a:r>
            <a:r>
              <a:rPr sz="1600" spc="2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R1M0,</a:t>
            </a:r>
            <a:r>
              <a:rPr sz="1600" spc="2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R1M1,</a:t>
            </a:r>
            <a:r>
              <a:rPr sz="1600" spc="2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R2M0,</a:t>
            </a:r>
            <a:r>
              <a:rPr sz="1600" spc="2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R2M1,</a:t>
            </a:r>
            <a:r>
              <a:rPr sz="1600" spc="2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R3M0,</a:t>
            </a:r>
            <a:r>
              <a:rPr sz="1600" spc="2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R3M1),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and</a:t>
            </a:r>
            <a:r>
              <a:rPr sz="1600" spc="93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deprivation</a:t>
            </a:r>
            <a:r>
              <a:rPr sz="1600" spc="93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(quintiles</a:t>
            </a:r>
            <a:r>
              <a:rPr sz="1600" spc="93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93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the</a:t>
            </a:r>
            <a:r>
              <a:rPr sz="1600" spc="93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index</a:t>
            </a:r>
            <a:r>
              <a:rPr sz="1600" spc="93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93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multiple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deprivation)</a:t>
            </a:r>
            <a:r>
              <a:rPr sz="1600" spc="10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examined</a:t>
            </a:r>
            <a:r>
              <a:rPr sz="1600" spc="102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associations</a:t>
            </a:r>
            <a:r>
              <a:rPr sz="1600" spc="101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102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all-cause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spc="-28" dirty="0">
                <a:solidFill>
                  <a:srgbClr val="545454"/>
                </a:solidFill>
                <a:latin typeface="UMQKMT+ArialMT"/>
                <a:cs typeface="UMQKMT+ArialMT"/>
              </a:rPr>
              <a:t>mortality.</a:t>
            </a:r>
          </a:p>
        </p:txBody>
      </p:sp>
      <p:sp>
        <p:nvSpPr>
          <p:cNvPr id="49" name="object 49"/>
          <p:cNvSpPr txBox="1"/>
          <p:nvPr/>
        </p:nvSpPr>
        <p:spPr>
          <a:xfrm>
            <a:off x="14584912" y="8496462"/>
            <a:ext cx="5353113" cy="3295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DR</a:t>
            </a:r>
            <a:r>
              <a:rPr sz="1600" spc="29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at</a:t>
            </a:r>
            <a:r>
              <a:rPr sz="1600" spc="2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ﬁrst</a:t>
            </a:r>
            <a:r>
              <a:rPr sz="1600" spc="29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screen</a:t>
            </a:r>
            <a:r>
              <a:rPr sz="1600" spc="29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is</a:t>
            </a:r>
            <a:r>
              <a:rPr sz="1600" spc="29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an</a:t>
            </a:r>
            <a:r>
              <a:rPr sz="1600" spc="29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important</a:t>
            </a:r>
            <a:r>
              <a:rPr sz="1600" spc="2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determinant</a:t>
            </a:r>
            <a:r>
              <a:rPr sz="1600" spc="2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29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all-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cause</a:t>
            </a:r>
            <a:r>
              <a:rPr sz="1600" spc="82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mortality</a:t>
            </a:r>
            <a:r>
              <a:rPr sz="1600" spc="8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82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diabetic</a:t>
            </a:r>
            <a:r>
              <a:rPr sz="1600" spc="8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eye</a:t>
            </a:r>
            <a:r>
              <a:rPr sz="1600" spc="82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screening.</a:t>
            </a:r>
            <a:r>
              <a:rPr sz="1600" spc="81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Diabetic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macular</a:t>
            </a:r>
            <a:r>
              <a:rPr sz="1600" spc="298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edema</a:t>
            </a:r>
            <a:r>
              <a:rPr sz="1600" spc="298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increases</a:t>
            </a:r>
            <a:r>
              <a:rPr sz="1600" spc="298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the</a:t>
            </a:r>
            <a:r>
              <a:rPr sz="1600" spc="298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risk</a:t>
            </a:r>
            <a:r>
              <a:rPr sz="1600" spc="298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298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death</a:t>
            </a:r>
          </a:p>
          <a:p>
            <a:pPr marL="0" marR="0">
              <a:lnSpc>
                <a:spcPts val="18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independent</a:t>
            </a:r>
            <a:r>
              <a:rPr sz="1600" spc="86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86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</a:t>
            </a:r>
            <a:r>
              <a:rPr sz="1600" spc="87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grade.</a:t>
            </a:r>
            <a:r>
              <a:rPr sz="1600" spc="86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87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</a:t>
            </a:r>
            <a:r>
              <a:rPr sz="1600" spc="87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universal</a:t>
            </a:r>
            <a:r>
              <a:rPr sz="1600" spc="87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healthcare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setting</a:t>
            </a:r>
            <a:r>
              <a:rPr sz="1600" spc="171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where</a:t>
            </a:r>
            <a:r>
              <a:rPr sz="1600" spc="171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health</a:t>
            </a:r>
            <a:r>
              <a:rPr sz="1600" spc="171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care</a:t>
            </a:r>
            <a:r>
              <a:rPr sz="1600" spc="171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delivery</a:t>
            </a:r>
            <a:r>
              <a:rPr sz="1600" spc="170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is</a:t>
            </a:r>
            <a:r>
              <a:rPr sz="1600" spc="170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limited</a:t>
            </a:r>
            <a:r>
              <a:rPr sz="1600" spc="171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by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system</a:t>
            </a:r>
            <a:r>
              <a:rPr sz="1600" spc="87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capacity</a:t>
            </a:r>
            <a:r>
              <a:rPr sz="1600" spc="86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rather</a:t>
            </a:r>
            <a:r>
              <a:rPr sz="1600" spc="86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than</a:t>
            </a:r>
            <a:r>
              <a:rPr sz="1600" spc="86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by</a:t>
            </a:r>
            <a:r>
              <a:rPr sz="1600" spc="86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patient’s</a:t>
            </a:r>
            <a:r>
              <a:rPr sz="1600" spc="87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economic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circumstances,</a:t>
            </a:r>
            <a:r>
              <a:rPr sz="1600" spc="47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such</a:t>
            </a:r>
            <a:r>
              <a:rPr sz="1600" spc="47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as</a:t>
            </a:r>
            <a:r>
              <a:rPr sz="1600" spc="47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the</a:t>
            </a:r>
            <a:r>
              <a:rPr sz="1600" spc="47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NHS,</a:t>
            </a:r>
            <a:r>
              <a:rPr sz="1600" spc="47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deprivation</a:t>
            </a:r>
            <a:r>
              <a:rPr sz="1600" spc="47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is</a:t>
            </a:r>
            <a:r>
              <a:rPr sz="1600" spc="47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still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associated</a:t>
            </a:r>
            <a:r>
              <a:rPr sz="1600" spc="171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171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spc="-28" dirty="0">
                <a:solidFill>
                  <a:srgbClr val="545454"/>
                </a:solidFill>
                <a:latin typeface="UMQKMT+ArialMT"/>
                <a:cs typeface="UMQKMT+ArialMT"/>
              </a:rPr>
              <a:t>mortality.</a:t>
            </a:r>
            <a:r>
              <a:rPr sz="1600" spc="174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Further</a:t>
            </a:r>
            <a:r>
              <a:rPr sz="1600" spc="171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work</a:t>
            </a:r>
            <a:r>
              <a:rPr sz="1600" spc="171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including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laboratory</a:t>
            </a:r>
            <a:r>
              <a:rPr sz="1600" spc="12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values</a:t>
            </a:r>
            <a:r>
              <a:rPr sz="1600" spc="12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(e.g.</a:t>
            </a:r>
            <a:r>
              <a:rPr sz="1600" spc="12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HbA1c)</a:t>
            </a:r>
            <a:r>
              <a:rPr sz="1600" spc="12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and</a:t>
            </a:r>
            <a:r>
              <a:rPr sz="1600" spc="13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fundus</a:t>
            </a:r>
            <a:r>
              <a:rPr sz="1600" spc="12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images</a:t>
            </a:r>
            <a:r>
              <a:rPr sz="1600" spc="12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is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needed</a:t>
            </a:r>
            <a:r>
              <a:rPr sz="1600" spc="4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to</a:t>
            </a:r>
            <a:r>
              <a:rPr sz="1600" spc="4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obtain</a:t>
            </a:r>
            <a:r>
              <a:rPr sz="1600" spc="4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better</a:t>
            </a:r>
            <a:r>
              <a:rPr sz="1600" spc="4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models</a:t>
            </a:r>
            <a:r>
              <a:rPr sz="1600" spc="47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to</a:t>
            </a:r>
            <a:r>
              <a:rPr sz="1600" spc="4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stratify</a:t>
            </a:r>
            <a:r>
              <a:rPr sz="1600" spc="47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people</a:t>
            </a:r>
            <a:r>
              <a:rPr sz="1600" spc="48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at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risk</a:t>
            </a:r>
            <a:r>
              <a:rPr sz="1600" spc="68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69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major</a:t>
            </a:r>
            <a:r>
              <a:rPr sz="1600" spc="69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diabetes</a:t>
            </a:r>
            <a:r>
              <a:rPr sz="1600" spc="68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complications</a:t>
            </a:r>
            <a:r>
              <a:rPr sz="1600" spc="68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from</a:t>
            </a:r>
            <a:r>
              <a:rPr sz="1600" spc="69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their</a:t>
            </a:r>
            <a:r>
              <a:rPr sz="1600" spc="69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ﬁrst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DR</a:t>
            </a:r>
            <a:r>
              <a:rPr sz="1600" spc="10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screening</a:t>
            </a:r>
            <a:r>
              <a:rPr sz="1600" spc="10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visit.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194202" y="11085069"/>
            <a:ext cx="889742" cy="239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4138E"/>
                </a:solidFill>
                <a:latin typeface="LOWUCC+Arial-BoldMT"/>
                <a:cs typeface="LOWUCC+Arial-BoldMT"/>
              </a:rPr>
              <a:t>Results</a:t>
            </a:r>
          </a:p>
        </p:txBody>
      </p:sp>
      <p:sp>
        <p:nvSpPr>
          <p:cNvPr id="51" name="object 51"/>
          <p:cNvSpPr txBox="1"/>
          <p:nvPr/>
        </p:nvSpPr>
        <p:spPr>
          <a:xfrm>
            <a:off x="14584970" y="11426804"/>
            <a:ext cx="1293597" cy="239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4138E"/>
                </a:solidFill>
                <a:latin typeface="LOWUCC+Arial-BoldMT"/>
                <a:cs typeface="LOWUCC+Arial-BoldMT"/>
              </a:rPr>
              <a:t>References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183599" y="11445389"/>
            <a:ext cx="5266601" cy="4219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There</a:t>
            </a:r>
            <a:r>
              <a:rPr sz="1600" spc="72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were</a:t>
            </a:r>
            <a:r>
              <a:rPr sz="1600" spc="72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28,988</a:t>
            </a:r>
            <a:r>
              <a:rPr sz="1600" spc="72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deaths</a:t>
            </a:r>
            <a:r>
              <a:rPr sz="1600" spc="72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over</a:t>
            </a:r>
            <a:r>
              <a:rPr sz="1600" spc="72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</a:t>
            </a:r>
            <a:r>
              <a:rPr sz="1600" spc="72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median</a:t>
            </a:r>
            <a:r>
              <a:rPr sz="1600" spc="72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72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7.91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years</a:t>
            </a:r>
            <a:r>
              <a:rPr sz="1600" spc="297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(IQR</a:t>
            </a:r>
            <a:r>
              <a:rPr sz="1600" spc="297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4.47-10.19).</a:t>
            </a:r>
            <a:r>
              <a:rPr sz="1600" spc="297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Survival</a:t>
            </a:r>
            <a:r>
              <a:rPr sz="1600" spc="297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probabilities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decreased</a:t>
            </a:r>
            <a:r>
              <a:rPr sz="1600" spc="60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60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increasing</a:t>
            </a:r>
            <a:r>
              <a:rPr sz="1600" spc="60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DR</a:t>
            </a:r>
            <a:r>
              <a:rPr sz="1600" spc="60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severity</a:t>
            </a:r>
            <a:r>
              <a:rPr sz="1600" spc="60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spc="27" dirty="0">
                <a:solidFill>
                  <a:srgbClr val="545454"/>
                </a:solidFill>
                <a:latin typeface="UMQKMT+ArialMT"/>
                <a:cs typeface="UMQKMT+ArialMT"/>
              </a:rPr>
              <a:t>(</a:t>
            </a:r>
            <a:r>
              <a:rPr sz="1600" b="1" dirty="0">
                <a:solidFill>
                  <a:srgbClr val="545454"/>
                </a:solidFill>
                <a:latin typeface="LOWUCC+Arial-BoldMT"/>
                <a:cs typeface="LOWUCC+Arial-BoldMT"/>
              </a:rPr>
              <a:t>Figure</a:t>
            </a:r>
            <a:r>
              <a:rPr sz="1600" b="1" spc="60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545454"/>
                </a:solidFill>
                <a:latin typeface="LOWUCC+Arial-BoldMT"/>
                <a:cs typeface="LOWUCC+Arial-BoldMT"/>
              </a:rPr>
              <a:t>1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).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Compared</a:t>
            </a:r>
            <a:r>
              <a:rPr sz="1600" spc="78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78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people</a:t>
            </a:r>
            <a:r>
              <a:rPr sz="1600" spc="78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78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no</a:t>
            </a:r>
            <a:r>
              <a:rPr sz="1600" spc="78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retinopathy</a:t>
            </a:r>
            <a:r>
              <a:rPr sz="1600" spc="78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at</a:t>
            </a:r>
            <a:r>
              <a:rPr sz="1600" spc="78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ﬁrst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screen,</a:t>
            </a:r>
            <a:r>
              <a:rPr sz="1600" spc="2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people</a:t>
            </a:r>
            <a:r>
              <a:rPr sz="1600" spc="28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28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R3M1</a:t>
            </a:r>
            <a:r>
              <a:rPr sz="1600" spc="28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had</a:t>
            </a:r>
            <a:r>
              <a:rPr sz="1600" spc="28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</a:t>
            </a:r>
            <a:r>
              <a:rPr sz="1600" spc="29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2.40-fold</a:t>
            </a:r>
            <a:r>
              <a:rPr sz="1600" spc="28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increase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95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hazards</a:t>
            </a:r>
            <a:r>
              <a:rPr sz="1600" spc="95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95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death</a:t>
            </a:r>
            <a:r>
              <a:rPr sz="1600" spc="95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(95%CI</a:t>
            </a:r>
            <a:r>
              <a:rPr sz="1600" spc="95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2.18-</a:t>
            </a:r>
            <a:r>
              <a:rPr sz="1600" spc="95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2.64,</a:t>
            </a:r>
            <a:r>
              <a:rPr sz="1600" spc="95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p&lt;0.001,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545454"/>
                </a:solidFill>
                <a:latin typeface="LOWUCC+Arial-BoldMT"/>
                <a:cs typeface="LOWUCC+Arial-BoldMT"/>
              </a:rPr>
              <a:t>Figure</a:t>
            </a:r>
            <a:r>
              <a:rPr sz="1600" b="1" spc="167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545454"/>
                </a:solidFill>
                <a:latin typeface="LOWUCC+Arial-BoldMT"/>
                <a:cs typeface="LOWUCC+Arial-BoldMT"/>
              </a:rPr>
              <a:t>2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).</a:t>
            </a:r>
            <a:r>
              <a:rPr sz="1600" spc="167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Each</a:t>
            </a:r>
            <a:r>
              <a:rPr sz="1600" spc="167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step</a:t>
            </a:r>
            <a:r>
              <a:rPr sz="1600" spc="1678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rise</a:t>
            </a:r>
            <a:r>
              <a:rPr sz="1600" spc="167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167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DR</a:t>
            </a:r>
            <a:r>
              <a:rPr sz="1600" spc="167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severity</a:t>
            </a:r>
            <a:r>
              <a:rPr sz="1600" spc="167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was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associated</a:t>
            </a:r>
            <a:r>
              <a:rPr sz="1600" spc="15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15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</a:t>
            </a:r>
            <a:r>
              <a:rPr sz="1600" spc="157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19%</a:t>
            </a:r>
            <a:r>
              <a:rPr sz="1600" spc="15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increase</a:t>
            </a:r>
            <a:r>
              <a:rPr sz="1600" spc="15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in</a:t>
            </a:r>
            <a:r>
              <a:rPr sz="1600" spc="15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hazards</a:t>
            </a:r>
            <a:r>
              <a:rPr sz="1600" spc="15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15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death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(p-value</a:t>
            </a:r>
            <a:r>
              <a:rPr sz="1600" spc="113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for</a:t>
            </a:r>
            <a:r>
              <a:rPr sz="1600" spc="113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linear</a:t>
            </a:r>
            <a:r>
              <a:rPr sz="1600" spc="113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trend</a:t>
            </a:r>
            <a:r>
              <a:rPr sz="1600" spc="113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&lt;0.001).</a:t>
            </a:r>
            <a:r>
              <a:rPr sz="1600" spc="113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Compared</a:t>
            </a:r>
            <a:r>
              <a:rPr sz="1600" spc="1131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white</a:t>
            </a:r>
            <a:r>
              <a:rPr sz="1600" spc="109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people,</a:t>
            </a:r>
            <a:r>
              <a:rPr sz="1600" spc="109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non-white</a:t>
            </a:r>
            <a:r>
              <a:rPr sz="1600" spc="109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ethnicities</a:t>
            </a:r>
            <a:r>
              <a:rPr sz="1600" spc="109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showed</a:t>
            </a:r>
            <a:r>
              <a:rPr sz="1600" spc="1096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lower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hazards</a:t>
            </a:r>
            <a:r>
              <a:rPr sz="1600" spc="1940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194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death.</a:t>
            </a:r>
            <a:r>
              <a:rPr sz="1600" spc="194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Compared</a:t>
            </a:r>
            <a:r>
              <a:rPr sz="1600" spc="194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  <a:r>
              <a:rPr sz="1600" spc="194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people</a:t>
            </a:r>
            <a:r>
              <a:rPr sz="1600" spc="1942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with</a:t>
            </a:r>
          </a:p>
          <a:p>
            <a:pPr marL="0" marR="0">
              <a:lnSpc>
                <a:spcPts val="1845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highest</a:t>
            </a:r>
            <a:r>
              <a:rPr sz="1600" spc="226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deprivation,</a:t>
            </a:r>
            <a:r>
              <a:rPr sz="1600" spc="226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the</a:t>
            </a:r>
            <a:r>
              <a:rPr sz="1600" spc="226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least</a:t>
            </a:r>
            <a:r>
              <a:rPr sz="1600" spc="226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deprived</a:t>
            </a:r>
            <a:r>
              <a:rPr sz="1600" spc="226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people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showed</a:t>
            </a:r>
            <a:r>
              <a:rPr sz="1600" spc="18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a</a:t>
            </a:r>
            <a:r>
              <a:rPr sz="1600" spc="18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HR</a:t>
            </a:r>
            <a:r>
              <a:rPr sz="1600" spc="1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of</a:t>
            </a:r>
            <a:r>
              <a:rPr sz="1600" spc="1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0.73</a:t>
            </a:r>
            <a:r>
              <a:rPr sz="1600" spc="184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(95%CI</a:t>
            </a:r>
            <a:r>
              <a:rPr sz="1600" spc="1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0.69-0.77,</a:t>
            </a:r>
            <a:r>
              <a:rPr sz="1600" spc="1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p-value</a:t>
            </a:r>
            <a:r>
              <a:rPr sz="1600" spc="183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for</a:t>
            </a:r>
          </a:p>
          <a:p>
            <a:pPr marL="0" marR="0">
              <a:lnSpc>
                <a:spcPts val="184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linear</a:t>
            </a:r>
            <a:r>
              <a:rPr sz="1600" spc="105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trend</a:t>
            </a:r>
            <a:r>
              <a:rPr sz="1600" spc="109" dirty="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545454"/>
                </a:solidFill>
                <a:latin typeface="UMQKMT+ArialMT"/>
                <a:cs typeface="UMQKMT+ArialMT"/>
              </a:rPr>
              <a:t>&lt;0.001).</a:t>
            </a:r>
          </a:p>
        </p:txBody>
      </p:sp>
      <p:sp>
        <p:nvSpPr>
          <p:cNvPr id="53" name="object 53"/>
          <p:cNvSpPr txBox="1"/>
          <p:nvPr/>
        </p:nvSpPr>
        <p:spPr>
          <a:xfrm>
            <a:off x="14584912" y="11764571"/>
            <a:ext cx="3246045" cy="8513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24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1.</a:t>
            </a:r>
            <a:r>
              <a:rPr sz="1600" spc="29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Chen</a:t>
            </a:r>
            <a:r>
              <a:rPr sz="1600" spc="30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L,</a:t>
            </a:r>
            <a:r>
              <a:rPr sz="1600" spc="29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Islam</a:t>
            </a:r>
            <a:r>
              <a:rPr sz="1600" spc="30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RM,</a:t>
            </a:r>
            <a:r>
              <a:rPr sz="1600" spc="29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909090"/>
                </a:solidFill>
                <a:latin typeface="UMQKMT+ArialMT"/>
                <a:cs typeface="UMQKMT+ArialMT"/>
              </a:rPr>
              <a:t>Wang</a:t>
            </a:r>
            <a:r>
              <a:rPr sz="1600" spc="325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J,</a:t>
            </a:r>
            <a:r>
              <a:rPr sz="1600" spc="29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Hird</a:t>
            </a:r>
            <a:r>
              <a:rPr sz="1600" spc="24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TR,</a:t>
            </a:r>
            <a:r>
              <a:rPr sz="1600" spc="29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Pavkov</a:t>
            </a:r>
            <a:r>
              <a:rPr sz="1600" spc="30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ME,</a:t>
            </a:r>
            <a:r>
              <a:rPr sz="1600" spc="29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Gregg</a:t>
            </a:r>
          </a:p>
          <a:p>
            <a:pPr marL="0" marR="0">
              <a:lnSpc>
                <a:spcPts val="946"/>
              </a:lnSpc>
              <a:spcBef>
                <a:spcPts val="0"/>
              </a:spcBef>
              <a:spcAft>
                <a:spcPts val="0"/>
              </a:spcAft>
            </a:pPr>
            <a:r>
              <a:rPr sz="1600" spc="-37" dirty="0">
                <a:solidFill>
                  <a:srgbClr val="909090"/>
                </a:solidFill>
                <a:latin typeface="UMQKMT+ArialMT"/>
                <a:cs typeface="UMQKMT+ArialMT"/>
              </a:rPr>
              <a:t>EW,</a:t>
            </a:r>
            <a:r>
              <a:rPr sz="1600" spc="18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et</a:t>
            </a:r>
            <a:r>
              <a:rPr sz="1600" spc="14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al.</a:t>
            </a:r>
            <a:r>
              <a:rPr sz="1600" spc="3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</a:t>
            </a:r>
            <a:r>
              <a:rPr sz="1600" spc="3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systematic</a:t>
            </a:r>
            <a:r>
              <a:rPr sz="1600" spc="14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review</a:t>
            </a:r>
            <a:r>
              <a:rPr sz="1600" spc="14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of</a:t>
            </a:r>
            <a:r>
              <a:rPr sz="1600" spc="14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trends</a:t>
            </a:r>
            <a:r>
              <a:rPr sz="1600" spc="142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in</a:t>
            </a:r>
            <a:r>
              <a:rPr sz="1600" spc="14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all-cause</a:t>
            </a:r>
            <a:r>
              <a:rPr sz="1600" spc="14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mortality</a:t>
            </a:r>
          </a:p>
          <a:p>
            <a:pPr marL="0" marR="0">
              <a:lnSpc>
                <a:spcPts val="9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among</a:t>
            </a:r>
            <a:r>
              <a:rPr sz="1600" spc="2431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people</a:t>
            </a:r>
            <a:r>
              <a:rPr sz="1600" spc="2431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with</a:t>
            </a:r>
            <a:r>
              <a:rPr sz="1600" spc="2431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diabetes.</a:t>
            </a:r>
            <a:r>
              <a:rPr sz="1600" spc="2429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Diabetologia.</a:t>
            </a:r>
            <a:r>
              <a:rPr sz="1600" spc="2429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2020</a:t>
            </a:r>
          </a:p>
          <a:p>
            <a:pPr marL="0" marR="0">
              <a:lnSpc>
                <a:spcPts val="9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Sep;63(9):1718–35</a:t>
            </a:r>
          </a:p>
        </p:txBody>
      </p:sp>
      <p:sp>
        <p:nvSpPr>
          <p:cNvPr id="54" name="object 54"/>
          <p:cNvSpPr txBox="1"/>
          <p:nvPr/>
        </p:nvSpPr>
        <p:spPr>
          <a:xfrm>
            <a:off x="14584912" y="12358429"/>
            <a:ext cx="3245891" cy="1082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24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2.</a:t>
            </a:r>
            <a:r>
              <a:rPr sz="1600" spc="-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Sabanayagam</a:t>
            </a:r>
            <a:r>
              <a:rPr sz="1600" spc="-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C,</a:t>
            </a:r>
            <a:r>
              <a:rPr sz="1600" spc="-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Chee</a:t>
            </a:r>
            <a:r>
              <a:rPr sz="1600" spc="-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ML,</a:t>
            </a:r>
            <a:r>
              <a:rPr sz="1600" spc="-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Banu</a:t>
            </a:r>
            <a:r>
              <a:rPr sz="1600" spc="-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R,</a:t>
            </a:r>
            <a:r>
              <a:rPr sz="1600" spc="-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Cheng</a:t>
            </a:r>
            <a:r>
              <a:rPr sz="1600" spc="-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spc="-85" dirty="0">
                <a:solidFill>
                  <a:srgbClr val="909090"/>
                </a:solidFill>
                <a:latin typeface="UMQKMT+ArialMT"/>
                <a:cs typeface="UMQKMT+ArialMT"/>
              </a:rPr>
              <a:t>CY,</a:t>
            </a:r>
            <a:r>
              <a:rPr sz="1600" spc="55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Lim</a:t>
            </a:r>
            <a:r>
              <a:rPr sz="1600" spc="-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SC,</a:t>
            </a:r>
            <a:r>
              <a:rPr sz="1600" spc="-6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spc="-74" dirty="0">
                <a:solidFill>
                  <a:srgbClr val="909090"/>
                </a:solidFill>
                <a:latin typeface="UMQKMT+ArialMT"/>
                <a:cs typeface="UMQKMT+ArialMT"/>
              </a:rPr>
              <a:t>Tai</a:t>
            </a:r>
          </a:p>
          <a:p>
            <a:pPr marL="0" marR="0">
              <a:lnSpc>
                <a:spcPts val="9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ES,</a:t>
            </a:r>
            <a:r>
              <a:rPr sz="1600" spc="423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et</a:t>
            </a:r>
            <a:r>
              <a:rPr sz="1600" spc="423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al.</a:t>
            </a:r>
            <a:r>
              <a:rPr sz="1600" spc="24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Association</a:t>
            </a:r>
            <a:r>
              <a:rPr sz="1600" spc="423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of</a:t>
            </a:r>
            <a:r>
              <a:rPr sz="1600" spc="423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Diabetic</a:t>
            </a:r>
            <a:r>
              <a:rPr sz="1600" spc="423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Retinopathy</a:t>
            </a:r>
            <a:r>
              <a:rPr sz="1600" spc="423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and</a:t>
            </a:r>
            <a:r>
              <a:rPr sz="1600" spc="423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Diabetic</a:t>
            </a:r>
          </a:p>
          <a:p>
            <a:pPr marL="0" marR="0">
              <a:lnSpc>
                <a:spcPts val="9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Kidney</a:t>
            </a:r>
            <a:r>
              <a:rPr sz="1600" spc="245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Disease</a:t>
            </a:r>
            <a:r>
              <a:rPr sz="1600" spc="24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With</a:t>
            </a:r>
            <a:r>
              <a:rPr sz="1600" spc="9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All-Cause</a:t>
            </a:r>
            <a:r>
              <a:rPr sz="1600" spc="24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and</a:t>
            </a:r>
            <a:r>
              <a:rPr sz="1600" spc="24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Cardiovascular</a:t>
            </a:r>
            <a:r>
              <a:rPr sz="1600" spc="24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Mortality</a:t>
            </a:r>
          </a:p>
          <a:p>
            <a:pPr marL="0" marR="0">
              <a:lnSpc>
                <a:spcPts val="9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in</a:t>
            </a:r>
            <a:r>
              <a:rPr sz="1600" spc="-2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</a:t>
            </a:r>
            <a:r>
              <a:rPr sz="1600" spc="-1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Multiethnic</a:t>
            </a:r>
            <a:r>
              <a:rPr sz="1600" spc="-13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Asian</a:t>
            </a:r>
            <a:r>
              <a:rPr sz="1600" spc="-2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Population.</a:t>
            </a:r>
            <a:r>
              <a:rPr sz="1600" spc="-2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JAMA</a:t>
            </a:r>
            <a:r>
              <a:rPr sz="1600" spc="-129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Netw</a:t>
            </a:r>
            <a:r>
              <a:rPr sz="1600" spc="-2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Open.</a:t>
            </a:r>
            <a:r>
              <a:rPr sz="1600" spc="-2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2019</a:t>
            </a:r>
            <a:r>
              <a:rPr sz="1600" spc="-20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Mar</a:t>
            </a:r>
          </a:p>
          <a:p>
            <a:pPr marL="0" marR="0">
              <a:lnSpc>
                <a:spcPts val="9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1;2(3):e191540</a:t>
            </a:r>
          </a:p>
        </p:txBody>
      </p:sp>
      <p:sp>
        <p:nvSpPr>
          <p:cNvPr id="55" name="object 55"/>
          <p:cNvSpPr txBox="1"/>
          <p:nvPr/>
        </p:nvSpPr>
        <p:spPr>
          <a:xfrm>
            <a:off x="14584912" y="13108568"/>
            <a:ext cx="990887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894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651AC"/>
                </a:solidFill>
                <a:latin typeface="LOWUCC+Arial-BoldMT"/>
                <a:cs typeface="LOWUCC+Arial-BoldMT"/>
              </a:rPr>
              <a:t>Funding:</a:t>
            </a:r>
          </a:p>
        </p:txBody>
      </p:sp>
      <p:sp>
        <p:nvSpPr>
          <p:cNvPr id="56" name="object 56"/>
          <p:cNvSpPr txBox="1"/>
          <p:nvPr/>
        </p:nvSpPr>
        <p:spPr>
          <a:xfrm>
            <a:off x="14584912" y="13388223"/>
            <a:ext cx="5344900" cy="6276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24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NHS</a:t>
            </a:r>
            <a:r>
              <a:rPr sz="1600" spc="17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Transformation</a:t>
            </a:r>
            <a:r>
              <a:rPr sz="1600" spc="62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Directorate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and</a:t>
            </a:r>
            <a:r>
              <a:rPr sz="1600" spc="18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The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Health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Foundation,</a:t>
            </a:r>
            <a:r>
              <a:rPr sz="1600" spc="5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managed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by</a:t>
            </a:r>
            <a:r>
              <a:rPr sz="1600" spc="52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the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National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Institute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for</a:t>
            </a:r>
          </a:p>
          <a:p>
            <a:pPr marL="0" marR="0">
              <a:lnSpc>
                <a:spcPts val="9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Health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and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Social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Care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Research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[AI_HI200008].</a:t>
            </a:r>
            <a:r>
              <a:rPr sz="1600" spc="5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Wellcome</a:t>
            </a:r>
            <a:r>
              <a:rPr sz="1600" spc="23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spc="-18" dirty="0">
                <a:solidFill>
                  <a:srgbClr val="909090"/>
                </a:solidFill>
                <a:latin typeface="UMQKMT+ArialMT"/>
                <a:cs typeface="UMQKMT+ArialMT"/>
              </a:rPr>
              <a:t>Trust</a:t>
            </a:r>
            <a:r>
              <a:rPr sz="1600" spc="72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Collaborative</a:t>
            </a:r>
            <a:r>
              <a:rPr sz="1600" spc="-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Award</a:t>
            </a:r>
            <a:r>
              <a:rPr sz="1600" spc="6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Grant</a:t>
            </a:r>
            <a:r>
              <a:rPr sz="1600" spc="609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[224390/</a:t>
            </a:r>
          </a:p>
          <a:p>
            <a:pPr marL="0" marR="0">
              <a:lnSpc>
                <a:spcPts val="94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Z/21/Z].</a:t>
            </a:r>
            <a:r>
              <a:rPr sz="1600" spc="5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Views</a:t>
            </a:r>
            <a:r>
              <a:rPr sz="1600" spc="62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expressed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are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those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of</a:t>
            </a:r>
            <a:r>
              <a:rPr sz="1600" spc="54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the</a:t>
            </a:r>
            <a:r>
              <a:rPr sz="1600" spc="56" dirty="0">
                <a:solidFill>
                  <a:srgbClr val="90909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author(s).</a:t>
            </a:r>
          </a:p>
        </p:txBody>
      </p:sp>
      <p:sp>
        <p:nvSpPr>
          <p:cNvPr id="57" name="object 57"/>
          <p:cNvSpPr txBox="1"/>
          <p:nvPr/>
        </p:nvSpPr>
        <p:spPr>
          <a:xfrm>
            <a:off x="14584912" y="14302869"/>
            <a:ext cx="1971901" cy="5514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894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651AC"/>
                </a:solidFill>
                <a:latin typeface="LOWUCC+Arial-BoldMT"/>
                <a:cs typeface="LOWUCC+Arial-BoldMT"/>
              </a:rPr>
              <a:t>Conﬂict</a:t>
            </a:r>
            <a:r>
              <a:rPr sz="1600" b="1" spc="100" dirty="0">
                <a:solidFill>
                  <a:srgbClr val="4651AC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4651AC"/>
                </a:solidFill>
                <a:latin typeface="LOWUCC+Arial-BoldMT"/>
                <a:cs typeface="LOWUCC+Arial-BoldMT"/>
              </a:rPr>
              <a:t>of</a:t>
            </a:r>
            <a:r>
              <a:rPr sz="1600" b="1" spc="100" dirty="0">
                <a:solidFill>
                  <a:srgbClr val="4651AC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4651AC"/>
                </a:solidFill>
                <a:latin typeface="LOWUCC+Arial-BoldMT"/>
                <a:cs typeface="LOWUCC+Arial-BoldMT"/>
              </a:rPr>
              <a:t>interest</a:t>
            </a:r>
          </a:p>
          <a:p>
            <a:pPr marL="0" marR="0">
              <a:lnSpc>
                <a:spcPts val="1894"/>
              </a:lnSpc>
              <a:spcBef>
                <a:spcPts val="456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None</a:t>
            </a:r>
          </a:p>
        </p:txBody>
      </p:sp>
      <p:sp>
        <p:nvSpPr>
          <p:cNvPr id="58" name="object 58"/>
          <p:cNvSpPr txBox="1"/>
          <p:nvPr/>
        </p:nvSpPr>
        <p:spPr>
          <a:xfrm>
            <a:off x="17817628" y="14302869"/>
            <a:ext cx="1852801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894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4651AC"/>
                </a:solidFill>
                <a:latin typeface="LOWUCC+Arial-BoldMT"/>
                <a:cs typeface="LOWUCC+Arial-BoldMT"/>
              </a:rPr>
              <a:t>Correspondence:</a:t>
            </a:r>
          </a:p>
        </p:txBody>
      </p:sp>
      <p:sp>
        <p:nvSpPr>
          <p:cNvPr id="59" name="object 59"/>
          <p:cNvSpPr txBox="1"/>
          <p:nvPr/>
        </p:nvSpPr>
        <p:spPr>
          <a:xfrm>
            <a:off x="17817628" y="14525283"/>
            <a:ext cx="2285708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894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dr.olvera.a@gmail.com</a:t>
            </a:r>
          </a:p>
        </p:txBody>
      </p:sp>
      <p:sp>
        <p:nvSpPr>
          <p:cNvPr id="60" name="object 60"/>
          <p:cNvSpPr txBox="1"/>
          <p:nvPr/>
        </p:nvSpPr>
        <p:spPr>
          <a:xfrm>
            <a:off x="18048366" y="14781049"/>
            <a:ext cx="1964180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894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09090"/>
                </a:solidFill>
                <a:latin typeface="UMQKMT+ArialMT"/>
                <a:cs typeface="UMQKMT+ArialMT"/>
              </a:rPr>
              <a:t>@abraham_olvera1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926</Words>
  <Application>Microsoft Macintosh PowerPoint</Application>
  <PresentationFormat>Custom</PresentationFormat>
  <Paragraphs>132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 New Roman</vt:lpstr>
      <vt:lpstr>UMQKMT+ArialMT</vt:lpstr>
      <vt:lpstr>LOWUCC+Arial-BoldMT</vt:lpstr>
      <vt:lpstr>Calibri</vt:lpstr>
      <vt:lpstr>Theme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lastModifiedBy>Abraham Olvera</cp:lastModifiedBy>
  <cp:revision>2</cp:revision>
  <dcterms:modified xsi:type="dcterms:W3CDTF">2023-10-23T10:45:33Z</dcterms:modified>
</cp:coreProperties>
</file>