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1737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3" d="100"/>
          <a:sy n="73" d="100"/>
        </p:scale>
        <p:origin x="9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Southgate" userId="2724aca9-2669-4186-a4dd-cb1aa64be639" providerId="ADAL" clId="{EFDC8A5D-8027-4C78-B7DA-70EC66B5D6A6}"/>
    <pc:docChg chg="modSld">
      <pc:chgData name="Laura Southgate" userId="2724aca9-2669-4186-a4dd-cb1aa64be639" providerId="ADAL" clId="{EFDC8A5D-8027-4C78-B7DA-70EC66B5D6A6}" dt="2025-04-23T18:00:45.046" v="1" actId="13926"/>
      <pc:docMkLst>
        <pc:docMk/>
      </pc:docMkLst>
      <pc:sldChg chg="modSp mod">
        <pc:chgData name="Laura Southgate" userId="2724aca9-2669-4186-a4dd-cb1aa64be639" providerId="ADAL" clId="{EFDC8A5D-8027-4C78-B7DA-70EC66B5D6A6}" dt="2025-04-23T18:00:45.046" v="1" actId="13926"/>
        <pc:sldMkLst>
          <pc:docMk/>
          <pc:sldMk cId="4025581296" sldId="256"/>
        </pc:sldMkLst>
        <pc:spChg chg="mod">
          <ac:chgData name="Laura Southgate" userId="2724aca9-2669-4186-a4dd-cb1aa64be639" providerId="ADAL" clId="{EFDC8A5D-8027-4C78-B7DA-70EC66B5D6A6}" dt="2025-04-23T18:00:45.046" v="1" actId="13926"/>
          <ac:spMkLst>
            <pc:docMk/>
            <pc:sldMk cId="4025581296" sldId="256"/>
            <ac:spMk id="325" creationId="{41985C99-C894-0467-E793-41883A8BCFE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843319"/>
            <a:ext cx="10881360" cy="6048587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9125163"/>
            <a:ext cx="9601200" cy="419459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7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3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924983"/>
            <a:ext cx="2760345" cy="14723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924983"/>
            <a:ext cx="8121015" cy="14723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0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8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4331340"/>
            <a:ext cx="11041380" cy="7226934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11626643"/>
            <a:ext cx="11041380" cy="3800474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2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4624916"/>
            <a:ext cx="5440680" cy="110233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4624916"/>
            <a:ext cx="5440680" cy="110233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4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924987"/>
            <a:ext cx="11041380" cy="33580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4258946"/>
            <a:ext cx="5415676" cy="2087244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6346190"/>
            <a:ext cx="5415676" cy="93342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4258946"/>
            <a:ext cx="5442347" cy="2087244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6346190"/>
            <a:ext cx="5442347" cy="93342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23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8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3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1158240"/>
            <a:ext cx="4128849" cy="405384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2501480"/>
            <a:ext cx="6480810" cy="12346517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5212080"/>
            <a:ext cx="4128849" cy="96560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1158240"/>
            <a:ext cx="4128849" cy="405384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2501480"/>
            <a:ext cx="6480810" cy="12346517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5212080"/>
            <a:ext cx="4128849" cy="96560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8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924987"/>
            <a:ext cx="11041380" cy="3358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4624916"/>
            <a:ext cx="11041380" cy="11023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16102757"/>
            <a:ext cx="2880360" cy="9249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085435-E161-4899-BC3F-CDE089EF07E8}" type="datetimeFigureOut">
              <a:rPr lang="en-US" smtClean="0"/>
              <a:t>05/01/25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16102757"/>
            <a:ext cx="4320540" cy="9249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16102757"/>
            <a:ext cx="2880360" cy="9249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63DE1B-D26A-4611-81DB-03318ADF2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0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roup 168">
            <a:extLst>
              <a:ext uri="{FF2B5EF4-FFF2-40B4-BE49-F238E27FC236}">
                <a16:creationId xmlns:a16="http://schemas.microsoft.com/office/drawing/2014/main" id="{873F23C8-DD34-D53D-F7E4-153063FCF5C4}"/>
              </a:ext>
            </a:extLst>
          </p:cNvPr>
          <p:cNvGrpSpPr/>
          <p:nvPr/>
        </p:nvGrpSpPr>
        <p:grpSpPr>
          <a:xfrm>
            <a:off x="324808" y="75218"/>
            <a:ext cx="12167667" cy="14834716"/>
            <a:chOff x="80326" y="94729"/>
            <a:chExt cx="12167667" cy="14834716"/>
          </a:xfrm>
        </p:grpSpPr>
        <p:cxnSp>
          <p:nvCxnSpPr>
            <p:cNvPr id="170" name="Google Shape;224;p1">
              <a:extLst>
                <a:ext uri="{FF2B5EF4-FFF2-40B4-BE49-F238E27FC236}">
                  <a16:creationId xmlns:a16="http://schemas.microsoft.com/office/drawing/2014/main" id="{CEF58CFC-AA28-A839-5572-50CC97DB662F}"/>
                </a:ext>
              </a:extLst>
            </p:cNvPr>
            <p:cNvCxnSpPr>
              <a:cxnSpLocks/>
              <a:stCxn id="208" idx="3"/>
              <a:endCxn id="215" idx="1"/>
            </p:cNvCxnSpPr>
            <p:nvPr/>
          </p:nvCxnSpPr>
          <p:spPr>
            <a:xfrm flipV="1">
              <a:off x="10555357" y="7785782"/>
              <a:ext cx="389868" cy="10034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71" name="Google Shape;60;p1">
              <a:extLst>
                <a:ext uri="{FF2B5EF4-FFF2-40B4-BE49-F238E27FC236}">
                  <a16:creationId xmlns:a16="http://schemas.microsoft.com/office/drawing/2014/main" id="{62FC4858-CCE2-C3E3-B42D-DDB8E0E49BD9}"/>
                </a:ext>
              </a:extLst>
            </p:cNvPr>
            <p:cNvSpPr txBox="1"/>
            <p:nvPr/>
          </p:nvSpPr>
          <p:spPr>
            <a:xfrm>
              <a:off x="80326" y="127703"/>
              <a:ext cx="1105799" cy="28197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Nonsense or Frameshift</a:t>
              </a:r>
              <a:endParaRPr kumimoji="0" sz="1399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2" name="Google Shape;61;p1">
              <a:extLst>
                <a:ext uri="{FF2B5EF4-FFF2-40B4-BE49-F238E27FC236}">
                  <a16:creationId xmlns:a16="http://schemas.microsoft.com/office/drawing/2014/main" id="{CBCB2989-9587-1678-3E0B-B11B93177952}"/>
                </a:ext>
              </a:extLst>
            </p:cNvPr>
            <p:cNvSpPr/>
            <p:nvPr/>
          </p:nvSpPr>
          <p:spPr>
            <a:xfrm>
              <a:off x="1664575" y="118354"/>
              <a:ext cx="2374200" cy="7056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Predicted to undergo NMD </a:t>
              </a: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5’ or at c.2816 (exons 1-12)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3" name="Google Shape;62;p1">
              <a:extLst>
                <a:ext uri="{FF2B5EF4-FFF2-40B4-BE49-F238E27FC236}">
                  <a16:creationId xmlns:a16="http://schemas.microsoft.com/office/drawing/2014/main" id="{557EA476-B330-767A-27DB-0454BA2ED798}"/>
                </a:ext>
              </a:extLst>
            </p:cNvPr>
            <p:cNvSpPr/>
            <p:nvPr/>
          </p:nvSpPr>
          <p:spPr>
            <a:xfrm>
              <a:off x="1664575" y="1366804"/>
              <a:ext cx="2374200" cy="9588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40" tIns="45700" rIns="91425" bIns="45700" anchor="t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Not predicted to undergo NMD </a:t>
              </a: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" name="Google Shape;63;p1">
              <a:extLst>
                <a:ext uri="{FF2B5EF4-FFF2-40B4-BE49-F238E27FC236}">
                  <a16:creationId xmlns:a16="http://schemas.microsoft.com/office/drawing/2014/main" id="{6E0E8C67-A94B-BB8D-DDCF-A18244EC43F3}"/>
                </a:ext>
              </a:extLst>
            </p:cNvPr>
            <p:cNvSpPr/>
            <p:nvPr/>
          </p:nvSpPr>
          <p:spPr>
            <a:xfrm>
              <a:off x="4536350" y="94729"/>
              <a:ext cx="5868000" cy="276901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Exon is present in biologically-relevant transcript(s) 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NM_001204.7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5" name="Google Shape;64;p1">
              <a:extLst>
                <a:ext uri="{FF2B5EF4-FFF2-40B4-BE49-F238E27FC236}">
                  <a16:creationId xmlns:a16="http://schemas.microsoft.com/office/drawing/2014/main" id="{2CD57B7E-A520-3EC2-CF07-1CED9C17AC84}"/>
                </a:ext>
              </a:extLst>
            </p:cNvPr>
            <p:cNvSpPr/>
            <p:nvPr/>
          </p:nvSpPr>
          <p:spPr>
            <a:xfrm>
              <a:off x="4536276" y="523304"/>
              <a:ext cx="5868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Exon is absent from biologically-relevant transcript(s)</a:t>
              </a: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6" name="Google Shape;65;p1">
              <a:extLst>
                <a:ext uri="{FF2B5EF4-FFF2-40B4-BE49-F238E27FC236}">
                  <a16:creationId xmlns:a16="http://schemas.microsoft.com/office/drawing/2014/main" id="{193BC349-A276-766A-054A-019B8D65FE78}"/>
                </a:ext>
              </a:extLst>
            </p:cNvPr>
            <p:cNvSpPr/>
            <p:nvPr/>
          </p:nvSpPr>
          <p:spPr>
            <a:xfrm>
              <a:off x="10945225" y="94729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7" name="Google Shape;66;p1">
              <a:extLst>
                <a:ext uri="{FF2B5EF4-FFF2-40B4-BE49-F238E27FC236}">
                  <a16:creationId xmlns:a16="http://schemas.microsoft.com/office/drawing/2014/main" id="{693AA577-CD2A-7213-1A16-20036C4F015C}"/>
                </a:ext>
              </a:extLst>
            </p:cNvPr>
            <p:cNvSpPr/>
            <p:nvPr/>
          </p:nvSpPr>
          <p:spPr>
            <a:xfrm>
              <a:off x="10945225" y="523304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8" name="Google Shape;67;p1">
              <a:extLst>
                <a:ext uri="{FF2B5EF4-FFF2-40B4-BE49-F238E27FC236}">
                  <a16:creationId xmlns:a16="http://schemas.microsoft.com/office/drawing/2014/main" id="{AC046D03-E5CA-476B-C6E1-C2E9ED3F8054}"/>
                </a:ext>
              </a:extLst>
            </p:cNvPr>
            <p:cNvSpPr/>
            <p:nvPr/>
          </p:nvSpPr>
          <p:spPr>
            <a:xfrm>
              <a:off x="4529001" y="1014729"/>
              <a:ext cx="58965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Truncated/altered region is critical to protein function </a:t>
              </a:r>
              <a:r>
                <a:rPr kumimoji="0" lang="en" sz="1200" b="0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9" name="Google Shape;68;p1">
              <a:extLst>
                <a:ext uri="{FF2B5EF4-FFF2-40B4-BE49-F238E27FC236}">
                  <a16:creationId xmlns:a16="http://schemas.microsoft.com/office/drawing/2014/main" id="{EB50CCDA-D98D-98A2-D5B6-3DA6C3DD9660}"/>
                </a:ext>
              </a:extLst>
            </p:cNvPr>
            <p:cNvSpPr/>
            <p:nvPr/>
          </p:nvSpPr>
          <p:spPr>
            <a:xfrm>
              <a:off x="4557576" y="1389179"/>
              <a:ext cx="1080900" cy="14091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Role of region in protein function is unknown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0" name="Google Shape;69;p1">
              <a:extLst>
                <a:ext uri="{FF2B5EF4-FFF2-40B4-BE49-F238E27FC236}">
                  <a16:creationId xmlns:a16="http://schemas.microsoft.com/office/drawing/2014/main" id="{E59A5017-EEAD-1A64-8766-BAF5DB493BBE}"/>
                </a:ext>
              </a:extLst>
            </p:cNvPr>
            <p:cNvSpPr/>
            <p:nvPr/>
          </p:nvSpPr>
          <p:spPr>
            <a:xfrm>
              <a:off x="6201876" y="1399104"/>
              <a:ext cx="4234500" cy="4617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LoF variants in this exon are frequent in the general population and/or exon is absent from biologically-relevant transcript(s)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" name="Google Shape;70;p1">
              <a:extLst>
                <a:ext uri="{FF2B5EF4-FFF2-40B4-BE49-F238E27FC236}">
                  <a16:creationId xmlns:a16="http://schemas.microsoft.com/office/drawing/2014/main" id="{68AA208D-301B-1A2E-E25C-33981627F552}"/>
                </a:ext>
              </a:extLst>
            </p:cNvPr>
            <p:cNvSpPr/>
            <p:nvPr/>
          </p:nvSpPr>
          <p:spPr>
            <a:xfrm>
              <a:off x="10945225" y="1014729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" name="Google Shape;71;p1">
              <a:extLst>
                <a:ext uri="{FF2B5EF4-FFF2-40B4-BE49-F238E27FC236}">
                  <a16:creationId xmlns:a16="http://schemas.microsoft.com/office/drawing/2014/main" id="{74D400E9-62CA-D910-D13E-70C06E0307C7}"/>
                </a:ext>
              </a:extLst>
            </p:cNvPr>
            <p:cNvSpPr/>
            <p:nvPr/>
          </p:nvSpPr>
          <p:spPr>
            <a:xfrm>
              <a:off x="10945225" y="1444254"/>
              <a:ext cx="1281000" cy="3714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" name="Google Shape;72;p1">
              <a:extLst>
                <a:ext uri="{FF2B5EF4-FFF2-40B4-BE49-F238E27FC236}">
                  <a16:creationId xmlns:a16="http://schemas.microsoft.com/office/drawing/2014/main" id="{44D25A63-52CB-6D56-8D56-078DF99A5B1D}"/>
                </a:ext>
              </a:extLst>
            </p:cNvPr>
            <p:cNvSpPr/>
            <p:nvPr/>
          </p:nvSpPr>
          <p:spPr>
            <a:xfrm>
              <a:off x="10945225" y="2032479"/>
              <a:ext cx="1281000" cy="3243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PVS1_Strong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" name="Google Shape;73;p1">
              <a:extLst>
                <a:ext uri="{FF2B5EF4-FFF2-40B4-BE49-F238E27FC236}">
                  <a16:creationId xmlns:a16="http://schemas.microsoft.com/office/drawing/2014/main" id="{405DD088-3B5E-22F5-56BC-69869EB99A6B}"/>
                </a:ext>
              </a:extLst>
            </p:cNvPr>
            <p:cNvSpPr/>
            <p:nvPr/>
          </p:nvSpPr>
          <p:spPr>
            <a:xfrm>
              <a:off x="10945225" y="2535105"/>
              <a:ext cx="1281000" cy="3714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PVS1_Moderate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" name="Google Shape;74;p1">
              <a:extLst>
                <a:ext uri="{FF2B5EF4-FFF2-40B4-BE49-F238E27FC236}">
                  <a16:creationId xmlns:a16="http://schemas.microsoft.com/office/drawing/2014/main" id="{4AE23D2E-3523-E448-BA7D-6E827D3C787D}"/>
                </a:ext>
              </a:extLst>
            </p:cNvPr>
            <p:cNvSpPr/>
            <p:nvPr/>
          </p:nvSpPr>
          <p:spPr>
            <a:xfrm>
              <a:off x="6201874" y="1968279"/>
              <a:ext cx="2618100" cy="9789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LoF variants in this exon are not frequent in the general population and exon is present in biologically-relevant transcript(s)</a:t>
              </a: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6" name="Google Shape;75;p1">
              <a:extLst>
                <a:ext uri="{FF2B5EF4-FFF2-40B4-BE49-F238E27FC236}">
                  <a16:creationId xmlns:a16="http://schemas.microsoft.com/office/drawing/2014/main" id="{1D945561-7316-DCAA-417A-08CACB4F1B3D}"/>
                </a:ext>
              </a:extLst>
            </p:cNvPr>
            <p:cNvSpPr/>
            <p:nvPr/>
          </p:nvSpPr>
          <p:spPr>
            <a:xfrm>
              <a:off x="9204901" y="1968279"/>
              <a:ext cx="1231500" cy="4527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Variant removes &gt;10% of protein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7" name="Google Shape;76;p1">
              <a:extLst>
                <a:ext uri="{FF2B5EF4-FFF2-40B4-BE49-F238E27FC236}">
                  <a16:creationId xmlns:a16="http://schemas.microsoft.com/office/drawing/2014/main" id="{D749A3D3-1D15-D169-7895-C4D919AB4E28}"/>
                </a:ext>
              </a:extLst>
            </p:cNvPr>
            <p:cNvSpPr/>
            <p:nvPr/>
          </p:nvSpPr>
          <p:spPr>
            <a:xfrm>
              <a:off x="9204826" y="2494455"/>
              <a:ext cx="1231500" cy="4527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Variant removes &lt;10% of protein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88" name="Google Shape;77;p1">
              <a:extLst>
                <a:ext uri="{FF2B5EF4-FFF2-40B4-BE49-F238E27FC236}">
                  <a16:creationId xmlns:a16="http://schemas.microsoft.com/office/drawing/2014/main" id="{5241E017-E239-0228-031D-83BD03513FAD}"/>
                </a:ext>
              </a:extLst>
            </p:cNvPr>
            <p:cNvCxnSpPr>
              <a:stCxn id="185" idx="3"/>
              <a:endCxn id="186" idx="1"/>
            </p:cNvCxnSpPr>
            <p:nvPr/>
          </p:nvCxnSpPr>
          <p:spPr>
            <a:xfrm rot="10800000" flipH="1">
              <a:off x="8819974" y="2194628"/>
              <a:ext cx="384900" cy="2631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9" name="Google Shape;78;p1">
              <a:extLst>
                <a:ext uri="{FF2B5EF4-FFF2-40B4-BE49-F238E27FC236}">
                  <a16:creationId xmlns:a16="http://schemas.microsoft.com/office/drawing/2014/main" id="{C8D2494D-AAFA-6271-F888-69349D79516F}"/>
                </a:ext>
              </a:extLst>
            </p:cNvPr>
            <p:cNvCxnSpPr>
              <a:stCxn id="185" idx="3"/>
              <a:endCxn id="187" idx="1"/>
            </p:cNvCxnSpPr>
            <p:nvPr/>
          </p:nvCxnSpPr>
          <p:spPr>
            <a:xfrm>
              <a:off x="8819974" y="2457729"/>
              <a:ext cx="384900" cy="2631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90" name="Google Shape;79;p1">
              <a:extLst>
                <a:ext uri="{FF2B5EF4-FFF2-40B4-BE49-F238E27FC236}">
                  <a16:creationId xmlns:a16="http://schemas.microsoft.com/office/drawing/2014/main" id="{A168B6CE-83E6-2159-6F97-F34BA60EEB7E}"/>
                </a:ext>
              </a:extLst>
            </p:cNvPr>
            <p:cNvCxnSpPr>
              <a:stCxn id="171" idx="3"/>
              <a:endCxn id="172" idx="1"/>
            </p:cNvCxnSpPr>
            <p:nvPr/>
          </p:nvCxnSpPr>
          <p:spPr>
            <a:xfrm rot="10800000" flipH="1">
              <a:off x="1186125" y="471052"/>
              <a:ext cx="478500" cy="10665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91" name="Google Shape;80;p1">
              <a:extLst>
                <a:ext uri="{FF2B5EF4-FFF2-40B4-BE49-F238E27FC236}">
                  <a16:creationId xmlns:a16="http://schemas.microsoft.com/office/drawing/2014/main" id="{5B77FF12-6149-16CE-1F64-3D7F36210E0E}"/>
                </a:ext>
              </a:extLst>
            </p:cNvPr>
            <p:cNvCxnSpPr>
              <a:cxnSpLocks/>
              <a:stCxn id="171" idx="3"/>
              <a:endCxn id="173" idx="1"/>
            </p:cNvCxnSpPr>
            <p:nvPr/>
          </p:nvCxnSpPr>
          <p:spPr>
            <a:xfrm>
              <a:off x="1186125" y="1537553"/>
              <a:ext cx="478500" cy="3087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92" name="Google Shape;81;p1">
              <a:extLst>
                <a:ext uri="{FF2B5EF4-FFF2-40B4-BE49-F238E27FC236}">
                  <a16:creationId xmlns:a16="http://schemas.microsoft.com/office/drawing/2014/main" id="{33141498-C723-E1C1-C06A-349D5FB67A45}"/>
                </a:ext>
              </a:extLst>
            </p:cNvPr>
            <p:cNvCxnSpPr>
              <a:stCxn id="172" idx="3"/>
              <a:endCxn id="174" idx="1"/>
            </p:cNvCxnSpPr>
            <p:nvPr/>
          </p:nvCxnSpPr>
          <p:spPr>
            <a:xfrm rot="10800000" flipH="1">
              <a:off x="4038776" y="233256"/>
              <a:ext cx="497700" cy="237899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93" name="Google Shape;82;p1">
              <a:extLst>
                <a:ext uri="{FF2B5EF4-FFF2-40B4-BE49-F238E27FC236}">
                  <a16:creationId xmlns:a16="http://schemas.microsoft.com/office/drawing/2014/main" id="{03577E25-C795-A236-E380-764F0005285E}"/>
                </a:ext>
              </a:extLst>
            </p:cNvPr>
            <p:cNvCxnSpPr>
              <a:stCxn id="172" idx="3"/>
              <a:endCxn id="175" idx="1"/>
            </p:cNvCxnSpPr>
            <p:nvPr/>
          </p:nvCxnSpPr>
          <p:spPr>
            <a:xfrm>
              <a:off x="4038775" y="471155"/>
              <a:ext cx="497400" cy="1905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94" name="Google Shape;83;p1">
              <a:extLst>
                <a:ext uri="{FF2B5EF4-FFF2-40B4-BE49-F238E27FC236}">
                  <a16:creationId xmlns:a16="http://schemas.microsoft.com/office/drawing/2014/main" id="{8BE8FCDD-3E1E-1CBE-22D8-A09339449EFB}"/>
                </a:ext>
              </a:extLst>
            </p:cNvPr>
            <p:cNvCxnSpPr>
              <a:cxnSpLocks/>
              <a:stCxn id="173" idx="3"/>
              <a:endCxn id="178" idx="1"/>
            </p:cNvCxnSpPr>
            <p:nvPr/>
          </p:nvCxnSpPr>
          <p:spPr>
            <a:xfrm rot="10800000" flipH="1">
              <a:off x="4038775" y="1153204"/>
              <a:ext cx="490200" cy="6930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95" name="Google Shape;84;p1">
              <a:extLst>
                <a:ext uri="{FF2B5EF4-FFF2-40B4-BE49-F238E27FC236}">
                  <a16:creationId xmlns:a16="http://schemas.microsoft.com/office/drawing/2014/main" id="{0B05C93D-90E8-0B1A-31E8-84EF742C2CDD}"/>
                </a:ext>
              </a:extLst>
            </p:cNvPr>
            <p:cNvCxnSpPr>
              <a:cxnSpLocks/>
              <a:stCxn id="173" idx="3"/>
              <a:endCxn id="179" idx="1"/>
            </p:cNvCxnSpPr>
            <p:nvPr/>
          </p:nvCxnSpPr>
          <p:spPr>
            <a:xfrm>
              <a:off x="4038775" y="1846204"/>
              <a:ext cx="518700" cy="2475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96" name="Google Shape;85;p1">
              <a:extLst>
                <a:ext uri="{FF2B5EF4-FFF2-40B4-BE49-F238E27FC236}">
                  <a16:creationId xmlns:a16="http://schemas.microsoft.com/office/drawing/2014/main" id="{BBF4227B-9582-0288-A8E6-9BEF1FD92577}"/>
                </a:ext>
              </a:extLst>
            </p:cNvPr>
            <p:cNvCxnSpPr>
              <a:stCxn id="179" idx="3"/>
              <a:endCxn id="180" idx="1"/>
            </p:cNvCxnSpPr>
            <p:nvPr/>
          </p:nvCxnSpPr>
          <p:spPr>
            <a:xfrm rot="10800000" flipH="1">
              <a:off x="5638475" y="1629929"/>
              <a:ext cx="563400" cy="4638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97" name="Google Shape;86;p1">
              <a:extLst>
                <a:ext uri="{FF2B5EF4-FFF2-40B4-BE49-F238E27FC236}">
                  <a16:creationId xmlns:a16="http://schemas.microsoft.com/office/drawing/2014/main" id="{EA7BD65C-87C0-707D-935A-7B724A20FDF5}"/>
                </a:ext>
              </a:extLst>
            </p:cNvPr>
            <p:cNvCxnSpPr>
              <a:stCxn id="179" idx="3"/>
              <a:endCxn id="185" idx="1"/>
            </p:cNvCxnSpPr>
            <p:nvPr/>
          </p:nvCxnSpPr>
          <p:spPr>
            <a:xfrm>
              <a:off x="5638475" y="2093729"/>
              <a:ext cx="563400" cy="3639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98" name="Google Shape;87;p1">
              <a:extLst>
                <a:ext uri="{FF2B5EF4-FFF2-40B4-BE49-F238E27FC236}">
                  <a16:creationId xmlns:a16="http://schemas.microsoft.com/office/drawing/2014/main" id="{6E4E42E9-CA19-F794-C1FC-CBD161E03EB3}"/>
                </a:ext>
              </a:extLst>
            </p:cNvPr>
            <p:cNvSpPr txBox="1"/>
            <p:nvPr/>
          </p:nvSpPr>
          <p:spPr>
            <a:xfrm>
              <a:off x="80326" y="3046165"/>
              <a:ext cx="1105799" cy="48003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GT--AG</a:t>
              </a:r>
              <a:endParaRPr kumimoji="0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1,2 splice </a:t>
              </a:r>
              <a:endParaRPr kumimoji="0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sites </a:t>
              </a:r>
              <a:r>
                <a:rPr kumimoji="0" lang="en" sz="1200" b="1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kumimoji="0" sz="1399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" name="Google Shape;88;p1">
              <a:extLst>
                <a:ext uri="{FF2B5EF4-FFF2-40B4-BE49-F238E27FC236}">
                  <a16:creationId xmlns:a16="http://schemas.microsoft.com/office/drawing/2014/main" id="{07545E60-F0D0-03AA-CE83-FEBEE3747632}"/>
                </a:ext>
              </a:extLst>
            </p:cNvPr>
            <p:cNvSpPr/>
            <p:nvPr/>
          </p:nvSpPr>
          <p:spPr>
            <a:xfrm>
              <a:off x="1664575" y="3145415"/>
              <a:ext cx="2374200" cy="8025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Exon skipping or use of a cryptic splice site disrupts reading frame and is predicted to undergo NMD </a:t>
              </a:r>
              <a:r>
                <a:rPr kumimoji="0" lang="en" sz="1200" b="0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0" name="Google Shape;89;p1">
              <a:extLst>
                <a:ext uri="{FF2B5EF4-FFF2-40B4-BE49-F238E27FC236}">
                  <a16:creationId xmlns:a16="http://schemas.microsoft.com/office/drawing/2014/main" id="{4B2E9707-CC16-399B-B41F-D2B7F741119C}"/>
                </a:ext>
              </a:extLst>
            </p:cNvPr>
            <p:cNvSpPr/>
            <p:nvPr/>
          </p:nvSpPr>
          <p:spPr>
            <a:xfrm>
              <a:off x="1654125" y="6127016"/>
              <a:ext cx="2374200" cy="15582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Exon skipping or use of a cryptic splice site preserves reading frame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(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  <a:sym typeface="Times New Roman"/>
                </a:rPr>
                <a:t>in-frame exons: 2, 3, 4, 6</a:t>
              </a:r>
              <a:r>
                <a:rPr kumimoji="0" lang="en-US" sz="1399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  <a:sym typeface="Times New Roman"/>
                </a:rPr>
                <a:t>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  <a:sym typeface="Times New Roman"/>
                </a:rPr>
                <a:t>not expected to undergo NMD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)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" name="Google Shape;90;p1">
              <a:extLst>
                <a:ext uri="{FF2B5EF4-FFF2-40B4-BE49-F238E27FC236}">
                  <a16:creationId xmlns:a16="http://schemas.microsoft.com/office/drawing/2014/main" id="{B8F0831C-4385-6DC5-1E07-409CDC85BA66}"/>
                </a:ext>
              </a:extLst>
            </p:cNvPr>
            <p:cNvSpPr/>
            <p:nvPr/>
          </p:nvSpPr>
          <p:spPr>
            <a:xfrm>
              <a:off x="4536350" y="3069216"/>
              <a:ext cx="5868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Exon is present in biologically-relevant transcript(s)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" name="Google Shape;91;p1">
              <a:extLst>
                <a:ext uri="{FF2B5EF4-FFF2-40B4-BE49-F238E27FC236}">
                  <a16:creationId xmlns:a16="http://schemas.microsoft.com/office/drawing/2014/main" id="{3C762303-82B4-2625-CB34-1DFE336E4E1F}"/>
                </a:ext>
              </a:extLst>
            </p:cNvPr>
            <p:cNvSpPr/>
            <p:nvPr/>
          </p:nvSpPr>
          <p:spPr>
            <a:xfrm>
              <a:off x="4507776" y="3829216"/>
              <a:ext cx="5896500" cy="39922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Truncated/altered region is critical to protein function </a:t>
              </a: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c 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3" name="Google Shape;92;p1">
              <a:extLst>
                <a:ext uri="{FF2B5EF4-FFF2-40B4-BE49-F238E27FC236}">
                  <a16:creationId xmlns:a16="http://schemas.microsoft.com/office/drawing/2014/main" id="{4B57E5AA-7961-CECE-957C-9462203435D5}"/>
                </a:ext>
              </a:extLst>
            </p:cNvPr>
            <p:cNvSpPr/>
            <p:nvPr/>
          </p:nvSpPr>
          <p:spPr>
            <a:xfrm>
              <a:off x="4536276" y="3497790"/>
              <a:ext cx="5868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Exon is absent from biologically-relevant transcript(s)</a:t>
              </a: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4" name="Google Shape;93;p1">
              <a:extLst>
                <a:ext uri="{FF2B5EF4-FFF2-40B4-BE49-F238E27FC236}">
                  <a16:creationId xmlns:a16="http://schemas.microsoft.com/office/drawing/2014/main" id="{9CDA4D06-C123-E3A7-8B1F-9D3BB10EB612}"/>
                </a:ext>
              </a:extLst>
            </p:cNvPr>
            <p:cNvSpPr/>
            <p:nvPr/>
          </p:nvSpPr>
          <p:spPr>
            <a:xfrm>
              <a:off x="4536350" y="4325990"/>
              <a:ext cx="1080900" cy="15582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Role of region in protein function is unknown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" name="Google Shape;94;p1">
              <a:extLst>
                <a:ext uri="{FF2B5EF4-FFF2-40B4-BE49-F238E27FC236}">
                  <a16:creationId xmlns:a16="http://schemas.microsoft.com/office/drawing/2014/main" id="{57FF962A-3D13-1386-15F5-31D0BBFADEFE}"/>
                </a:ext>
              </a:extLst>
            </p:cNvPr>
            <p:cNvSpPr/>
            <p:nvPr/>
          </p:nvSpPr>
          <p:spPr>
            <a:xfrm>
              <a:off x="6180651" y="4335915"/>
              <a:ext cx="4234500" cy="4617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LoF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variants in this exon are frequent in the general population and/or exon is absent from biologically-relevant transcript(s)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" name="Google Shape;95;p1">
              <a:extLst>
                <a:ext uri="{FF2B5EF4-FFF2-40B4-BE49-F238E27FC236}">
                  <a16:creationId xmlns:a16="http://schemas.microsoft.com/office/drawing/2014/main" id="{659F04E8-21D3-F8E7-CA42-12C1A9B98284}"/>
                </a:ext>
              </a:extLst>
            </p:cNvPr>
            <p:cNvSpPr/>
            <p:nvPr/>
          </p:nvSpPr>
          <p:spPr>
            <a:xfrm>
              <a:off x="6180651" y="4905440"/>
              <a:ext cx="2618100" cy="9789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LoF variants in this exon are not frequent in the general population and exon is present in biologically-relevant transcript(s)</a:t>
              </a: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7" name="Google Shape;96;p1">
              <a:extLst>
                <a:ext uri="{FF2B5EF4-FFF2-40B4-BE49-F238E27FC236}">
                  <a16:creationId xmlns:a16="http://schemas.microsoft.com/office/drawing/2014/main" id="{A1A4B20B-766E-7C4F-09C6-6236B2E37EF2}"/>
                </a:ext>
              </a:extLst>
            </p:cNvPr>
            <p:cNvSpPr/>
            <p:nvPr/>
          </p:nvSpPr>
          <p:spPr>
            <a:xfrm>
              <a:off x="9183676" y="4905441"/>
              <a:ext cx="1231500" cy="4527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Variant removes &gt;10% of protein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" name="Google Shape;97;p1">
              <a:extLst>
                <a:ext uri="{FF2B5EF4-FFF2-40B4-BE49-F238E27FC236}">
                  <a16:creationId xmlns:a16="http://schemas.microsoft.com/office/drawing/2014/main" id="{C842D620-0C75-1BE4-36D2-2E921784EB24}"/>
                </a:ext>
              </a:extLst>
            </p:cNvPr>
            <p:cNvSpPr/>
            <p:nvPr/>
          </p:nvSpPr>
          <p:spPr>
            <a:xfrm>
              <a:off x="4533751" y="7589066"/>
              <a:ext cx="6021606" cy="4134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Truncated/altered region is critical to protein function </a:t>
              </a: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(ligand binding aa33-131, kinase domain aa203-504, heterodimerization domain aa485-492, transmembrane domain aa151-171)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9" name="Google Shape;98;p1">
              <a:extLst>
                <a:ext uri="{FF2B5EF4-FFF2-40B4-BE49-F238E27FC236}">
                  <a16:creationId xmlns:a16="http://schemas.microsoft.com/office/drawing/2014/main" id="{21C90E9C-87C7-1D6C-493C-24EAEB961A3B}"/>
                </a:ext>
              </a:extLst>
            </p:cNvPr>
            <p:cNvSpPr/>
            <p:nvPr/>
          </p:nvSpPr>
          <p:spPr>
            <a:xfrm>
              <a:off x="10945225" y="3069216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0" name="Google Shape;99;p1">
              <a:extLst>
                <a:ext uri="{FF2B5EF4-FFF2-40B4-BE49-F238E27FC236}">
                  <a16:creationId xmlns:a16="http://schemas.microsoft.com/office/drawing/2014/main" id="{F079E9DC-7D27-B087-2945-F0F69E0E332D}"/>
                </a:ext>
              </a:extLst>
            </p:cNvPr>
            <p:cNvSpPr/>
            <p:nvPr/>
          </p:nvSpPr>
          <p:spPr>
            <a:xfrm>
              <a:off x="10945225" y="3497790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1" name="Google Shape;100;p1">
              <a:extLst>
                <a:ext uri="{FF2B5EF4-FFF2-40B4-BE49-F238E27FC236}">
                  <a16:creationId xmlns:a16="http://schemas.microsoft.com/office/drawing/2014/main" id="{4126D687-3249-3B35-6762-E4C2CA9D697F}"/>
                </a:ext>
              </a:extLst>
            </p:cNvPr>
            <p:cNvSpPr/>
            <p:nvPr/>
          </p:nvSpPr>
          <p:spPr>
            <a:xfrm>
              <a:off x="10945225" y="3887145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2" name="Google Shape;101;p1">
              <a:extLst>
                <a:ext uri="{FF2B5EF4-FFF2-40B4-BE49-F238E27FC236}">
                  <a16:creationId xmlns:a16="http://schemas.microsoft.com/office/drawing/2014/main" id="{B168D59E-3192-A594-1E15-AFAE7E0777D0}"/>
                </a:ext>
              </a:extLst>
            </p:cNvPr>
            <p:cNvSpPr/>
            <p:nvPr/>
          </p:nvSpPr>
          <p:spPr>
            <a:xfrm>
              <a:off x="10945225" y="4381065"/>
              <a:ext cx="1281000" cy="3714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3" name="Google Shape;102;p1">
              <a:extLst>
                <a:ext uri="{FF2B5EF4-FFF2-40B4-BE49-F238E27FC236}">
                  <a16:creationId xmlns:a16="http://schemas.microsoft.com/office/drawing/2014/main" id="{DEE4F70A-A331-7AD8-7302-EA5273B6BAE3}"/>
                </a:ext>
              </a:extLst>
            </p:cNvPr>
            <p:cNvSpPr/>
            <p:nvPr/>
          </p:nvSpPr>
          <p:spPr>
            <a:xfrm>
              <a:off x="10945225" y="4969640"/>
              <a:ext cx="1281000" cy="3243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PVS1_Strong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103;p1">
              <a:extLst>
                <a:ext uri="{FF2B5EF4-FFF2-40B4-BE49-F238E27FC236}">
                  <a16:creationId xmlns:a16="http://schemas.microsoft.com/office/drawing/2014/main" id="{59F9B708-239A-2A72-7B8A-2E348B319BA4}"/>
                </a:ext>
              </a:extLst>
            </p:cNvPr>
            <p:cNvSpPr/>
            <p:nvPr/>
          </p:nvSpPr>
          <p:spPr>
            <a:xfrm>
              <a:off x="10945225" y="5472265"/>
              <a:ext cx="1281000" cy="3714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PVS1_Moderate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104;p1">
              <a:extLst>
                <a:ext uri="{FF2B5EF4-FFF2-40B4-BE49-F238E27FC236}">
                  <a16:creationId xmlns:a16="http://schemas.microsoft.com/office/drawing/2014/main" id="{84F77AFB-1211-3A85-D94D-79AE4C821BFD}"/>
                </a:ext>
              </a:extLst>
            </p:cNvPr>
            <p:cNvSpPr/>
            <p:nvPr/>
          </p:nvSpPr>
          <p:spPr>
            <a:xfrm>
              <a:off x="10945225" y="7647331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PVS1_Strong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105;p1">
              <a:extLst>
                <a:ext uri="{FF2B5EF4-FFF2-40B4-BE49-F238E27FC236}">
                  <a16:creationId xmlns:a16="http://schemas.microsoft.com/office/drawing/2014/main" id="{4883E5E6-4D8B-B8F3-63E1-B145F74DA94B}"/>
                </a:ext>
              </a:extLst>
            </p:cNvPr>
            <p:cNvSpPr/>
            <p:nvPr/>
          </p:nvSpPr>
          <p:spPr>
            <a:xfrm>
              <a:off x="9183601" y="5431615"/>
              <a:ext cx="1231500" cy="4527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Variant removes &lt;10% of protein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7" name="Google Shape;106;p1">
              <a:extLst>
                <a:ext uri="{FF2B5EF4-FFF2-40B4-BE49-F238E27FC236}">
                  <a16:creationId xmlns:a16="http://schemas.microsoft.com/office/drawing/2014/main" id="{C8E4E1CB-0CC5-1774-CDD3-1BD0CF4A9993}"/>
                </a:ext>
              </a:extLst>
            </p:cNvPr>
            <p:cNvSpPr/>
            <p:nvPr/>
          </p:nvSpPr>
          <p:spPr>
            <a:xfrm>
              <a:off x="1643625" y="4152441"/>
              <a:ext cx="2395200" cy="16122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Exon skipping or use of a cryptic splice site disrupts reading frame and is </a:t>
              </a:r>
              <a:r>
                <a:rPr kumimoji="0" lang="e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NOT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predicted to undergo NMD </a:t>
              </a: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(includes skipping of exon 13)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18" name="Google Shape;107;p1">
              <a:extLst>
                <a:ext uri="{FF2B5EF4-FFF2-40B4-BE49-F238E27FC236}">
                  <a16:creationId xmlns:a16="http://schemas.microsoft.com/office/drawing/2014/main" id="{8BB4A72E-B95F-AD7C-E6BD-51B7548AC369}"/>
                </a:ext>
              </a:extLst>
            </p:cNvPr>
            <p:cNvCxnSpPr>
              <a:stCxn id="198" idx="3"/>
              <a:endCxn id="199" idx="1"/>
            </p:cNvCxnSpPr>
            <p:nvPr/>
          </p:nvCxnSpPr>
          <p:spPr>
            <a:xfrm rot="10800000" flipH="1">
              <a:off x="1186125" y="3546715"/>
              <a:ext cx="478500" cy="18996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19" name="Google Shape;108;p1">
              <a:extLst>
                <a:ext uri="{FF2B5EF4-FFF2-40B4-BE49-F238E27FC236}">
                  <a16:creationId xmlns:a16="http://schemas.microsoft.com/office/drawing/2014/main" id="{11EDDA0E-52B8-B2D1-1E20-E95FCE3918CF}"/>
                </a:ext>
              </a:extLst>
            </p:cNvPr>
            <p:cNvCxnSpPr>
              <a:stCxn id="198" idx="3"/>
              <a:endCxn id="217" idx="1"/>
            </p:cNvCxnSpPr>
            <p:nvPr/>
          </p:nvCxnSpPr>
          <p:spPr>
            <a:xfrm rot="10800000" flipH="1">
              <a:off x="1186125" y="4958516"/>
              <a:ext cx="457500" cy="4878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0" name="Google Shape;109;p1">
              <a:extLst>
                <a:ext uri="{FF2B5EF4-FFF2-40B4-BE49-F238E27FC236}">
                  <a16:creationId xmlns:a16="http://schemas.microsoft.com/office/drawing/2014/main" id="{FE1C01DA-C9FA-2A1B-5D4B-8ADF31474380}"/>
                </a:ext>
              </a:extLst>
            </p:cNvPr>
            <p:cNvCxnSpPr>
              <a:stCxn id="198" idx="3"/>
              <a:endCxn id="200" idx="1"/>
            </p:cNvCxnSpPr>
            <p:nvPr/>
          </p:nvCxnSpPr>
          <p:spPr>
            <a:xfrm>
              <a:off x="1186125" y="5446315"/>
              <a:ext cx="468000" cy="14598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1" name="Google Shape;110;p1">
              <a:extLst>
                <a:ext uri="{FF2B5EF4-FFF2-40B4-BE49-F238E27FC236}">
                  <a16:creationId xmlns:a16="http://schemas.microsoft.com/office/drawing/2014/main" id="{45CA4A07-06EF-80CD-E62E-96F5B7496D5B}"/>
                </a:ext>
              </a:extLst>
            </p:cNvPr>
            <p:cNvCxnSpPr>
              <a:stCxn id="199" idx="3"/>
              <a:endCxn id="201" idx="1"/>
            </p:cNvCxnSpPr>
            <p:nvPr/>
          </p:nvCxnSpPr>
          <p:spPr>
            <a:xfrm rot="10800000" flipH="1">
              <a:off x="4038776" y="3207665"/>
              <a:ext cx="497700" cy="3390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2" name="Google Shape;111;p1">
              <a:extLst>
                <a:ext uri="{FF2B5EF4-FFF2-40B4-BE49-F238E27FC236}">
                  <a16:creationId xmlns:a16="http://schemas.microsoft.com/office/drawing/2014/main" id="{F4C78794-AFE2-5791-FA81-BEC8483DC696}"/>
                </a:ext>
              </a:extLst>
            </p:cNvPr>
            <p:cNvCxnSpPr>
              <a:stCxn id="199" idx="3"/>
              <a:endCxn id="203" idx="1"/>
            </p:cNvCxnSpPr>
            <p:nvPr/>
          </p:nvCxnSpPr>
          <p:spPr>
            <a:xfrm>
              <a:off x="4038775" y="3546666"/>
              <a:ext cx="497400" cy="897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3" name="Google Shape;112;p1">
              <a:extLst>
                <a:ext uri="{FF2B5EF4-FFF2-40B4-BE49-F238E27FC236}">
                  <a16:creationId xmlns:a16="http://schemas.microsoft.com/office/drawing/2014/main" id="{169AD362-505B-D72D-0988-A7C2B57F6F85}"/>
                </a:ext>
              </a:extLst>
            </p:cNvPr>
            <p:cNvCxnSpPr>
              <a:cxnSpLocks/>
              <a:stCxn id="217" idx="3"/>
              <a:endCxn id="202" idx="1"/>
            </p:cNvCxnSpPr>
            <p:nvPr/>
          </p:nvCxnSpPr>
          <p:spPr>
            <a:xfrm flipV="1">
              <a:off x="4038825" y="4028829"/>
              <a:ext cx="468951" cy="929712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4" name="Google Shape;113;p1">
              <a:extLst>
                <a:ext uri="{FF2B5EF4-FFF2-40B4-BE49-F238E27FC236}">
                  <a16:creationId xmlns:a16="http://schemas.microsoft.com/office/drawing/2014/main" id="{B8EED54D-05D8-55E5-B3FF-5D0DDC7779E9}"/>
                </a:ext>
              </a:extLst>
            </p:cNvPr>
            <p:cNvCxnSpPr>
              <a:stCxn id="217" idx="3"/>
              <a:endCxn id="204" idx="1"/>
            </p:cNvCxnSpPr>
            <p:nvPr/>
          </p:nvCxnSpPr>
          <p:spPr>
            <a:xfrm>
              <a:off x="4038825" y="4958540"/>
              <a:ext cx="497400" cy="1467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5" name="Google Shape;114;p1">
              <a:extLst>
                <a:ext uri="{FF2B5EF4-FFF2-40B4-BE49-F238E27FC236}">
                  <a16:creationId xmlns:a16="http://schemas.microsoft.com/office/drawing/2014/main" id="{92FF56B2-E815-BD41-B376-D4A53A5D2831}"/>
                </a:ext>
              </a:extLst>
            </p:cNvPr>
            <p:cNvCxnSpPr>
              <a:stCxn id="204" idx="3"/>
              <a:endCxn id="205" idx="1"/>
            </p:cNvCxnSpPr>
            <p:nvPr/>
          </p:nvCxnSpPr>
          <p:spPr>
            <a:xfrm rot="10800000" flipH="1">
              <a:off x="5617250" y="4566891"/>
              <a:ext cx="563400" cy="538199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6" name="Google Shape;115;p1">
              <a:extLst>
                <a:ext uri="{FF2B5EF4-FFF2-40B4-BE49-F238E27FC236}">
                  <a16:creationId xmlns:a16="http://schemas.microsoft.com/office/drawing/2014/main" id="{FADB1A05-C332-1DAA-BBE9-5475366608A8}"/>
                </a:ext>
              </a:extLst>
            </p:cNvPr>
            <p:cNvCxnSpPr>
              <a:stCxn id="204" idx="3"/>
              <a:endCxn id="206" idx="1"/>
            </p:cNvCxnSpPr>
            <p:nvPr/>
          </p:nvCxnSpPr>
          <p:spPr>
            <a:xfrm>
              <a:off x="5617250" y="5105091"/>
              <a:ext cx="563400" cy="2898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7" name="Google Shape;116;p1">
              <a:extLst>
                <a:ext uri="{FF2B5EF4-FFF2-40B4-BE49-F238E27FC236}">
                  <a16:creationId xmlns:a16="http://schemas.microsoft.com/office/drawing/2014/main" id="{793BA0A7-27EC-B502-9F6E-8706E6AB328F}"/>
                </a:ext>
              </a:extLst>
            </p:cNvPr>
            <p:cNvCxnSpPr>
              <a:stCxn id="206" idx="3"/>
              <a:endCxn id="207" idx="1"/>
            </p:cNvCxnSpPr>
            <p:nvPr/>
          </p:nvCxnSpPr>
          <p:spPr>
            <a:xfrm rot="10800000" flipH="1">
              <a:off x="8798751" y="5131790"/>
              <a:ext cx="384900" cy="2631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8" name="Google Shape;117;p1">
              <a:extLst>
                <a:ext uri="{FF2B5EF4-FFF2-40B4-BE49-F238E27FC236}">
                  <a16:creationId xmlns:a16="http://schemas.microsoft.com/office/drawing/2014/main" id="{E9BEDD57-229D-16BB-5399-049028128A43}"/>
                </a:ext>
              </a:extLst>
            </p:cNvPr>
            <p:cNvCxnSpPr>
              <a:stCxn id="206" idx="3"/>
              <a:endCxn id="216" idx="1"/>
            </p:cNvCxnSpPr>
            <p:nvPr/>
          </p:nvCxnSpPr>
          <p:spPr>
            <a:xfrm>
              <a:off x="8798751" y="5394891"/>
              <a:ext cx="384900" cy="2631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29" name="Google Shape;118;p1">
              <a:extLst>
                <a:ext uri="{FF2B5EF4-FFF2-40B4-BE49-F238E27FC236}">
                  <a16:creationId xmlns:a16="http://schemas.microsoft.com/office/drawing/2014/main" id="{4024CDD0-F154-5EEB-9633-EE614FF0C4C4}"/>
                </a:ext>
              </a:extLst>
            </p:cNvPr>
            <p:cNvCxnSpPr>
              <a:stCxn id="174" idx="3"/>
              <a:endCxn id="176" idx="1"/>
            </p:cNvCxnSpPr>
            <p:nvPr/>
          </p:nvCxnSpPr>
          <p:spPr>
            <a:xfrm>
              <a:off x="10404350" y="233179"/>
              <a:ext cx="540901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0" name="Google Shape;119;p1">
              <a:extLst>
                <a:ext uri="{FF2B5EF4-FFF2-40B4-BE49-F238E27FC236}">
                  <a16:creationId xmlns:a16="http://schemas.microsoft.com/office/drawing/2014/main" id="{F6EE51FD-3D36-9E4B-399E-FD99F75A7BDA}"/>
                </a:ext>
              </a:extLst>
            </p:cNvPr>
            <p:cNvCxnSpPr>
              <a:stCxn id="175" idx="3"/>
              <a:endCxn id="177" idx="1"/>
            </p:cNvCxnSpPr>
            <p:nvPr/>
          </p:nvCxnSpPr>
          <p:spPr>
            <a:xfrm>
              <a:off x="10404276" y="661754"/>
              <a:ext cx="540901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1" name="Google Shape;120;p1">
              <a:extLst>
                <a:ext uri="{FF2B5EF4-FFF2-40B4-BE49-F238E27FC236}">
                  <a16:creationId xmlns:a16="http://schemas.microsoft.com/office/drawing/2014/main" id="{F0296FDC-81A8-9658-C645-4A3B43E86292}"/>
                </a:ext>
              </a:extLst>
            </p:cNvPr>
            <p:cNvCxnSpPr>
              <a:stCxn id="178" idx="3"/>
              <a:endCxn id="181" idx="1"/>
            </p:cNvCxnSpPr>
            <p:nvPr/>
          </p:nvCxnSpPr>
          <p:spPr>
            <a:xfrm>
              <a:off x="10425501" y="1153179"/>
              <a:ext cx="5196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2" name="Google Shape;121;p1">
              <a:extLst>
                <a:ext uri="{FF2B5EF4-FFF2-40B4-BE49-F238E27FC236}">
                  <a16:creationId xmlns:a16="http://schemas.microsoft.com/office/drawing/2014/main" id="{2557BB19-427B-17F1-A945-41F8E52C8252}"/>
                </a:ext>
              </a:extLst>
            </p:cNvPr>
            <p:cNvCxnSpPr>
              <a:stCxn id="180" idx="3"/>
              <a:endCxn id="182" idx="1"/>
            </p:cNvCxnSpPr>
            <p:nvPr/>
          </p:nvCxnSpPr>
          <p:spPr>
            <a:xfrm>
              <a:off x="10436375" y="1629954"/>
              <a:ext cx="5088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3" name="Google Shape;122;p1">
              <a:extLst>
                <a:ext uri="{FF2B5EF4-FFF2-40B4-BE49-F238E27FC236}">
                  <a16:creationId xmlns:a16="http://schemas.microsoft.com/office/drawing/2014/main" id="{C8496ED3-9699-6CCE-9946-D1115715EC45}"/>
                </a:ext>
              </a:extLst>
            </p:cNvPr>
            <p:cNvCxnSpPr>
              <a:stCxn id="186" idx="3"/>
              <a:endCxn id="183" idx="1"/>
            </p:cNvCxnSpPr>
            <p:nvPr/>
          </p:nvCxnSpPr>
          <p:spPr>
            <a:xfrm>
              <a:off x="10436401" y="2194629"/>
              <a:ext cx="5088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4" name="Google Shape;123;p1">
              <a:extLst>
                <a:ext uri="{FF2B5EF4-FFF2-40B4-BE49-F238E27FC236}">
                  <a16:creationId xmlns:a16="http://schemas.microsoft.com/office/drawing/2014/main" id="{C39FD189-FD26-50E8-74A5-070B05066CEB}"/>
                </a:ext>
              </a:extLst>
            </p:cNvPr>
            <p:cNvCxnSpPr>
              <a:stCxn id="187" idx="3"/>
              <a:endCxn id="184" idx="1"/>
            </p:cNvCxnSpPr>
            <p:nvPr/>
          </p:nvCxnSpPr>
          <p:spPr>
            <a:xfrm>
              <a:off x="10436326" y="2720803"/>
              <a:ext cx="5088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5" name="Google Shape;124;p1">
              <a:extLst>
                <a:ext uri="{FF2B5EF4-FFF2-40B4-BE49-F238E27FC236}">
                  <a16:creationId xmlns:a16="http://schemas.microsoft.com/office/drawing/2014/main" id="{FB56D071-FFB0-279C-AB32-C1AFC423DBB5}"/>
                </a:ext>
              </a:extLst>
            </p:cNvPr>
            <p:cNvCxnSpPr>
              <a:stCxn id="201" idx="3"/>
              <a:endCxn id="209" idx="1"/>
            </p:cNvCxnSpPr>
            <p:nvPr/>
          </p:nvCxnSpPr>
          <p:spPr>
            <a:xfrm>
              <a:off x="10404350" y="3207665"/>
              <a:ext cx="540901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6" name="Google Shape;125;p1">
              <a:extLst>
                <a:ext uri="{FF2B5EF4-FFF2-40B4-BE49-F238E27FC236}">
                  <a16:creationId xmlns:a16="http://schemas.microsoft.com/office/drawing/2014/main" id="{5EA5DAFF-0698-8004-75D6-AAF4F638E73F}"/>
                </a:ext>
              </a:extLst>
            </p:cNvPr>
            <p:cNvCxnSpPr>
              <a:stCxn id="203" idx="3"/>
              <a:endCxn id="210" idx="1"/>
            </p:cNvCxnSpPr>
            <p:nvPr/>
          </p:nvCxnSpPr>
          <p:spPr>
            <a:xfrm>
              <a:off x="10404276" y="3636240"/>
              <a:ext cx="540901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7" name="Google Shape;127;p1">
              <a:extLst>
                <a:ext uri="{FF2B5EF4-FFF2-40B4-BE49-F238E27FC236}">
                  <a16:creationId xmlns:a16="http://schemas.microsoft.com/office/drawing/2014/main" id="{80ACE051-F811-B0C7-921B-73172E292229}"/>
                </a:ext>
              </a:extLst>
            </p:cNvPr>
            <p:cNvCxnSpPr>
              <a:stCxn id="205" idx="3"/>
              <a:endCxn id="212" idx="1"/>
            </p:cNvCxnSpPr>
            <p:nvPr/>
          </p:nvCxnSpPr>
          <p:spPr>
            <a:xfrm>
              <a:off x="10415150" y="4566765"/>
              <a:ext cx="530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8" name="Google Shape;128;p1">
              <a:extLst>
                <a:ext uri="{FF2B5EF4-FFF2-40B4-BE49-F238E27FC236}">
                  <a16:creationId xmlns:a16="http://schemas.microsoft.com/office/drawing/2014/main" id="{6F3B535D-E445-7318-A291-75038A547253}"/>
                </a:ext>
              </a:extLst>
            </p:cNvPr>
            <p:cNvCxnSpPr>
              <a:stCxn id="207" idx="3"/>
              <a:endCxn id="213" idx="1"/>
            </p:cNvCxnSpPr>
            <p:nvPr/>
          </p:nvCxnSpPr>
          <p:spPr>
            <a:xfrm>
              <a:off x="10415175" y="5131790"/>
              <a:ext cx="530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39" name="Google Shape;129;p1">
              <a:extLst>
                <a:ext uri="{FF2B5EF4-FFF2-40B4-BE49-F238E27FC236}">
                  <a16:creationId xmlns:a16="http://schemas.microsoft.com/office/drawing/2014/main" id="{22DD9CA1-E92B-658A-1684-09AF07804FCD}"/>
                </a:ext>
              </a:extLst>
            </p:cNvPr>
            <p:cNvCxnSpPr>
              <a:stCxn id="216" idx="3"/>
              <a:endCxn id="214" idx="1"/>
            </p:cNvCxnSpPr>
            <p:nvPr/>
          </p:nvCxnSpPr>
          <p:spPr>
            <a:xfrm>
              <a:off x="10415100" y="5657965"/>
              <a:ext cx="530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240" name="Google Shape;131;p1">
              <a:extLst>
                <a:ext uri="{FF2B5EF4-FFF2-40B4-BE49-F238E27FC236}">
                  <a16:creationId xmlns:a16="http://schemas.microsoft.com/office/drawing/2014/main" id="{34EBD2D5-88FD-BD6B-650A-C41E7412F4BF}"/>
                </a:ext>
              </a:extLst>
            </p:cNvPr>
            <p:cNvSpPr txBox="1"/>
            <p:nvPr/>
          </p:nvSpPr>
          <p:spPr>
            <a:xfrm>
              <a:off x="80326" y="8434717"/>
              <a:ext cx="1105799" cy="36573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Deletion</a:t>
              </a:r>
              <a:endParaRPr kumimoji="0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  <a:tabLst/>
                <a:defRPr/>
              </a:pPr>
              <a:r>
                <a:rPr kumimoji="0" lang="en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(Single exon to full gene)</a:t>
              </a:r>
              <a:endParaRPr kumimoji="0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132;p1">
              <a:extLst>
                <a:ext uri="{FF2B5EF4-FFF2-40B4-BE49-F238E27FC236}">
                  <a16:creationId xmlns:a16="http://schemas.microsoft.com/office/drawing/2014/main" id="{4E08FEAD-7F44-3FE6-717D-D657F0960DDF}"/>
                </a:ext>
              </a:extLst>
            </p:cNvPr>
            <p:cNvSpPr/>
            <p:nvPr/>
          </p:nvSpPr>
          <p:spPr>
            <a:xfrm>
              <a:off x="1701201" y="8934142"/>
              <a:ext cx="2327100" cy="8025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Single to multi exon deletion – 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Disrupts reading frame and is predicted to undergo NMD </a:t>
              </a: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b.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(i.e. involving exons 1-12) </a:t>
              </a: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kumimoji="0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133;p1">
              <a:extLst>
                <a:ext uri="{FF2B5EF4-FFF2-40B4-BE49-F238E27FC236}">
                  <a16:creationId xmlns:a16="http://schemas.microsoft.com/office/drawing/2014/main" id="{7FF9859D-7F4F-05AE-7B94-0A08BFA6E515}"/>
                </a:ext>
              </a:extLst>
            </p:cNvPr>
            <p:cNvSpPr/>
            <p:nvPr/>
          </p:nvSpPr>
          <p:spPr>
            <a:xfrm>
              <a:off x="1701201" y="11100092"/>
              <a:ext cx="2327100" cy="8025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Single to multi exon deletion – 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lvl="0" algn="ctr" defTabSz="914400">
                <a:buClr>
                  <a:srgbClr val="000000"/>
                </a:buClr>
                <a:buSzPts val="1200"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Preserves reading frame</a:t>
              </a:r>
              <a:r>
                <a:rPr lang="en" sz="1200" kern="0" dirty="0"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200" kern="0" baseline="30000" dirty="0"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kumimoji="0" lang="en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3" name="Google Shape;134;p1">
              <a:extLst>
                <a:ext uri="{FF2B5EF4-FFF2-40B4-BE49-F238E27FC236}">
                  <a16:creationId xmlns:a16="http://schemas.microsoft.com/office/drawing/2014/main" id="{2499EE20-463A-AAE1-919A-9B07F14F8DDA}"/>
                </a:ext>
              </a:extLst>
            </p:cNvPr>
            <p:cNvSpPr/>
            <p:nvPr/>
          </p:nvSpPr>
          <p:spPr>
            <a:xfrm>
              <a:off x="1701201" y="8449692"/>
              <a:ext cx="23271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Full gene deletion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135;p1">
              <a:extLst>
                <a:ext uri="{FF2B5EF4-FFF2-40B4-BE49-F238E27FC236}">
                  <a16:creationId xmlns:a16="http://schemas.microsoft.com/office/drawing/2014/main" id="{F88568F2-6BFD-B4A4-68E0-4A2201590C34}"/>
                </a:ext>
              </a:extLst>
            </p:cNvPr>
            <p:cNvSpPr/>
            <p:nvPr/>
          </p:nvSpPr>
          <p:spPr>
            <a:xfrm>
              <a:off x="4572975" y="8857943"/>
              <a:ext cx="5868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Exon is present in biologically-relevant transcript(s)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136;p1">
              <a:extLst>
                <a:ext uri="{FF2B5EF4-FFF2-40B4-BE49-F238E27FC236}">
                  <a16:creationId xmlns:a16="http://schemas.microsoft.com/office/drawing/2014/main" id="{C00A6F2C-3651-7F46-76C0-46B0AA7A52FE}"/>
                </a:ext>
              </a:extLst>
            </p:cNvPr>
            <p:cNvSpPr/>
            <p:nvPr/>
          </p:nvSpPr>
          <p:spPr>
            <a:xfrm>
              <a:off x="4544401" y="9740267"/>
              <a:ext cx="58965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Truncated/altered region is critical to protein function </a:t>
              </a:r>
              <a:r>
                <a:rPr kumimoji="0" lang="en" sz="1200" b="0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kumimoji="0" sz="1399" b="0" i="0" u="none" strike="noStrike" kern="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137;p1">
              <a:extLst>
                <a:ext uri="{FF2B5EF4-FFF2-40B4-BE49-F238E27FC236}">
                  <a16:creationId xmlns:a16="http://schemas.microsoft.com/office/drawing/2014/main" id="{350DE49D-D1B0-561E-8C69-0BF8D0506210}"/>
                </a:ext>
              </a:extLst>
            </p:cNvPr>
            <p:cNvSpPr/>
            <p:nvPr/>
          </p:nvSpPr>
          <p:spPr>
            <a:xfrm>
              <a:off x="4572901" y="9286517"/>
              <a:ext cx="5868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Exon is absent from biologically-relevant transcript(s)</a:t>
              </a: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7" name="Google Shape;138;p1">
              <a:extLst>
                <a:ext uri="{FF2B5EF4-FFF2-40B4-BE49-F238E27FC236}">
                  <a16:creationId xmlns:a16="http://schemas.microsoft.com/office/drawing/2014/main" id="{D5E5D8C7-0B52-4F4B-2635-4ACA1CC5107C}"/>
                </a:ext>
              </a:extLst>
            </p:cNvPr>
            <p:cNvSpPr/>
            <p:nvPr/>
          </p:nvSpPr>
          <p:spPr>
            <a:xfrm>
              <a:off x="4572976" y="10114717"/>
              <a:ext cx="1080900" cy="15582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Role of region in protein function is unknown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139;p1">
              <a:extLst>
                <a:ext uri="{FF2B5EF4-FFF2-40B4-BE49-F238E27FC236}">
                  <a16:creationId xmlns:a16="http://schemas.microsoft.com/office/drawing/2014/main" id="{DA0C85C2-1E58-F0B4-78B1-734A0B0EDC04}"/>
                </a:ext>
              </a:extLst>
            </p:cNvPr>
            <p:cNvSpPr/>
            <p:nvPr/>
          </p:nvSpPr>
          <p:spPr>
            <a:xfrm>
              <a:off x="6217276" y="10124643"/>
              <a:ext cx="4234500" cy="4617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LoF variants in this exon are frequent in the general population and/or exon is absent from biologically-relevant transcript(s)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140;p1">
              <a:extLst>
                <a:ext uri="{FF2B5EF4-FFF2-40B4-BE49-F238E27FC236}">
                  <a16:creationId xmlns:a16="http://schemas.microsoft.com/office/drawing/2014/main" id="{7562118C-1B1C-1A4A-C44D-52B384B436D0}"/>
                </a:ext>
              </a:extLst>
            </p:cNvPr>
            <p:cNvSpPr/>
            <p:nvPr/>
          </p:nvSpPr>
          <p:spPr>
            <a:xfrm>
              <a:off x="10945225" y="8449692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 </a:t>
              </a:r>
              <a:r>
                <a:rPr kumimoji="0" lang="en" sz="1200" b="0" i="0" u="none" strike="noStrike" kern="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 kumimoji="0" sz="1399" b="0" i="0" u="none" strike="noStrike" kern="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141;p1">
              <a:extLst>
                <a:ext uri="{FF2B5EF4-FFF2-40B4-BE49-F238E27FC236}">
                  <a16:creationId xmlns:a16="http://schemas.microsoft.com/office/drawing/2014/main" id="{2CBEC234-1AD2-C5B4-5131-86849ABBA383}"/>
                </a:ext>
              </a:extLst>
            </p:cNvPr>
            <p:cNvSpPr/>
            <p:nvPr/>
          </p:nvSpPr>
          <p:spPr>
            <a:xfrm>
              <a:off x="4544401" y="11758193"/>
              <a:ext cx="6010956" cy="415853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Truncated/altered region is critical to protein function </a:t>
              </a: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c 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(ligand binding aa33-131, kinase domain aa203-504, heterodimerization domain aa485-492, transmembrane domain aa151-171)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1" name="Google Shape;142;p1">
              <a:extLst>
                <a:ext uri="{FF2B5EF4-FFF2-40B4-BE49-F238E27FC236}">
                  <a16:creationId xmlns:a16="http://schemas.microsoft.com/office/drawing/2014/main" id="{DCC3BA6D-6F1F-2426-E68B-CFBF4653E907}"/>
                </a:ext>
              </a:extLst>
            </p:cNvPr>
            <p:cNvSpPr/>
            <p:nvPr/>
          </p:nvSpPr>
          <p:spPr>
            <a:xfrm>
              <a:off x="10945225" y="8857943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2" name="Google Shape;143;p1">
              <a:extLst>
                <a:ext uri="{FF2B5EF4-FFF2-40B4-BE49-F238E27FC236}">
                  <a16:creationId xmlns:a16="http://schemas.microsoft.com/office/drawing/2014/main" id="{F83DDA44-6EE5-B6C3-308F-7BEF16839E76}"/>
                </a:ext>
              </a:extLst>
            </p:cNvPr>
            <p:cNvSpPr/>
            <p:nvPr/>
          </p:nvSpPr>
          <p:spPr>
            <a:xfrm>
              <a:off x="10945225" y="9286517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3" name="Google Shape;144;p1">
              <a:extLst>
                <a:ext uri="{FF2B5EF4-FFF2-40B4-BE49-F238E27FC236}">
                  <a16:creationId xmlns:a16="http://schemas.microsoft.com/office/drawing/2014/main" id="{611884C3-A597-A141-7EE0-A22E928BF2D5}"/>
                </a:ext>
              </a:extLst>
            </p:cNvPr>
            <p:cNvSpPr/>
            <p:nvPr/>
          </p:nvSpPr>
          <p:spPr>
            <a:xfrm>
              <a:off x="10945225" y="9740267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4" name="Google Shape;145;p1">
              <a:extLst>
                <a:ext uri="{FF2B5EF4-FFF2-40B4-BE49-F238E27FC236}">
                  <a16:creationId xmlns:a16="http://schemas.microsoft.com/office/drawing/2014/main" id="{43A36236-6328-3740-6255-B0F5E763CE07}"/>
                </a:ext>
              </a:extLst>
            </p:cNvPr>
            <p:cNvSpPr/>
            <p:nvPr/>
          </p:nvSpPr>
          <p:spPr>
            <a:xfrm>
              <a:off x="10945225" y="10169793"/>
              <a:ext cx="1281000" cy="3714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5" name="Google Shape;147;p1">
              <a:extLst>
                <a:ext uri="{FF2B5EF4-FFF2-40B4-BE49-F238E27FC236}">
                  <a16:creationId xmlns:a16="http://schemas.microsoft.com/office/drawing/2014/main" id="{9C1F005D-B7C7-237D-C1A7-16AAF8907C6E}"/>
                </a:ext>
              </a:extLst>
            </p:cNvPr>
            <p:cNvSpPr/>
            <p:nvPr/>
          </p:nvSpPr>
          <p:spPr>
            <a:xfrm>
              <a:off x="10945225" y="10988036"/>
              <a:ext cx="1281000" cy="3714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PVS1_Moderate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6" name="Google Shape;148;p1">
              <a:extLst>
                <a:ext uri="{FF2B5EF4-FFF2-40B4-BE49-F238E27FC236}">
                  <a16:creationId xmlns:a16="http://schemas.microsoft.com/office/drawing/2014/main" id="{BCFC0F25-3485-A3E0-1024-39BDA3278AB5}"/>
                </a:ext>
              </a:extLst>
            </p:cNvPr>
            <p:cNvSpPr/>
            <p:nvPr/>
          </p:nvSpPr>
          <p:spPr>
            <a:xfrm>
              <a:off x="10945225" y="11758193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PVS1_Strong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7" name="Google Shape;149;p1">
              <a:extLst>
                <a:ext uri="{FF2B5EF4-FFF2-40B4-BE49-F238E27FC236}">
                  <a16:creationId xmlns:a16="http://schemas.microsoft.com/office/drawing/2014/main" id="{7E3832B6-E10E-DBD4-97A3-4CA3C6533C81}"/>
                </a:ext>
              </a:extLst>
            </p:cNvPr>
            <p:cNvSpPr txBox="1"/>
            <p:nvPr/>
          </p:nvSpPr>
          <p:spPr>
            <a:xfrm>
              <a:off x="80326" y="12234812"/>
              <a:ext cx="1105799" cy="14811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Duplication</a:t>
              </a:r>
              <a:endParaRPr kumimoji="0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  <a:tabLst/>
                <a:defRPr/>
              </a:pPr>
              <a:r>
                <a:rPr kumimoji="0" lang="en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(≥1 exon in size and must be completely contained within gene)</a:t>
              </a:r>
              <a:endParaRPr kumimoji="0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8" name="Google Shape;150;p1">
              <a:extLst>
                <a:ext uri="{FF2B5EF4-FFF2-40B4-BE49-F238E27FC236}">
                  <a16:creationId xmlns:a16="http://schemas.microsoft.com/office/drawing/2014/main" id="{CB0F5513-0DE7-F3C7-9B9C-F16EA7E3D55C}"/>
                </a:ext>
              </a:extLst>
            </p:cNvPr>
            <p:cNvSpPr/>
            <p:nvPr/>
          </p:nvSpPr>
          <p:spPr>
            <a:xfrm>
              <a:off x="1701201" y="12201863"/>
              <a:ext cx="2327100" cy="3714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Proven in tandem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9" name="Google Shape;151;p1">
              <a:extLst>
                <a:ext uri="{FF2B5EF4-FFF2-40B4-BE49-F238E27FC236}">
                  <a16:creationId xmlns:a16="http://schemas.microsoft.com/office/drawing/2014/main" id="{681FA4B3-0276-1F45-66DE-AE8FB399D951}"/>
                </a:ext>
              </a:extLst>
            </p:cNvPr>
            <p:cNvSpPr/>
            <p:nvPr/>
          </p:nvSpPr>
          <p:spPr>
            <a:xfrm>
              <a:off x="1701201" y="12720962"/>
              <a:ext cx="2327100" cy="4500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Presumed in tandem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152;p1">
              <a:extLst>
                <a:ext uri="{FF2B5EF4-FFF2-40B4-BE49-F238E27FC236}">
                  <a16:creationId xmlns:a16="http://schemas.microsoft.com/office/drawing/2014/main" id="{F18B7C6A-656F-028A-0157-5B891D3EF401}"/>
                </a:ext>
              </a:extLst>
            </p:cNvPr>
            <p:cNvSpPr/>
            <p:nvPr/>
          </p:nvSpPr>
          <p:spPr>
            <a:xfrm>
              <a:off x="1701201" y="13217762"/>
              <a:ext cx="2327100" cy="4617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Proven not in tandem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153;p1">
              <a:extLst>
                <a:ext uri="{FF2B5EF4-FFF2-40B4-BE49-F238E27FC236}">
                  <a16:creationId xmlns:a16="http://schemas.microsoft.com/office/drawing/2014/main" id="{4E4F106B-3B91-DF11-6FA9-417CE5C1F3D6}"/>
                </a:ext>
              </a:extLst>
            </p:cNvPr>
            <p:cNvSpPr/>
            <p:nvPr/>
          </p:nvSpPr>
          <p:spPr>
            <a:xfrm>
              <a:off x="4533726" y="12200700"/>
              <a:ext cx="5907299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Reading frame disrupted and NMD predicted to occur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(i.e. involving exons 1-12)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154;p1">
              <a:extLst>
                <a:ext uri="{FF2B5EF4-FFF2-40B4-BE49-F238E27FC236}">
                  <a16:creationId xmlns:a16="http://schemas.microsoft.com/office/drawing/2014/main" id="{D07AE593-ACF4-392E-B188-ED0D52A89FD2}"/>
                </a:ext>
              </a:extLst>
            </p:cNvPr>
            <p:cNvSpPr/>
            <p:nvPr/>
          </p:nvSpPr>
          <p:spPr>
            <a:xfrm>
              <a:off x="4533626" y="12568137"/>
              <a:ext cx="5907299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No or unknown impact on reading frame and NMD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(i.e. exon 13)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155;p1">
              <a:extLst>
                <a:ext uri="{FF2B5EF4-FFF2-40B4-BE49-F238E27FC236}">
                  <a16:creationId xmlns:a16="http://schemas.microsoft.com/office/drawing/2014/main" id="{2B486840-0F03-CAB7-EDFD-DF88C73A6D4F}"/>
                </a:ext>
              </a:extLst>
            </p:cNvPr>
            <p:cNvSpPr/>
            <p:nvPr/>
          </p:nvSpPr>
          <p:spPr>
            <a:xfrm>
              <a:off x="4533751" y="12967787"/>
              <a:ext cx="5907299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Reading frame presumed disrupted and NMD predicted to occur 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(i.e. involving exons 1-12)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4" name="Google Shape;156;p1">
              <a:extLst>
                <a:ext uri="{FF2B5EF4-FFF2-40B4-BE49-F238E27FC236}">
                  <a16:creationId xmlns:a16="http://schemas.microsoft.com/office/drawing/2014/main" id="{B4BC7E0E-4289-E4AD-099C-F433A445D31A}"/>
                </a:ext>
              </a:extLst>
            </p:cNvPr>
            <p:cNvSpPr/>
            <p:nvPr/>
          </p:nvSpPr>
          <p:spPr>
            <a:xfrm>
              <a:off x="10945225" y="12200700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157;p1">
              <a:extLst>
                <a:ext uri="{FF2B5EF4-FFF2-40B4-BE49-F238E27FC236}">
                  <a16:creationId xmlns:a16="http://schemas.microsoft.com/office/drawing/2014/main" id="{D2012DDA-2506-AC9B-02EB-1847ECDA2F55}"/>
                </a:ext>
              </a:extLst>
            </p:cNvPr>
            <p:cNvSpPr/>
            <p:nvPr/>
          </p:nvSpPr>
          <p:spPr>
            <a:xfrm>
              <a:off x="10945225" y="12568137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158;p1">
              <a:extLst>
                <a:ext uri="{FF2B5EF4-FFF2-40B4-BE49-F238E27FC236}">
                  <a16:creationId xmlns:a16="http://schemas.microsoft.com/office/drawing/2014/main" id="{54926FBE-6F9F-7FCC-3306-6CA863D853D9}"/>
                </a:ext>
              </a:extLst>
            </p:cNvPr>
            <p:cNvSpPr/>
            <p:nvPr/>
          </p:nvSpPr>
          <p:spPr>
            <a:xfrm>
              <a:off x="10945225" y="12967787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PVS1_Strong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159;p1">
              <a:extLst>
                <a:ext uri="{FF2B5EF4-FFF2-40B4-BE49-F238E27FC236}">
                  <a16:creationId xmlns:a16="http://schemas.microsoft.com/office/drawing/2014/main" id="{D41C752C-569D-ABF8-CC4B-F245CC1E1119}"/>
                </a:ext>
              </a:extLst>
            </p:cNvPr>
            <p:cNvSpPr/>
            <p:nvPr/>
          </p:nvSpPr>
          <p:spPr>
            <a:xfrm>
              <a:off x="10945225" y="13310162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160;p1">
              <a:extLst>
                <a:ext uri="{FF2B5EF4-FFF2-40B4-BE49-F238E27FC236}">
                  <a16:creationId xmlns:a16="http://schemas.microsoft.com/office/drawing/2014/main" id="{E7B17447-3D2C-5AFB-C58E-7643D3012C56}"/>
                </a:ext>
              </a:extLst>
            </p:cNvPr>
            <p:cNvSpPr txBox="1"/>
            <p:nvPr/>
          </p:nvSpPr>
          <p:spPr>
            <a:xfrm>
              <a:off x="80326" y="13853645"/>
              <a:ext cx="1105799" cy="10758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  <a:extLst>
                    <a:ext uri="http://customooxmlschemas.google.com/">
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  </a:ext>
                  </a:extLst>
                </a:rPr>
                <a:t>Initiation Codon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cs typeface="Times New Roman"/>
                  <a:sym typeface="Times New Roman"/>
                  <a:extLst>
                    <a:ext uri="http://customooxmlschemas.google.com/">
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  </a:ext>
                  </a:extLst>
                </a:rPr>
                <a:t>(exon 1)</a:t>
              </a:r>
              <a:endParaRPr kumimoji="0" sz="139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162;p1">
              <a:extLst>
                <a:ext uri="{FF2B5EF4-FFF2-40B4-BE49-F238E27FC236}">
                  <a16:creationId xmlns:a16="http://schemas.microsoft.com/office/drawing/2014/main" id="{9FEDE251-EDBE-D208-AF73-54E643657658}"/>
                </a:ext>
              </a:extLst>
            </p:cNvPr>
            <p:cNvSpPr/>
            <p:nvPr/>
          </p:nvSpPr>
          <p:spPr>
            <a:xfrm>
              <a:off x="1659401" y="14122198"/>
              <a:ext cx="2327100" cy="5559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No known alternative start codon in other transcripts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163;p1">
              <a:extLst>
                <a:ext uri="{FF2B5EF4-FFF2-40B4-BE49-F238E27FC236}">
                  <a16:creationId xmlns:a16="http://schemas.microsoft.com/office/drawing/2014/main" id="{198DCB4C-74EA-DDCC-7643-03877A91D5C2}"/>
                </a:ext>
              </a:extLst>
            </p:cNvPr>
            <p:cNvSpPr/>
            <p:nvPr/>
          </p:nvSpPr>
          <p:spPr>
            <a:xfrm>
              <a:off x="4533801" y="14255513"/>
              <a:ext cx="5781600" cy="2741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≥1 pathogenic variant(s) upstream of closest potential in-frame start codon</a:t>
              </a:r>
              <a:endParaRPr kumimoji="0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1" name="Google Shape;166;p1">
              <a:extLst>
                <a:ext uri="{FF2B5EF4-FFF2-40B4-BE49-F238E27FC236}">
                  <a16:creationId xmlns:a16="http://schemas.microsoft.com/office/drawing/2014/main" id="{159BE1D6-F0D3-DCB0-8CC4-3EDB3CF31249}"/>
                </a:ext>
              </a:extLst>
            </p:cNvPr>
            <p:cNvSpPr/>
            <p:nvPr/>
          </p:nvSpPr>
          <p:spPr>
            <a:xfrm>
              <a:off x="10945225" y="14251863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PVS1_Moderate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168;p1">
              <a:extLst>
                <a:ext uri="{FF2B5EF4-FFF2-40B4-BE49-F238E27FC236}">
                  <a16:creationId xmlns:a16="http://schemas.microsoft.com/office/drawing/2014/main" id="{A95C24B6-9910-9CF5-AD79-D2A7C4DB5CCC}"/>
                </a:ext>
              </a:extLst>
            </p:cNvPr>
            <p:cNvSpPr/>
            <p:nvPr/>
          </p:nvSpPr>
          <p:spPr>
            <a:xfrm>
              <a:off x="1680250" y="9964268"/>
              <a:ext cx="2327100" cy="9102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Single to multi exon deletion – 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Disrupts reading frame and is </a:t>
              </a:r>
              <a:r>
                <a:rPr kumimoji="0" lang="e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NOT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predicted to undergo NMD </a:t>
              </a:r>
              <a:r>
                <a:rPr kumimoji="0" lang="en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r>
                <a:rPr kumimoji="0" lang="e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(i.e. exon 13)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273" name="Google Shape;169;p1">
              <a:extLst>
                <a:ext uri="{FF2B5EF4-FFF2-40B4-BE49-F238E27FC236}">
                  <a16:creationId xmlns:a16="http://schemas.microsoft.com/office/drawing/2014/main" id="{867564F3-8503-D958-3A27-A0ADA8E248A2}"/>
                </a:ext>
              </a:extLst>
            </p:cNvPr>
            <p:cNvCxnSpPr>
              <a:stCxn id="240" idx="3"/>
              <a:endCxn id="243" idx="1"/>
            </p:cNvCxnSpPr>
            <p:nvPr/>
          </p:nvCxnSpPr>
          <p:spPr>
            <a:xfrm rot="10800000" flipH="1">
              <a:off x="1186126" y="8588167"/>
              <a:ext cx="515099" cy="16752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74" name="Google Shape;170;p1">
              <a:extLst>
                <a:ext uri="{FF2B5EF4-FFF2-40B4-BE49-F238E27FC236}">
                  <a16:creationId xmlns:a16="http://schemas.microsoft.com/office/drawing/2014/main" id="{F9FE7B24-5BA5-A214-D3C7-AD5FD38620BC}"/>
                </a:ext>
              </a:extLst>
            </p:cNvPr>
            <p:cNvCxnSpPr>
              <a:stCxn id="240" idx="3"/>
              <a:endCxn id="241" idx="1"/>
            </p:cNvCxnSpPr>
            <p:nvPr/>
          </p:nvCxnSpPr>
          <p:spPr>
            <a:xfrm rot="10800000" flipH="1">
              <a:off x="1186126" y="9335467"/>
              <a:ext cx="515099" cy="9279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75" name="Google Shape;171;p1">
              <a:extLst>
                <a:ext uri="{FF2B5EF4-FFF2-40B4-BE49-F238E27FC236}">
                  <a16:creationId xmlns:a16="http://schemas.microsoft.com/office/drawing/2014/main" id="{BFED0ECD-6F23-A882-6C08-D1BCE7A0D599}"/>
                </a:ext>
              </a:extLst>
            </p:cNvPr>
            <p:cNvCxnSpPr>
              <a:stCxn id="240" idx="3"/>
              <a:endCxn id="272" idx="1"/>
            </p:cNvCxnSpPr>
            <p:nvPr/>
          </p:nvCxnSpPr>
          <p:spPr>
            <a:xfrm>
              <a:off x="1186125" y="10263367"/>
              <a:ext cx="494100" cy="1560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76" name="Google Shape;172;p1">
              <a:extLst>
                <a:ext uri="{FF2B5EF4-FFF2-40B4-BE49-F238E27FC236}">
                  <a16:creationId xmlns:a16="http://schemas.microsoft.com/office/drawing/2014/main" id="{5B96BC17-EFE7-532D-C9E7-ECDB23218817}"/>
                </a:ext>
              </a:extLst>
            </p:cNvPr>
            <p:cNvCxnSpPr>
              <a:stCxn id="240" idx="3"/>
              <a:endCxn id="242" idx="1"/>
            </p:cNvCxnSpPr>
            <p:nvPr/>
          </p:nvCxnSpPr>
          <p:spPr>
            <a:xfrm>
              <a:off x="1186126" y="10263368"/>
              <a:ext cx="515099" cy="12381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77" name="Google Shape;173;p1">
              <a:extLst>
                <a:ext uri="{FF2B5EF4-FFF2-40B4-BE49-F238E27FC236}">
                  <a16:creationId xmlns:a16="http://schemas.microsoft.com/office/drawing/2014/main" id="{96CA1EDC-C66E-5C07-D57E-50EF6C2E264F}"/>
                </a:ext>
              </a:extLst>
            </p:cNvPr>
            <p:cNvCxnSpPr>
              <a:stCxn id="243" idx="3"/>
              <a:endCxn id="249" idx="1"/>
            </p:cNvCxnSpPr>
            <p:nvPr/>
          </p:nvCxnSpPr>
          <p:spPr>
            <a:xfrm>
              <a:off x="4028300" y="8588141"/>
              <a:ext cx="6916800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78" name="Google Shape;174;p1">
              <a:extLst>
                <a:ext uri="{FF2B5EF4-FFF2-40B4-BE49-F238E27FC236}">
                  <a16:creationId xmlns:a16="http://schemas.microsoft.com/office/drawing/2014/main" id="{B7DAA018-464D-1235-C890-527601BC0864}"/>
                </a:ext>
              </a:extLst>
            </p:cNvPr>
            <p:cNvCxnSpPr>
              <a:stCxn id="241" idx="3"/>
              <a:endCxn id="244" idx="1"/>
            </p:cNvCxnSpPr>
            <p:nvPr/>
          </p:nvCxnSpPr>
          <p:spPr>
            <a:xfrm rot="10800000" flipH="1">
              <a:off x="4028301" y="8996392"/>
              <a:ext cx="544799" cy="3390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79" name="Google Shape;175;p1">
              <a:extLst>
                <a:ext uri="{FF2B5EF4-FFF2-40B4-BE49-F238E27FC236}">
                  <a16:creationId xmlns:a16="http://schemas.microsoft.com/office/drawing/2014/main" id="{569E0D85-99E4-38C5-D3A4-E3493FD5AA9B}"/>
                </a:ext>
              </a:extLst>
            </p:cNvPr>
            <p:cNvCxnSpPr>
              <a:stCxn id="241" idx="3"/>
              <a:endCxn id="246" idx="1"/>
            </p:cNvCxnSpPr>
            <p:nvPr/>
          </p:nvCxnSpPr>
          <p:spPr>
            <a:xfrm>
              <a:off x="4028300" y="9335393"/>
              <a:ext cx="544500" cy="897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0" name="Google Shape;176;p1">
              <a:extLst>
                <a:ext uri="{FF2B5EF4-FFF2-40B4-BE49-F238E27FC236}">
                  <a16:creationId xmlns:a16="http://schemas.microsoft.com/office/drawing/2014/main" id="{CB9E091C-FB40-42CA-C3F5-BE895FDA5426}"/>
                </a:ext>
              </a:extLst>
            </p:cNvPr>
            <p:cNvCxnSpPr>
              <a:stCxn id="272" idx="3"/>
              <a:endCxn id="245" idx="1"/>
            </p:cNvCxnSpPr>
            <p:nvPr/>
          </p:nvCxnSpPr>
          <p:spPr>
            <a:xfrm rot="10800000" flipH="1">
              <a:off x="4007350" y="9878767"/>
              <a:ext cx="537000" cy="5406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1" name="Google Shape;177;p1">
              <a:extLst>
                <a:ext uri="{FF2B5EF4-FFF2-40B4-BE49-F238E27FC236}">
                  <a16:creationId xmlns:a16="http://schemas.microsoft.com/office/drawing/2014/main" id="{EF108923-4907-4BAC-B6F6-AC683D209743}"/>
                </a:ext>
              </a:extLst>
            </p:cNvPr>
            <p:cNvCxnSpPr>
              <a:stCxn id="272" idx="3"/>
              <a:endCxn id="247" idx="1"/>
            </p:cNvCxnSpPr>
            <p:nvPr/>
          </p:nvCxnSpPr>
          <p:spPr>
            <a:xfrm>
              <a:off x="4007350" y="10419368"/>
              <a:ext cx="565500" cy="4746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2" name="Google Shape;178;p1">
              <a:extLst>
                <a:ext uri="{FF2B5EF4-FFF2-40B4-BE49-F238E27FC236}">
                  <a16:creationId xmlns:a16="http://schemas.microsoft.com/office/drawing/2014/main" id="{8BC15E51-4608-4E38-8824-B59DE6851D9A}"/>
                </a:ext>
              </a:extLst>
            </p:cNvPr>
            <p:cNvCxnSpPr>
              <a:stCxn id="242" idx="3"/>
              <a:endCxn id="247" idx="1"/>
            </p:cNvCxnSpPr>
            <p:nvPr/>
          </p:nvCxnSpPr>
          <p:spPr>
            <a:xfrm rot="10800000" flipH="1">
              <a:off x="4028301" y="10893844"/>
              <a:ext cx="544799" cy="607499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3" name="Google Shape;179;p1">
              <a:extLst>
                <a:ext uri="{FF2B5EF4-FFF2-40B4-BE49-F238E27FC236}">
                  <a16:creationId xmlns:a16="http://schemas.microsoft.com/office/drawing/2014/main" id="{B0C24DBB-B5E2-B9FB-19D1-998ABE93D490}"/>
                </a:ext>
              </a:extLst>
            </p:cNvPr>
            <p:cNvCxnSpPr>
              <a:cxnSpLocks/>
              <a:stCxn id="242" idx="3"/>
              <a:endCxn id="250" idx="1"/>
            </p:cNvCxnSpPr>
            <p:nvPr/>
          </p:nvCxnSpPr>
          <p:spPr>
            <a:xfrm>
              <a:off x="4028301" y="11501342"/>
              <a:ext cx="516100" cy="464778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4" name="Google Shape;180;p1">
              <a:extLst>
                <a:ext uri="{FF2B5EF4-FFF2-40B4-BE49-F238E27FC236}">
                  <a16:creationId xmlns:a16="http://schemas.microsoft.com/office/drawing/2014/main" id="{A372A686-5720-0022-1E9A-ED6BF46C5C91}"/>
                </a:ext>
              </a:extLst>
            </p:cNvPr>
            <p:cNvCxnSpPr>
              <a:stCxn id="247" idx="3"/>
              <a:endCxn id="248" idx="1"/>
            </p:cNvCxnSpPr>
            <p:nvPr/>
          </p:nvCxnSpPr>
          <p:spPr>
            <a:xfrm rot="10800000" flipH="1">
              <a:off x="5653875" y="10355619"/>
              <a:ext cx="563400" cy="538199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5" name="Google Shape;181;p1">
              <a:extLst>
                <a:ext uri="{FF2B5EF4-FFF2-40B4-BE49-F238E27FC236}">
                  <a16:creationId xmlns:a16="http://schemas.microsoft.com/office/drawing/2014/main" id="{5040CE08-B40E-525D-F7C5-F7410B9E83F8}"/>
                </a:ext>
              </a:extLst>
            </p:cNvPr>
            <p:cNvCxnSpPr>
              <a:cxnSpLocks/>
              <a:stCxn id="247" idx="3"/>
            </p:cNvCxnSpPr>
            <p:nvPr/>
          </p:nvCxnSpPr>
          <p:spPr>
            <a:xfrm>
              <a:off x="5653875" y="10893818"/>
              <a:ext cx="563400" cy="2898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6" name="Google Shape;182;p1">
              <a:extLst>
                <a:ext uri="{FF2B5EF4-FFF2-40B4-BE49-F238E27FC236}">
                  <a16:creationId xmlns:a16="http://schemas.microsoft.com/office/drawing/2014/main" id="{A76B0FC1-99EA-6241-0A57-3C17B4296A65}"/>
                </a:ext>
              </a:extLst>
            </p:cNvPr>
            <p:cNvCxnSpPr>
              <a:stCxn id="244" idx="3"/>
              <a:endCxn id="251" idx="1"/>
            </p:cNvCxnSpPr>
            <p:nvPr/>
          </p:nvCxnSpPr>
          <p:spPr>
            <a:xfrm>
              <a:off x="10440975" y="8996392"/>
              <a:ext cx="504300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7" name="Google Shape;183;p1">
              <a:extLst>
                <a:ext uri="{FF2B5EF4-FFF2-40B4-BE49-F238E27FC236}">
                  <a16:creationId xmlns:a16="http://schemas.microsoft.com/office/drawing/2014/main" id="{9158BA43-37F8-9282-4179-D7C2863E6545}"/>
                </a:ext>
              </a:extLst>
            </p:cNvPr>
            <p:cNvCxnSpPr>
              <a:stCxn id="246" idx="3"/>
              <a:endCxn id="252" idx="1"/>
            </p:cNvCxnSpPr>
            <p:nvPr/>
          </p:nvCxnSpPr>
          <p:spPr>
            <a:xfrm>
              <a:off x="10440901" y="9424966"/>
              <a:ext cx="504300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8" name="Google Shape;184;p1">
              <a:extLst>
                <a:ext uri="{FF2B5EF4-FFF2-40B4-BE49-F238E27FC236}">
                  <a16:creationId xmlns:a16="http://schemas.microsoft.com/office/drawing/2014/main" id="{9D47757C-BCDD-6EC3-181F-BEF417D29A1D}"/>
                </a:ext>
              </a:extLst>
            </p:cNvPr>
            <p:cNvCxnSpPr>
              <a:stCxn id="245" idx="3"/>
              <a:endCxn id="253" idx="1"/>
            </p:cNvCxnSpPr>
            <p:nvPr/>
          </p:nvCxnSpPr>
          <p:spPr>
            <a:xfrm>
              <a:off x="10440901" y="9878716"/>
              <a:ext cx="504300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89" name="Google Shape;185;p1">
              <a:extLst>
                <a:ext uri="{FF2B5EF4-FFF2-40B4-BE49-F238E27FC236}">
                  <a16:creationId xmlns:a16="http://schemas.microsoft.com/office/drawing/2014/main" id="{A006D0C1-1C18-1B7E-A6C8-A4DBFEDDEE59}"/>
                </a:ext>
              </a:extLst>
            </p:cNvPr>
            <p:cNvCxnSpPr>
              <a:stCxn id="248" idx="3"/>
              <a:endCxn id="254" idx="1"/>
            </p:cNvCxnSpPr>
            <p:nvPr/>
          </p:nvCxnSpPr>
          <p:spPr>
            <a:xfrm>
              <a:off x="10451775" y="10355492"/>
              <a:ext cx="493500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0" name="Google Shape;186;p1">
              <a:extLst>
                <a:ext uri="{FF2B5EF4-FFF2-40B4-BE49-F238E27FC236}">
                  <a16:creationId xmlns:a16="http://schemas.microsoft.com/office/drawing/2014/main" id="{61871759-6B66-6FE7-DF2E-AFCF7F6AEEF0}"/>
                </a:ext>
              </a:extLst>
            </p:cNvPr>
            <p:cNvCxnSpPr>
              <a:cxnSpLocks/>
              <a:stCxn id="250" idx="3"/>
              <a:endCxn id="256" idx="1"/>
            </p:cNvCxnSpPr>
            <p:nvPr/>
          </p:nvCxnSpPr>
          <p:spPr>
            <a:xfrm flipV="1">
              <a:off x="10555357" y="11896644"/>
              <a:ext cx="389868" cy="69476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1" name="Google Shape;187;p1">
              <a:extLst>
                <a:ext uri="{FF2B5EF4-FFF2-40B4-BE49-F238E27FC236}">
                  <a16:creationId xmlns:a16="http://schemas.microsoft.com/office/drawing/2014/main" id="{0F68CE7B-8324-3A4D-E50C-8427E6EA1111}"/>
                </a:ext>
              </a:extLst>
            </p:cNvPr>
            <p:cNvCxnSpPr>
              <a:stCxn id="257" idx="3"/>
              <a:endCxn id="258" idx="1"/>
            </p:cNvCxnSpPr>
            <p:nvPr/>
          </p:nvCxnSpPr>
          <p:spPr>
            <a:xfrm rot="10800000" flipH="1">
              <a:off x="1186126" y="12387664"/>
              <a:ext cx="515099" cy="587699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2" name="Google Shape;188;p1">
              <a:extLst>
                <a:ext uri="{FF2B5EF4-FFF2-40B4-BE49-F238E27FC236}">
                  <a16:creationId xmlns:a16="http://schemas.microsoft.com/office/drawing/2014/main" id="{DBB3CE62-4B70-FA3F-FDBA-ACF95698C928}"/>
                </a:ext>
              </a:extLst>
            </p:cNvPr>
            <p:cNvCxnSpPr>
              <a:stCxn id="257" idx="3"/>
              <a:endCxn id="259" idx="1"/>
            </p:cNvCxnSpPr>
            <p:nvPr/>
          </p:nvCxnSpPr>
          <p:spPr>
            <a:xfrm rot="10800000" flipH="1">
              <a:off x="1186126" y="12945962"/>
              <a:ext cx="515099" cy="29401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3" name="Google Shape;189;p1">
              <a:extLst>
                <a:ext uri="{FF2B5EF4-FFF2-40B4-BE49-F238E27FC236}">
                  <a16:creationId xmlns:a16="http://schemas.microsoft.com/office/drawing/2014/main" id="{92907740-5D3B-4097-C8FD-1EE4055702E7}"/>
                </a:ext>
              </a:extLst>
            </p:cNvPr>
            <p:cNvCxnSpPr>
              <a:stCxn id="257" idx="3"/>
              <a:endCxn id="260" idx="1"/>
            </p:cNvCxnSpPr>
            <p:nvPr/>
          </p:nvCxnSpPr>
          <p:spPr>
            <a:xfrm>
              <a:off x="1186126" y="12975363"/>
              <a:ext cx="515099" cy="4734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4" name="Google Shape;190;p1">
              <a:extLst>
                <a:ext uri="{FF2B5EF4-FFF2-40B4-BE49-F238E27FC236}">
                  <a16:creationId xmlns:a16="http://schemas.microsoft.com/office/drawing/2014/main" id="{E42524C9-AE7A-B26E-710C-EB5057713A7C}"/>
                </a:ext>
              </a:extLst>
            </p:cNvPr>
            <p:cNvCxnSpPr>
              <a:stCxn id="258" idx="3"/>
              <a:endCxn id="262" idx="1"/>
            </p:cNvCxnSpPr>
            <p:nvPr/>
          </p:nvCxnSpPr>
          <p:spPr>
            <a:xfrm>
              <a:off x="4028301" y="12387563"/>
              <a:ext cx="505199" cy="3189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5" name="Google Shape;191;p1">
              <a:extLst>
                <a:ext uri="{FF2B5EF4-FFF2-40B4-BE49-F238E27FC236}">
                  <a16:creationId xmlns:a16="http://schemas.microsoft.com/office/drawing/2014/main" id="{82FCE251-BD6F-C837-E538-EED7B1A7A471}"/>
                </a:ext>
              </a:extLst>
            </p:cNvPr>
            <p:cNvCxnSpPr>
              <a:stCxn id="259" idx="3"/>
              <a:endCxn id="262" idx="1"/>
            </p:cNvCxnSpPr>
            <p:nvPr/>
          </p:nvCxnSpPr>
          <p:spPr>
            <a:xfrm rot="10800000" flipH="1">
              <a:off x="4028301" y="12706562"/>
              <a:ext cx="505199" cy="2394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6" name="Google Shape;192;p1">
              <a:extLst>
                <a:ext uri="{FF2B5EF4-FFF2-40B4-BE49-F238E27FC236}">
                  <a16:creationId xmlns:a16="http://schemas.microsoft.com/office/drawing/2014/main" id="{DFAFB2C8-4A75-2D69-A575-FF2AB1964E89}"/>
                </a:ext>
              </a:extLst>
            </p:cNvPr>
            <p:cNvCxnSpPr>
              <a:stCxn id="259" idx="3"/>
              <a:endCxn id="263" idx="1"/>
            </p:cNvCxnSpPr>
            <p:nvPr/>
          </p:nvCxnSpPr>
          <p:spPr>
            <a:xfrm>
              <a:off x="4028301" y="12945963"/>
              <a:ext cx="505500" cy="1602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7" name="Google Shape;193;p1">
              <a:extLst>
                <a:ext uri="{FF2B5EF4-FFF2-40B4-BE49-F238E27FC236}">
                  <a16:creationId xmlns:a16="http://schemas.microsoft.com/office/drawing/2014/main" id="{47E57C8F-9D43-0BC0-DB69-8B225E2D7D9C}"/>
                </a:ext>
              </a:extLst>
            </p:cNvPr>
            <p:cNvCxnSpPr>
              <a:stCxn id="261" idx="3"/>
              <a:endCxn id="264" idx="1"/>
            </p:cNvCxnSpPr>
            <p:nvPr/>
          </p:nvCxnSpPr>
          <p:spPr>
            <a:xfrm>
              <a:off x="10441026" y="12339150"/>
              <a:ext cx="504300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8" name="Google Shape;194;p1">
              <a:extLst>
                <a:ext uri="{FF2B5EF4-FFF2-40B4-BE49-F238E27FC236}">
                  <a16:creationId xmlns:a16="http://schemas.microsoft.com/office/drawing/2014/main" id="{94E7B110-FFBF-C5DD-A490-B829B966E103}"/>
                </a:ext>
              </a:extLst>
            </p:cNvPr>
            <p:cNvCxnSpPr>
              <a:stCxn id="262" idx="3"/>
              <a:endCxn id="265" idx="1"/>
            </p:cNvCxnSpPr>
            <p:nvPr/>
          </p:nvCxnSpPr>
          <p:spPr>
            <a:xfrm>
              <a:off x="10440925" y="12706587"/>
              <a:ext cx="504300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99" name="Google Shape;195;p1">
              <a:extLst>
                <a:ext uri="{FF2B5EF4-FFF2-40B4-BE49-F238E27FC236}">
                  <a16:creationId xmlns:a16="http://schemas.microsoft.com/office/drawing/2014/main" id="{30C883CC-8635-D634-BDD4-B45860F264BE}"/>
                </a:ext>
              </a:extLst>
            </p:cNvPr>
            <p:cNvCxnSpPr>
              <a:stCxn id="263" idx="3"/>
              <a:endCxn id="266" idx="1"/>
            </p:cNvCxnSpPr>
            <p:nvPr/>
          </p:nvCxnSpPr>
          <p:spPr>
            <a:xfrm>
              <a:off x="10441051" y="13106237"/>
              <a:ext cx="504300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00" name="Google Shape;196;p1">
              <a:extLst>
                <a:ext uri="{FF2B5EF4-FFF2-40B4-BE49-F238E27FC236}">
                  <a16:creationId xmlns:a16="http://schemas.microsoft.com/office/drawing/2014/main" id="{7B1BC373-588A-9259-2822-6B80AD07A9BA}"/>
                </a:ext>
              </a:extLst>
            </p:cNvPr>
            <p:cNvCxnSpPr>
              <a:cxnSpLocks/>
              <a:stCxn id="269" idx="3"/>
            </p:cNvCxnSpPr>
            <p:nvPr/>
          </p:nvCxnSpPr>
          <p:spPr>
            <a:xfrm flipV="1">
              <a:off x="3986501" y="14399974"/>
              <a:ext cx="586299" cy="174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01" name="Google Shape;199;p1">
              <a:extLst>
                <a:ext uri="{FF2B5EF4-FFF2-40B4-BE49-F238E27FC236}">
                  <a16:creationId xmlns:a16="http://schemas.microsoft.com/office/drawing/2014/main" id="{8AB8DC8C-46A2-340B-1AA5-DBE5182CF3AE}"/>
                </a:ext>
              </a:extLst>
            </p:cNvPr>
            <p:cNvCxnSpPr>
              <a:stCxn id="270" idx="3"/>
              <a:endCxn id="271" idx="1"/>
            </p:cNvCxnSpPr>
            <p:nvPr/>
          </p:nvCxnSpPr>
          <p:spPr>
            <a:xfrm rot="10800000" flipH="1">
              <a:off x="10315402" y="14390212"/>
              <a:ext cx="629700" cy="24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02" name="Google Shape;201;p1">
              <a:extLst>
                <a:ext uri="{FF2B5EF4-FFF2-40B4-BE49-F238E27FC236}">
                  <a16:creationId xmlns:a16="http://schemas.microsoft.com/office/drawing/2014/main" id="{3E4D115D-B663-A34B-10E3-A5CAD8DE138A}"/>
                </a:ext>
              </a:extLst>
            </p:cNvPr>
            <p:cNvCxnSpPr>
              <a:cxnSpLocks/>
              <a:stCxn id="268" idx="3"/>
            </p:cNvCxnSpPr>
            <p:nvPr/>
          </p:nvCxnSpPr>
          <p:spPr>
            <a:xfrm>
              <a:off x="1186125" y="14391545"/>
              <a:ext cx="494100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03" name="Google Shape;203;p1">
              <a:extLst>
                <a:ext uri="{FF2B5EF4-FFF2-40B4-BE49-F238E27FC236}">
                  <a16:creationId xmlns:a16="http://schemas.microsoft.com/office/drawing/2014/main" id="{6A33BE09-46D9-C7DA-85AF-06B0EF23D428}"/>
                </a:ext>
              </a:extLst>
            </p:cNvPr>
            <p:cNvSpPr/>
            <p:nvPr/>
          </p:nvSpPr>
          <p:spPr>
            <a:xfrm>
              <a:off x="6217274" y="10694167"/>
              <a:ext cx="2618100" cy="9789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LoF variants in this exon are not frequent in the general population and exon is present in biologically-relevant transcript(s)</a:t>
              </a: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4" name="Google Shape;205;p1">
              <a:extLst>
                <a:ext uri="{FF2B5EF4-FFF2-40B4-BE49-F238E27FC236}">
                  <a16:creationId xmlns:a16="http://schemas.microsoft.com/office/drawing/2014/main" id="{9DEFA3F0-7CBD-4152-60D2-3D5D8EF88458}"/>
                </a:ext>
              </a:extLst>
            </p:cNvPr>
            <p:cNvSpPr/>
            <p:nvPr/>
          </p:nvSpPr>
          <p:spPr>
            <a:xfrm>
              <a:off x="9220226" y="10947386"/>
              <a:ext cx="1231500" cy="4527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Variant removes &lt;10% of protein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305" name="Google Shape;209;p1">
              <a:extLst>
                <a:ext uri="{FF2B5EF4-FFF2-40B4-BE49-F238E27FC236}">
                  <a16:creationId xmlns:a16="http://schemas.microsoft.com/office/drawing/2014/main" id="{09C03EBB-3FFB-A563-AC83-52AF0ABD71AD}"/>
                </a:ext>
              </a:extLst>
            </p:cNvPr>
            <p:cNvCxnSpPr>
              <a:stCxn id="304" idx="3"/>
              <a:endCxn id="255" idx="1"/>
            </p:cNvCxnSpPr>
            <p:nvPr/>
          </p:nvCxnSpPr>
          <p:spPr>
            <a:xfrm>
              <a:off x="10451725" y="11173735"/>
              <a:ext cx="4935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06" name="Google Shape;210;p1">
              <a:extLst>
                <a:ext uri="{FF2B5EF4-FFF2-40B4-BE49-F238E27FC236}">
                  <a16:creationId xmlns:a16="http://schemas.microsoft.com/office/drawing/2014/main" id="{F39CF8AD-7BEE-3DB6-47B7-2B0307267018}"/>
                </a:ext>
              </a:extLst>
            </p:cNvPr>
            <p:cNvSpPr/>
            <p:nvPr/>
          </p:nvSpPr>
          <p:spPr>
            <a:xfrm>
              <a:off x="4536350" y="5947829"/>
              <a:ext cx="1080900" cy="15582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Role of region in protein function is unknown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7" name="Google Shape;211;p1">
              <a:extLst>
                <a:ext uri="{FF2B5EF4-FFF2-40B4-BE49-F238E27FC236}">
                  <a16:creationId xmlns:a16="http://schemas.microsoft.com/office/drawing/2014/main" id="{405E354B-FBBF-A51C-39E9-AAF85BE6DAF2}"/>
                </a:ext>
              </a:extLst>
            </p:cNvPr>
            <p:cNvSpPr/>
            <p:nvPr/>
          </p:nvSpPr>
          <p:spPr>
            <a:xfrm>
              <a:off x="6180651" y="5936115"/>
              <a:ext cx="4234500" cy="4617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LoF variants in this exon are frequent in the general population and/or exon is absent from biologically-relevant transcript(s)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8" name="Google Shape;212;p1">
              <a:extLst>
                <a:ext uri="{FF2B5EF4-FFF2-40B4-BE49-F238E27FC236}">
                  <a16:creationId xmlns:a16="http://schemas.microsoft.com/office/drawing/2014/main" id="{C2DF86D7-45FF-8553-664D-CD4ABC443BBB}"/>
                </a:ext>
              </a:extLst>
            </p:cNvPr>
            <p:cNvSpPr/>
            <p:nvPr/>
          </p:nvSpPr>
          <p:spPr>
            <a:xfrm>
              <a:off x="6180651" y="6505640"/>
              <a:ext cx="2618100" cy="9789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LoF</a:t>
              </a: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 variants in this exon are not frequent in the general population and exon is present in biologically-relevant transcript(s)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9" name="Google Shape;213;p1">
              <a:extLst>
                <a:ext uri="{FF2B5EF4-FFF2-40B4-BE49-F238E27FC236}">
                  <a16:creationId xmlns:a16="http://schemas.microsoft.com/office/drawing/2014/main" id="{FEE05BF8-DD6A-5EDE-7B97-7B7A903499AE}"/>
                </a:ext>
              </a:extLst>
            </p:cNvPr>
            <p:cNvSpPr/>
            <p:nvPr/>
          </p:nvSpPr>
          <p:spPr>
            <a:xfrm>
              <a:off x="9183676" y="6505640"/>
              <a:ext cx="1231500" cy="4527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Variant removes &gt;10% of protein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0" name="Google Shape;214;p1">
              <a:extLst>
                <a:ext uri="{FF2B5EF4-FFF2-40B4-BE49-F238E27FC236}">
                  <a16:creationId xmlns:a16="http://schemas.microsoft.com/office/drawing/2014/main" id="{1FC27BE6-7D64-AE31-B93A-D0AB5A982311}"/>
                </a:ext>
              </a:extLst>
            </p:cNvPr>
            <p:cNvSpPr/>
            <p:nvPr/>
          </p:nvSpPr>
          <p:spPr>
            <a:xfrm>
              <a:off x="10945225" y="5981266"/>
              <a:ext cx="1281000" cy="3714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N/A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1" name="Google Shape;215;p1">
              <a:extLst>
                <a:ext uri="{FF2B5EF4-FFF2-40B4-BE49-F238E27FC236}">
                  <a16:creationId xmlns:a16="http://schemas.microsoft.com/office/drawing/2014/main" id="{620BFD4E-E886-2DA9-8917-5D4F1D85FB27}"/>
                </a:ext>
              </a:extLst>
            </p:cNvPr>
            <p:cNvSpPr/>
            <p:nvPr/>
          </p:nvSpPr>
          <p:spPr>
            <a:xfrm>
              <a:off x="10945225" y="6569840"/>
              <a:ext cx="1281000" cy="3243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PVS1_Strong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2" name="Google Shape;216;p1">
              <a:extLst>
                <a:ext uri="{FF2B5EF4-FFF2-40B4-BE49-F238E27FC236}">
                  <a16:creationId xmlns:a16="http://schemas.microsoft.com/office/drawing/2014/main" id="{733119BA-97FB-506E-2A25-79096767AB4E}"/>
                </a:ext>
              </a:extLst>
            </p:cNvPr>
            <p:cNvSpPr/>
            <p:nvPr/>
          </p:nvSpPr>
          <p:spPr>
            <a:xfrm>
              <a:off x="10945225" y="7072466"/>
              <a:ext cx="1281000" cy="3714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PVS1_Moderate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217;p1">
              <a:extLst>
                <a:ext uri="{FF2B5EF4-FFF2-40B4-BE49-F238E27FC236}">
                  <a16:creationId xmlns:a16="http://schemas.microsoft.com/office/drawing/2014/main" id="{8B785C54-27D8-BC7B-E941-929EF68137CF}"/>
                </a:ext>
              </a:extLst>
            </p:cNvPr>
            <p:cNvSpPr/>
            <p:nvPr/>
          </p:nvSpPr>
          <p:spPr>
            <a:xfrm>
              <a:off x="9183601" y="7031816"/>
              <a:ext cx="1231500" cy="4527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Variant removes &lt;10% of protein</a:t>
              </a:r>
              <a:endParaRPr kumimoji="0" sz="1399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314" name="Google Shape;218;p1">
              <a:extLst>
                <a:ext uri="{FF2B5EF4-FFF2-40B4-BE49-F238E27FC236}">
                  <a16:creationId xmlns:a16="http://schemas.microsoft.com/office/drawing/2014/main" id="{024CA0E5-0037-8E8C-D9E0-339442C3F8DB}"/>
                </a:ext>
              </a:extLst>
            </p:cNvPr>
            <p:cNvCxnSpPr>
              <a:endCxn id="307" idx="1"/>
            </p:cNvCxnSpPr>
            <p:nvPr/>
          </p:nvCxnSpPr>
          <p:spPr>
            <a:xfrm rot="10800000" flipH="1">
              <a:off x="5617250" y="6166967"/>
              <a:ext cx="563400" cy="538199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15" name="Google Shape;219;p1">
              <a:extLst>
                <a:ext uri="{FF2B5EF4-FFF2-40B4-BE49-F238E27FC236}">
                  <a16:creationId xmlns:a16="http://schemas.microsoft.com/office/drawing/2014/main" id="{77024059-067E-EE92-98D5-440C72A1B3A2}"/>
                </a:ext>
              </a:extLst>
            </p:cNvPr>
            <p:cNvCxnSpPr>
              <a:endCxn id="308" idx="1"/>
            </p:cNvCxnSpPr>
            <p:nvPr/>
          </p:nvCxnSpPr>
          <p:spPr>
            <a:xfrm>
              <a:off x="5617250" y="6705290"/>
              <a:ext cx="563400" cy="2898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16" name="Google Shape;220;p1">
              <a:extLst>
                <a:ext uri="{FF2B5EF4-FFF2-40B4-BE49-F238E27FC236}">
                  <a16:creationId xmlns:a16="http://schemas.microsoft.com/office/drawing/2014/main" id="{840B9895-4FD8-D7E4-E709-00C074DDBD89}"/>
                </a:ext>
              </a:extLst>
            </p:cNvPr>
            <p:cNvCxnSpPr>
              <a:stCxn id="308" idx="3"/>
              <a:endCxn id="309" idx="1"/>
            </p:cNvCxnSpPr>
            <p:nvPr/>
          </p:nvCxnSpPr>
          <p:spPr>
            <a:xfrm rot="10800000" flipH="1">
              <a:off x="8798751" y="6731989"/>
              <a:ext cx="384900" cy="2631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17" name="Google Shape;221;p1">
              <a:extLst>
                <a:ext uri="{FF2B5EF4-FFF2-40B4-BE49-F238E27FC236}">
                  <a16:creationId xmlns:a16="http://schemas.microsoft.com/office/drawing/2014/main" id="{2A96107B-1FEE-DEA4-E93B-BCA5FB083BCD}"/>
                </a:ext>
              </a:extLst>
            </p:cNvPr>
            <p:cNvCxnSpPr>
              <a:stCxn id="308" idx="3"/>
              <a:endCxn id="313" idx="1"/>
            </p:cNvCxnSpPr>
            <p:nvPr/>
          </p:nvCxnSpPr>
          <p:spPr>
            <a:xfrm>
              <a:off x="8798751" y="6995090"/>
              <a:ext cx="384900" cy="26310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18" name="Google Shape;222;p1">
              <a:extLst>
                <a:ext uri="{FF2B5EF4-FFF2-40B4-BE49-F238E27FC236}">
                  <a16:creationId xmlns:a16="http://schemas.microsoft.com/office/drawing/2014/main" id="{36CB2EF2-BAA2-9EC5-3F95-6B71CCB37C76}"/>
                </a:ext>
              </a:extLst>
            </p:cNvPr>
            <p:cNvCxnSpPr>
              <a:stCxn id="307" idx="3"/>
              <a:endCxn id="310" idx="1"/>
            </p:cNvCxnSpPr>
            <p:nvPr/>
          </p:nvCxnSpPr>
          <p:spPr>
            <a:xfrm>
              <a:off x="10415150" y="6166964"/>
              <a:ext cx="530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19" name="Google Shape;223;p1">
              <a:extLst>
                <a:ext uri="{FF2B5EF4-FFF2-40B4-BE49-F238E27FC236}">
                  <a16:creationId xmlns:a16="http://schemas.microsoft.com/office/drawing/2014/main" id="{B031D986-914F-0C48-E89A-3D89EBF8A23D}"/>
                </a:ext>
              </a:extLst>
            </p:cNvPr>
            <p:cNvCxnSpPr>
              <a:stCxn id="309" idx="3"/>
              <a:endCxn id="311" idx="1"/>
            </p:cNvCxnSpPr>
            <p:nvPr/>
          </p:nvCxnSpPr>
          <p:spPr>
            <a:xfrm>
              <a:off x="10415175" y="6731990"/>
              <a:ext cx="530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20" name="Google Shape;224;p1">
              <a:extLst>
                <a:ext uri="{FF2B5EF4-FFF2-40B4-BE49-F238E27FC236}">
                  <a16:creationId xmlns:a16="http://schemas.microsoft.com/office/drawing/2014/main" id="{8443E7CD-69AB-9C1C-902D-67BA068327D0}"/>
                </a:ext>
              </a:extLst>
            </p:cNvPr>
            <p:cNvCxnSpPr>
              <a:stCxn id="313" idx="3"/>
              <a:endCxn id="312" idx="1"/>
            </p:cNvCxnSpPr>
            <p:nvPr/>
          </p:nvCxnSpPr>
          <p:spPr>
            <a:xfrm>
              <a:off x="10415100" y="7258164"/>
              <a:ext cx="5301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21" name="Google Shape;225;p1">
              <a:extLst>
                <a:ext uri="{FF2B5EF4-FFF2-40B4-BE49-F238E27FC236}">
                  <a16:creationId xmlns:a16="http://schemas.microsoft.com/office/drawing/2014/main" id="{99D4B4CD-A0C7-5EB4-2250-376898CDC019}"/>
                </a:ext>
              </a:extLst>
            </p:cNvPr>
            <p:cNvCxnSpPr>
              <a:stCxn id="200" idx="3"/>
              <a:endCxn id="306" idx="1"/>
            </p:cNvCxnSpPr>
            <p:nvPr/>
          </p:nvCxnSpPr>
          <p:spPr>
            <a:xfrm rot="10800000" flipH="1">
              <a:off x="4028325" y="6727015"/>
              <a:ext cx="507901" cy="1791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22" name="Google Shape;226;p1">
              <a:extLst>
                <a:ext uri="{FF2B5EF4-FFF2-40B4-BE49-F238E27FC236}">
                  <a16:creationId xmlns:a16="http://schemas.microsoft.com/office/drawing/2014/main" id="{A6C1FAB5-2241-3251-F47E-F4F510544462}"/>
                </a:ext>
              </a:extLst>
            </p:cNvPr>
            <p:cNvCxnSpPr>
              <a:cxnSpLocks/>
              <a:stCxn id="200" idx="3"/>
              <a:endCxn id="208" idx="1"/>
            </p:cNvCxnSpPr>
            <p:nvPr/>
          </p:nvCxnSpPr>
          <p:spPr>
            <a:xfrm>
              <a:off x="4028325" y="6906116"/>
              <a:ext cx="505426" cy="8897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23" name="Google Shape;227;p1">
              <a:extLst>
                <a:ext uri="{FF2B5EF4-FFF2-40B4-BE49-F238E27FC236}">
                  <a16:creationId xmlns:a16="http://schemas.microsoft.com/office/drawing/2014/main" id="{E3EDD33B-A4C3-AD77-28A0-FBC3499C53A4}"/>
                </a:ext>
              </a:extLst>
            </p:cNvPr>
            <p:cNvCxnSpPr>
              <a:stCxn id="260" idx="3"/>
              <a:endCxn id="267" idx="1"/>
            </p:cNvCxnSpPr>
            <p:nvPr/>
          </p:nvCxnSpPr>
          <p:spPr>
            <a:xfrm>
              <a:off x="4028300" y="13448612"/>
              <a:ext cx="6916800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24" name="Google Shape;228;p1">
              <a:extLst>
                <a:ext uri="{FF2B5EF4-FFF2-40B4-BE49-F238E27FC236}">
                  <a16:creationId xmlns:a16="http://schemas.microsoft.com/office/drawing/2014/main" id="{3FDB4DF5-E3A0-4623-7AA2-F3E341625229}"/>
                </a:ext>
              </a:extLst>
            </p:cNvPr>
            <p:cNvCxnSpPr>
              <a:stCxn id="258" idx="3"/>
              <a:endCxn id="261" idx="1"/>
            </p:cNvCxnSpPr>
            <p:nvPr/>
          </p:nvCxnSpPr>
          <p:spPr>
            <a:xfrm rot="10800000" flipH="1">
              <a:off x="4028301" y="12339262"/>
              <a:ext cx="505500" cy="4830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41985C99-C894-0467-E793-41883A8BCFE4}"/>
                </a:ext>
              </a:extLst>
            </p:cNvPr>
            <p:cNvSpPr txBox="1"/>
            <p:nvPr/>
          </p:nvSpPr>
          <p:spPr>
            <a:xfrm>
              <a:off x="1806277" y="1689104"/>
              <a:ext cx="205713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3’ to c.2816 (exon 12) and p.Trp13Ter (W13*)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326" name="Google Shape;125;p1">
              <a:extLst>
                <a:ext uri="{FF2B5EF4-FFF2-40B4-BE49-F238E27FC236}">
                  <a16:creationId xmlns:a16="http://schemas.microsoft.com/office/drawing/2014/main" id="{6CE5819A-28B1-B60C-9884-90AE9D9D6E2E}"/>
                </a:ext>
              </a:extLst>
            </p:cNvPr>
            <p:cNvCxnSpPr/>
            <p:nvPr/>
          </p:nvCxnSpPr>
          <p:spPr>
            <a:xfrm>
              <a:off x="10415007" y="4020462"/>
              <a:ext cx="540901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27" name="Google Shape;209;p1">
              <a:extLst>
                <a:ext uri="{FF2B5EF4-FFF2-40B4-BE49-F238E27FC236}">
                  <a16:creationId xmlns:a16="http://schemas.microsoft.com/office/drawing/2014/main" id="{641253A3-39CD-B74C-8ED8-83AF6FB93EF0}"/>
                </a:ext>
              </a:extLst>
            </p:cNvPr>
            <p:cNvCxnSpPr>
              <a:cxnSpLocks/>
            </p:cNvCxnSpPr>
            <p:nvPr/>
          </p:nvCxnSpPr>
          <p:spPr>
            <a:xfrm>
              <a:off x="8829915" y="11176010"/>
              <a:ext cx="390311" cy="0"/>
            </a:xfrm>
            <a:prstGeom prst="straightConnector1">
              <a:avLst/>
            </a:prstGeom>
            <a:noFill/>
            <a:ln w="9525" cap="flat" cmpd="sng">
              <a:solidFill>
                <a:srgbClr val="595959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28" name="Google Shape;160;p1">
              <a:extLst>
                <a:ext uri="{FF2B5EF4-FFF2-40B4-BE49-F238E27FC236}">
                  <a16:creationId xmlns:a16="http://schemas.microsoft.com/office/drawing/2014/main" id="{91CF0976-AADB-9859-D0D3-1B982EE7D5AF}"/>
                </a:ext>
              </a:extLst>
            </p:cNvPr>
            <p:cNvSpPr txBox="1"/>
            <p:nvPr/>
          </p:nvSpPr>
          <p:spPr>
            <a:xfrm>
              <a:off x="85765" y="7902697"/>
              <a:ext cx="1557860" cy="4710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  <a:extLst>
                    <a:ext uri="http://customooxmlschemas.google.com/">
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  </a:ext>
                  </a:extLst>
                </a:rPr>
                <a:t>Non-canonical splice site + RNA data</a:t>
              </a:r>
              <a:endParaRPr kumimoji="0" sz="139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9" name="TextBox 328">
              <a:extLst>
                <a:ext uri="{FF2B5EF4-FFF2-40B4-BE49-F238E27FC236}">
                  <a16:creationId xmlns:a16="http://schemas.microsoft.com/office/drawing/2014/main" id="{B4ADD293-6EA3-6EC4-3D40-29FDE5022547}"/>
                </a:ext>
              </a:extLst>
            </p:cNvPr>
            <p:cNvSpPr txBox="1"/>
            <p:nvPr/>
          </p:nvSpPr>
          <p:spPr>
            <a:xfrm>
              <a:off x="1877787" y="7744613"/>
              <a:ext cx="2341839" cy="646331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Loss of </a:t>
              </a:r>
              <a:r>
                <a:rPr kumimoji="0" lang="en-US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wt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acceptor/donor, disrupts reading frame or </a:t>
              </a:r>
              <a:r>
                <a:rPr lang="en-US" sz="1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i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s in-frame and affects critical region</a:t>
              </a:r>
            </a:p>
          </p:txBody>
        </p:sp>
        <p:cxnSp>
          <p:nvCxnSpPr>
            <p:cNvPr id="330" name="Google Shape;173;p1">
              <a:extLst>
                <a:ext uri="{FF2B5EF4-FFF2-40B4-BE49-F238E27FC236}">
                  <a16:creationId xmlns:a16="http://schemas.microsoft.com/office/drawing/2014/main" id="{C89C916B-17A0-C388-1849-5FCFFB9C5A81}"/>
                </a:ext>
              </a:extLst>
            </p:cNvPr>
            <p:cNvCxnSpPr>
              <a:cxnSpLocks/>
            </p:cNvCxnSpPr>
            <p:nvPr/>
          </p:nvCxnSpPr>
          <p:spPr>
            <a:xfrm>
              <a:off x="4219626" y="8185355"/>
              <a:ext cx="6730913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31" name="Google Shape;142;p1">
              <a:extLst>
                <a:ext uri="{FF2B5EF4-FFF2-40B4-BE49-F238E27FC236}">
                  <a16:creationId xmlns:a16="http://schemas.microsoft.com/office/drawing/2014/main" id="{15547336-2F68-BBCB-E9E8-741A5B2CB934}"/>
                </a:ext>
              </a:extLst>
            </p:cNvPr>
            <p:cNvSpPr/>
            <p:nvPr/>
          </p:nvSpPr>
          <p:spPr>
            <a:xfrm>
              <a:off x="10966993" y="8046953"/>
              <a:ext cx="1281000" cy="276901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r>
                <a:rPr kumimoji="0" lang="en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Times New Roman"/>
                  <a:cs typeface="Times New Roman"/>
                  <a:sym typeface="Times New Roman"/>
                </a:rPr>
                <a:t>PVS1 (RNA)</a:t>
              </a:r>
              <a:endParaRPr kumimoji="0" sz="1399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332" name="Google Shape;201;p1">
              <a:extLst>
                <a:ext uri="{FF2B5EF4-FFF2-40B4-BE49-F238E27FC236}">
                  <a16:creationId xmlns:a16="http://schemas.microsoft.com/office/drawing/2014/main" id="{113931D1-1A19-D44E-2E07-EEC120067507}"/>
                </a:ext>
              </a:extLst>
            </p:cNvPr>
            <p:cNvCxnSpPr>
              <a:cxnSpLocks/>
            </p:cNvCxnSpPr>
            <p:nvPr/>
          </p:nvCxnSpPr>
          <p:spPr>
            <a:xfrm>
              <a:off x="1648772" y="8192121"/>
              <a:ext cx="229015" cy="0"/>
            </a:xfrm>
            <a:prstGeom prst="straightConnector1">
              <a:avLst/>
            </a:prstGeom>
            <a:noFill/>
            <a:ln w="9525" cap="flat" cmpd="sng">
              <a:solidFill>
                <a:srgbClr val="44546A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333" name="TextBox 332">
            <a:extLst>
              <a:ext uri="{FF2B5EF4-FFF2-40B4-BE49-F238E27FC236}">
                <a16:creationId xmlns:a16="http://schemas.microsoft.com/office/drawing/2014/main" id="{0631F466-B20A-44DE-6140-0514253F78F9}"/>
              </a:ext>
            </a:extLst>
          </p:cNvPr>
          <p:cNvSpPr txBox="1"/>
          <p:nvPr/>
        </p:nvSpPr>
        <p:spPr>
          <a:xfrm>
            <a:off x="304800" y="14930603"/>
            <a:ext cx="12192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1: PVS1 decision tree adapted for </a:t>
            </a: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BMPR2. </a:t>
            </a:r>
            <a:r>
              <a:rPr lang="en-US" sz="1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criterion should not be applied in combination with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silico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splicing predictions (PP3). Additionally, splice site variants must have no detectable nearby (+/− 20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strong consensus splice sequence that may reconstitute in-frame splicing. </a:t>
            </a:r>
            <a:r>
              <a:rPr 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NMD prediction based on the premature termination codon not occurring in the 3’ most exon or the 3’-most 50 bp of the penultimate exon. </a:t>
            </a:r>
            <a:r>
              <a:rPr 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Relevant domain indicated by experimental evidence proving a critical role of the domain and/or presence of non-truncating pathogenic variants in the region. </a:t>
            </a:r>
            <a:r>
              <a:rPr 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 full gene deletion of a known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haploinsufficient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gene, a Pathogenic classification is warranted (in the absence of conflicting data) even though application of PVS1 alone would not reach a Pathogenic classification using the combining rules in Richards et al 2017 [1]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Inferring from the nonsense variants p.Trp9* and p.Trp13*, where there is evidence of translation of a truncated protein from a strong Kozak sequence in exon 4 [2, 3], deletion of exon 1 may not trigger NMD. Rather, the transcript may be stable with a preserved but 5’-truncated reading frame that lacks the ligand binding domain. Larger deletions that also encompass the promoter region would be predicted as a complete loss of transcript.</a:t>
            </a:r>
          </a:p>
          <a:p>
            <a:pPr marL="228600" indent="-228600" algn="just"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Richards et al (2015). Standards and guidelines for the interpretation of sequence variants: A joint consensus recommendation of the American College of Medical Genetics and Genomics and the Association for Molecular Pathology. Genetics in Medicine, 17(5), 405–424.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10.1038/gim.2015.30 </a:t>
            </a:r>
          </a:p>
          <a:p>
            <a:pPr marL="228600" indent="-228600" algn="just"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Hamid et al (2010). Transcripts from a novel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BMPR2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termination mutation escape nonsense mediated decay by downstream translation re-initiation: implications for treating pulmonary hypertension. Clin Genet. 77:280–286.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10.1111/j.1399-0004.2009.01311.x</a:t>
            </a:r>
          </a:p>
          <a:p>
            <a:pPr marL="228600" indent="-228600" algn="just"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Drake et al (2013). Correction of nonsense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BMPR2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SMAD9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mutations by ataluren in pulmonary arterial hypertension. Am J Respir Cell Mol Biol 49:403-409.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10.1165/rcmb.2013-0100OC</a:t>
            </a:r>
          </a:p>
        </p:txBody>
      </p:sp>
    </p:spTree>
    <p:extLst>
      <p:ext uri="{BB962C8B-B14F-4D97-AF65-F5344CB8AC3E}">
        <p14:creationId xmlns:p14="http://schemas.microsoft.com/office/powerpoint/2010/main" val="402558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1180</Words>
  <Application>Microsoft Office PowerPoint</Application>
  <PresentationFormat>Custom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Aldred, Micheala A.</dc:creator>
  <cp:lastModifiedBy>Aldred, Micheala A.</cp:lastModifiedBy>
  <cp:revision>6</cp:revision>
  <dcterms:created xsi:type="dcterms:W3CDTF">2025-04-08T16:10:14Z</dcterms:created>
  <dcterms:modified xsi:type="dcterms:W3CDTF">2025-05-01T18:33:52Z</dcterms:modified>
</cp:coreProperties>
</file>