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63" r:id="rId4"/>
    <p:sldId id="262" r:id="rId5"/>
    <p:sldId id="258" r:id="rId6"/>
    <p:sldId id="264" r:id="rId7"/>
    <p:sldId id="265" r:id="rId8"/>
    <p:sldId id="266" r:id="rId9"/>
    <p:sldId id="259" r:id="rId10"/>
    <p:sldId id="268" r:id="rId11"/>
    <p:sldId id="271" r:id="rId12"/>
    <p:sldId id="270" r:id="rId13"/>
    <p:sldId id="272" r:id="rId14"/>
    <p:sldId id="274" r:id="rId15"/>
    <p:sldId id="276" r:id="rId16"/>
    <p:sldId id="277" r:id="rId17"/>
    <p:sldId id="278" r:id="rId18"/>
    <p:sldId id="280" r:id="rId19"/>
    <p:sldId id="279" r:id="rId20"/>
    <p:sldId id="281" r:id="rId21"/>
    <p:sldId id="260" r:id="rId22"/>
    <p:sldId id="282" r:id="rId23"/>
    <p:sldId id="261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382"/>
    <a:srgbClr val="00A3C1"/>
    <a:srgbClr val="CD1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2F2885-E8C7-714A-ADCA-7E0650E0204C}" v="1" dt="2024-05-23T14:53:46.563"/>
    <p1510:client id="{6CEB69DD-BBA6-4540-B190-F72D50728146}" v="17" dt="2024-05-22T19:01:12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édio 3 - Destaqu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/>
    <p:restoredTop sz="74218"/>
  </p:normalViewPr>
  <p:slideViewPr>
    <p:cSldViewPr snapToGrid="0">
      <p:cViewPr varScale="1">
        <p:scale>
          <a:sx n="93" d="100"/>
          <a:sy n="93" d="100"/>
        </p:scale>
        <p:origin x="1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rina Palma dos Reis" userId="110d6782775bd91a" providerId="LiveId" clId="{6CEB69DD-BBA6-4540-B190-F72D50728146}"/>
    <pc:docChg chg="modSld">
      <pc:chgData name="Catarina Palma dos Reis" userId="110d6782775bd91a" providerId="LiveId" clId="{6CEB69DD-BBA6-4540-B190-F72D50728146}" dt="2024-05-22T19:01:12.085" v="216"/>
      <pc:docMkLst>
        <pc:docMk/>
      </pc:docMkLst>
      <pc:sldChg chg="addSp modSp">
        <pc:chgData name="Catarina Palma dos Reis" userId="110d6782775bd91a" providerId="LiveId" clId="{6CEB69DD-BBA6-4540-B190-F72D50728146}" dt="2024-05-22T19:01:12.085" v="216"/>
        <pc:sldMkLst>
          <pc:docMk/>
          <pc:sldMk cId="3766302583" sldId="258"/>
        </pc:sldMkLst>
        <pc:spChg chg="add mod">
          <ac:chgData name="Catarina Palma dos Reis" userId="110d6782775bd91a" providerId="LiveId" clId="{6CEB69DD-BBA6-4540-B190-F72D50728146}" dt="2024-05-22T19:01:12.085" v="216"/>
          <ac:spMkLst>
            <pc:docMk/>
            <pc:sldMk cId="3766302583" sldId="258"/>
            <ac:spMk id="2" creationId="{923E8361-A648-C061-0812-ABEACB8BEC55}"/>
          </ac:spMkLst>
        </pc:spChg>
        <pc:spChg chg="add mod">
          <ac:chgData name="Catarina Palma dos Reis" userId="110d6782775bd91a" providerId="LiveId" clId="{6CEB69DD-BBA6-4540-B190-F72D50728146}" dt="2024-05-22T19:01:12.085" v="216"/>
          <ac:spMkLst>
            <pc:docMk/>
            <pc:sldMk cId="3766302583" sldId="258"/>
            <ac:spMk id="10" creationId="{A1BB1697-865C-A220-6BCA-780508DAFE5D}"/>
          </ac:spMkLst>
        </pc:spChg>
        <pc:spChg chg="add mod">
          <ac:chgData name="Catarina Palma dos Reis" userId="110d6782775bd91a" providerId="LiveId" clId="{6CEB69DD-BBA6-4540-B190-F72D50728146}" dt="2024-05-22T19:01:12.085" v="216"/>
          <ac:spMkLst>
            <pc:docMk/>
            <pc:sldMk cId="3766302583" sldId="258"/>
            <ac:spMk id="12" creationId="{B8D0DFC9-6FB4-19B3-575B-7663709A5A51}"/>
          </ac:spMkLst>
        </pc:spChg>
      </pc:sldChg>
      <pc:sldChg chg="addSp delSp modSp modTransition modAnim">
        <pc:chgData name="Catarina Palma dos Reis" userId="110d6782775bd91a" providerId="LiveId" clId="{6CEB69DD-BBA6-4540-B190-F72D50728146}" dt="2024-05-22T18:46:58.619" v="3"/>
        <pc:sldMkLst>
          <pc:docMk/>
          <pc:sldMk cId="3260176506" sldId="264"/>
        </pc:sldMkLst>
        <pc:picChg chg="del">
          <ac:chgData name="Catarina Palma dos Reis" userId="110d6782775bd91a" providerId="LiveId" clId="{6CEB69DD-BBA6-4540-B190-F72D50728146}" dt="2024-05-22T18:46:08.884" v="0"/>
          <ac:picMkLst>
            <pc:docMk/>
            <pc:sldMk cId="3260176506" sldId="264"/>
            <ac:picMk id="3" creationId="{B1EB6592-5411-32C1-EBE6-BA5BAEBBB3C7}"/>
          </ac:picMkLst>
        </pc:picChg>
        <pc:picChg chg="add del mod">
          <ac:chgData name="Catarina Palma dos Reis" userId="110d6782775bd91a" providerId="LiveId" clId="{6CEB69DD-BBA6-4540-B190-F72D50728146}" dt="2024-05-22T18:46:26.927" v="2"/>
          <ac:picMkLst>
            <pc:docMk/>
            <pc:sldMk cId="3260176506" sldId="264"/>
            <ac:picMk id="19" creationId="{A3AC6F3A-C62D-C1A2-6115-A7EBC9C3F285}"/>
          </ac:picMkLst>
        </pc:picChg>
        <pc:picChg chg="add mod">
          <ac:chgData name="Catarina Palma dos Reis" userId="110d6782775bd91a" providerId="LiveId" clId="{6CEB69DD-BBA6-4540-B190-F72D50728146}" dt="2024-05-22T18:46:58.619" v="3"/>
          <ac:picMkLst>
            <pc:docMk/>
            <pc:sldMk cId="3260176506" sldId="264"/>
            <ac:picMk id="23" creationId="{E5D88951-A35B-FB6F-AB23-0F8E279A7EA8}"/>
          </ac:picMkLst>
        </pc:picChg>
      </pc:sldChg>
      <pc:sldChg chg="addSp delSp modSp modTransition modAnim">
        <pc:chgData name="Catarina Palma dos Reis" userId="110d6782775bd91a" providerId="LiveId" clId="{6CEB69DD-BBA6-4540-B190-F72D50728146}" dt="2024-05-22T18:50:27.158" v="7"/>
        <pc:sldMkLst>
          <pc:docMk/>
          <pc:sldMk cId="3599755403" sldId="274"/>
        </pc:sldMkLst>
        <pc:picChg chg="add del mod">
          <ac:chgData name="Catarina Palma dos Reis" userId="110d6782775bd91a" providerId="LiveId" clId="{6CEB69DD-BBA6-4540-B190-F72D50728146}" dt="2024-05-22T18:49:09.551" v="6"/>
          <ac:picMkLst>
            <pc:docMk/>
            <pc:sldMk cId="3599755403" sldId="274"/>
            <ac:picMk id="10" creationId="{A69DA938-143F-2B58-B4A5-E2872807399A}"/>
          </ac:picMkLst>
        </pc:picChg>
        <pc:picChg chg="add mod">
          <ac:chgData name="Catarina Palma dos Reis" userId="110d6782775bd91a" providerId="LiveId" clId="{6CEB69DD-BBA6-4540-B190-F72D50728146}" dt="2024-05-22T18:50:27.158" v="7"/>
          <ac:picMkLst>
            <pc:docMk/>
            <pc:sldMk cId="3599755403" sldId="274"/>
            <ac:picMk id="29" creationId="{3C1FF46E-1A10-451B-EF81-02FBD35289E4}"/>
          </ac:picMkLst>
        </pc:picChg>
        <pc:picChg chg="del">
          <ac:chgData name="Catarina Palma dos Reis" userId="110d6782775bd91a" providerId="LiveId" clId="{6CEB69DD-BBA6-4540-B190-F72D50728146}" dt="2024-05-22T18:48:33.970" v="4"/>
          <ac:picMkLst>
            <pc:docMk/>
            <pc:sldMk cId="3599755403" sldId="274"/>
            <ac:picMk id="35" creationId="{A5A69ACA-02DF-D091-665F-4DB998283DB7}"/>
          </ac:picMkLst>
        </pc:picChg>
      </pc:sldChg>
      <pc:sldChg chg="addSp delSp modSp modTransition modAnim modNotesTx">
        <pc:chgData name="Catarina Palma dos Reis" userId="110d6782775bd91a" providerId="LiveId" clId="{6CEB69DD-BBA6-4540-B190-F72D50728146}" dt="2024-05-22T18:53:01.482" v="16"/>
        <pc:sldMkLst>
          <pc:docMk/>
          <pc:sldMk cId="2767655377" sldId="276"/>
        </pc:sldMkLst>
        <pc:picChg chg="add mod">
          <ac:chgData name="Catarina Palma dos Reis" userId="110d6782775bd91a" providerId="LiveId" clId="{6CEB69DD-BBA6-4540-B190-F72D50728146}" dt="2024-05-22T18:53:01.482" v="16"/>
          <ac:picMkLst>
            <pc:docMk/>
            <pc:sldMk cId="2767655377" sldId="276"/>
            <ac:picMk id="10" creationId="{86B91090-4555-2FCD-B661-7977485C1EBD}"/>
          </ac:picMkLst>
        </pc:picChg>
        <pc:picChg chg="del">
          <ac:chgData name="Catarina Palma dos Reis" userId="110d6782775bd91a" providerId="LiveId" clId="{6CEB69DD-BBA6-4540-B190-F72D50728146}" dt="2024-05-22T18:52:33.764" v="15"/>
          <ac:picMkLst>
            <pc:docMk/>
            <pc:sldMk cId="2767655377" sldId="276"/>
            <ac:picMk id="25" creationId="{8586F855-A78E-AD63-95CF-507E2A58E25B}"/>
          </ac:picMkLst>
        </pc:picChg>
      </pc:sldChg>
      <pc:sldChg chg="addSp delSp modSp modTransition modAnim modNotesTx">
        <pc:chgData name="Catarina Palma dos Reis" userId="110d6782775bd91a" providerId="LiveId" clId="{6CEB69DD-BBA6-4540-B190-F72D50728146}" dt="2024-05-22T18:58:09.313" v="215"/>
        <pc:sldMkLst>
          <pc:docMk/>
          <pc:sldMk cId="684938141" sldId="281"/>
        </pc:sldMkLst>
        <pc:picChg chg="add del mod">
          <ac:chgData name="Catarina Palma dos Reis" userId="110d6782775bd91a" providerId="LiveId" clId="{6CEB69DD-BBA6-4540-B190-F72D50728146}" dt="2024-05-22T18:57:34.669" v="212"/>
          <ac:picMkLst>
            <pc:docMk/>
            <pc:sldMk cId="684938141" sldId="281"/>
            <ac:picMk id="10" creationId="{D84F65C4-B116-AAFE-A9BE-F2CE46B33EB3}"/>
          </ac:picMkLst>
        </pc:picChg>
        <pc:picChg chg="add del mod">
          <ac:chgData name="Catarina Palma dos Reis" userId="110d6782775bd91a" providerId="LiveId" clId="{6CEB69DD-BBA6-4540-B190-F72D50728146}" dt="2024-05-22T18:57:45.988" v="214"/>
          <ac:picMkLst>
            <pc:docMk/>
            <pc:sldMk cId="684938141" sldId="281"/>
            <ac:picMk id="15" creationId="{94946E74-6B12-DDBF-8465-072DA8FD79E8}"/>
          </ac:picMkLst>
        </pc:picChg>
        <pc:picChg chg="add mod">
          <ac:chgData name="Catarina Palma dos Reis" userId="110d6782775bd91a" providerId="LiveId" clId="{6CEB69DD-BBA6-4540-B190-F72D50728146}" dt="2024-05-22T18:58:09.313" v="215"/>
          <ac:picMkLst>
            <pc:docMk/>
            <pc:sldMk cId="684938141" sldId="281"/>
            <ac:picMk id="19" creationId="{A5C96926-16D5-5BF2-668A-0D6A55F07F87}"/>
          </ac:picMkLst>
        </pc:picChg>
        <pc:picChg chg="del">
          <ac:chgData name="Catarina Palma dos Reis" userId="110d6782775bd91a" providerId="LiveId" clId="{6CEB69DD-BBA6-4540-B190-F72D50728146}" dt="2024-05-22T18:57:20.149" v="210"/>
          <ac:picMkLst>
            <pc:docMk/>
            <pc:sldMk cId="684938141" sldId="281"/>
            <ac:picMk id="22" creationId="{F7D4EA63-945F-ED6D-D476-685312581F60}"/>
          </ac:picMkLst>
        </pc:picChg>
      </pc:sldChg>
    </pc:docChg>
  </pc:docChgLst>
  <pc:docChgLst>
    <pc:chgData name="Catarina Palma dos Reis" userId="110d6782775bd91a" providerId="LiveId" clId="{3F2F2885-E8C7-714A-ADCA-7E0650E0204C}"/>
    <pc:docChg chg="custSel modSld">
      <pc:chgData name="Catarina Palma dos Reis" userId="110d6782775bd91a" providerId="LiveId" clId="{3F2F2885-E8C7-714A-ADCA-7E0650E0204C}" dt="2024-05-23T15:26:25.148" v="38" actId="20577"/>
      <pc:docMkLst>
        <pc:docMk/>
      </pc:docMkLst>
      <pc:sldChg chg="delSp mod modTransition delAnim modNotesTx">
        <pc:chgData name="Catarina Palma dos Reis" userId="110d6782775bd91a" providerId="LiveId" clId="{3F2F2885-E8C7-714A-ADCA-7E0650E0204C}" dt="2024-05-23T14:53:46.563" v="25"/>
        <pc:sldMkLst>
          <pc:docMk/>
          <pc:sldMk cId="2228916521" sldId="256"/>
        </pc:sldMkLst>
        <pc:picChg chg="del">
          <ac:chgData name="Catarina Palma dos Reis" userId="110d6782775bd91a" providerId="LiveId" clId="{3F2F2885-E8C7-714A-ADCA-7E0650E0204C}" dt="2024-05-23T14:53:35.803" v="22" actId="478"/>
          <ac:picMkLst>
            <pc:docMk/>
            <pc:sldMk cId="2228916521" sldId="256"/>
            <ac:picMk id="9" creationId="{A5C9B4E2-3F44-62C7-E63E-423D03985C97}"/>
          </ac:picMkLst>
        </pc:picChg>
      </pc:sldChg>
      <pc:sldChg chg="delSp mod modTransition delAnim">
        <pc:chgData name="Catarina Palma dos Reis" userId="110d6782775bd91a" providerId="LiveId" clId="{3F2F2885-E8C7-714A-ADCA-7E0650E0204C}" dt="2024-05-23T14:53:46.563" v="25"/>
        <pc:sldMkLst>
          <pc:docMk/>
          <pc:sldMk cId="823732939" sldId="257"/>
        </pc:sldMkLst>
        <pc:picChg chg="del">
          <ac:chgData name="Catarina Palma dos Reis" userId="110d6782775bd91a" providerId="LiveId" clId="{3F2F2885-E8C7-714A-ADCA-7E0650E0204C}" dt="2024-05-23T14:53:38.221" v="23" actId="478"/>
          <ac:picMkLst>
            <pc:docMk/>
            <pc:sldMk cId="823732939" sldId="257"/>
            <ac:picMk id="8" creationId="{75E77472-5B9E-F04B-5066-9889EFBA67DF}"/>
          </ac:picMkLst>
        </pc:picChg>
      </pc:sldChg>
      <pc:sldChg chg="delSp modSp mod modTransition modAnim modNotesTx">
        <pc:chgData name="Catarina Palma dos Reis" userId="110d6782775bd91a" providerId="LiveId" clId="{3F2F2885-E8C7-714A-ADCA-7E0650E0204C}" dt="2024-05-23T14:58:15.168" v="31" actId="20577"/>
        <pc:sldMkLst>
          <pc:docMk/>
          <pc:sldMk cId="3766302583" sldId="258"/>
        </pc:sldMkLst>
        <pc:spChg chg="mod">
          <ac:chgData name="Catarina Palma dos Reis" userId="110d6782775bd91a" providerId="LiveId" clId="{3F2F2885-E8C7-714A-ADCA-7E0650E0204C}" dt="2024-05-23T14:58:09.469" v="27" actId="20577"/>
          <ac:spMkLst>
            <pc:docMk/>
            <pc:sldMk cId="3766302583" sldId="258"/>
            <ac:spMk id="2" creationId="{923E8361-A648-C061-0812-ABEACB8BEC55}"/>
          </ac:spMkLst>
        </pc:spChg>
        <pc:spChg chg="mod">
          <ac:chgData name="Catarina Palma dos Reis" userId="110d6782775bd91a" providerId="LiveId" clId="{3F2F2885-E8C7-714A-ADCA-7E0650E0204C}" dt="2024-05-23T14:58:12.530" v="29" actId="20577"/>
          <ac:spMkLst>
            <pc:docMk/>
            <pc:sldMk cId="3766302583" sldId="258"/>
            <ac:spMk id="10" creationId="{A1BB1697-865C-A220-6BCA-780508DAFE5D}"/>
          </ac:spMkLst>
        </pc:spChg>
        <pc:spChg chg="mod">
          <ac:chgData name="Catarina Palma dos Reis" userId="110d6782775bd91a" providerId="LiveId" clId="{3F2F2885-E8C7-714A-ADCA-7E0650E0204C}" dt="2024-05-23T14:58:15.168" v="31" actId="20577"/>
          <ac:spMkLst>
            <pc:docMk/>
            <pc:sldMk cId="3766302583" sldId="258"/>
            <ac:spMk id="12" creationId="{B8D0DFC9-6FB4-19B3-575B-7663709A5A51}"/>
          </ac:spMkLst>
        </pc:spChg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3766302583" sldId="258"/>
            <ac:picMk id="9" creationId="{395CC452-F781-6B22-5B19-63EAC8BD1F53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2290176174" sldId="259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2290176174" sldId="259"/>
            <ac:picMk id="16" creationId="{6DDBFE7D-4EE7-7A05-E460-4CFE5AB020E2}"/>
          </ac:picMkLst>
        </pc:picChg>
      </pc:sldChg>
      <pc:sldChg chg="delSp modTransition modAnim">
        <pc:chgData name="Catarina Palma dos Reis" userId="110d6782775bd91a" providerId="LiveId" clId="{3F2F2885-E8C7-714A-ADCA-7E0650E0204C}" dt="2024-05-23T14:53:46.563" v="25"/>
        <pc:sldMkLst>
          <pc:docMk/>
          <pc:sldMk cId="1341833629" sldId="260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1341833629" sldId="260"/>
            <ac:picMk id="13" creationId="{66D1E4E0-FAD4-0E88-A858-0F68158518E9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3300507577" sldId="261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3300507577" sldId="261"/>
            <ac:picMk id="8" creationId="{A6CDDD85-0059-56D0-C0FC-99A2083F792F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2359471068" sldId="262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2359471068" sldId="262"/>
            <ac:picMk id="7" creationId="{38B61A71-C59C-37BC-E4F1-FD161FED92B5}"/>
          </ac:picMkLst>
        </pc:picChg>
      </pc:sldChg>
      <pc:sldChg chg="delSp mod modTransition delAnim modNotesTx">
        <pc:chgData name="Catarina Palma dos Reis" userId="110d6782775bd91a" providerId="LiveId" clId="{3F2F2885-E8C7-714A-ADCA-7E0650E0204C}" dt="2024-05-23T14:53:46.563" v="25"/>
        <pc:sldMkLst>
          <pc:docMk/>
          <pc:sldMk cId="779415060" sldId="263"/>
        </pc:sldMkLst>
        <pc:picChg chg="del">
          <ac:chgData name="Catarina Palma dos Reis" userId="110d6782775bd91a" providerId="LiveId" clId="{3F2F2885-E8C7-714A-ADCA-7E0650E0204C}" dt="2024-05-23T14:53:40.424" v="24" actId="478"/>
          <ac:picMkLst>
            <pc:docMk/>
            <pc:sldMk cId="779415060" sldId="263"/>
            <ac:picMk id="19" creationId="{AB36273C-9BF0-C5AA-EE6E-9C91147C2E33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3260176506" sldId="264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3260176506" sldId="264"/>
            <ac:picMk id="23" creationId="{E5D88951-A35B-FB6F-AB23-0F8E279A7EA8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1567379728" sldId="265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1567379728" sldId="265"/>
            <ac:picMk id="18" creationId="{09BA4BED-BA6F-274F-B252-F7699644BD95}"/>
          </ac:picMkLst>
        </pc:picChg>
      </pc:sldChg>
      <pc:sldChg chg="delSp modSp mod modTransition modAnim modNotesTx">
        <pc:chgData name="Catarina Palma dos Reis" userId="110d6782775bd91a" providerId="LiveId" clId="{3F2F2885-E8C7-714A-ADCA-7E0650E0204C}" dt="2024-05-23T14:59:08.330" v="34" actId="14"/>
        <pc:sldMkLst>
          <pc:docMk/>
          <pc:sldMk cId="1620994547" sldId="266"/>
        </pc:sldMkLst>
        <pc:spChg chg="mod">
          <ac:chgData name="Catarina Palma dos Reis" userId="110d6782775bd91a" providerId="LiveId" clId="{3F2F2885-E8C7-714A-ADCA-7E0650E0204C}" dt="2024-05-23T14:59:08.330" v="34" actId="14"/>
          <ac:spMkLst>
            <pc:docMk/>
            <pc:sldMk cId="1620994547" sldId="266"/>
            <ac:spMk id="13" creationId="{B788E4A8-19E7-0D5D-2EAA-CC43091DFE37}"/>
          </ac:spMkLst>
        </pc:spChg>
        <pc:spChg chg="mod">
          <ac:chgData name="Catarina Palma dos Reis" userId="110d6782775bd91a" providerId="LiveId" clId="{3F2F2885-E8C7-714A-ADCA-7E0650E0204C}" dt="2024-05-23T14:59:04.296" v="32" actId="14"/>
          <ac:spMkLst>
            <pc:docMk/>
            <pc:sldMk cId="1620994547" sldId="266"/>
            <ac:spMk id="16" creationId="{6909B9AB-CED5-1509-76CC-9E14E697541E}"/>
          </ac:spMkLst>
        </pc:spChg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1620994547" sldId="266"/>
            <ac:picMk id="62" creationId="{FC75EA76-6075-099C-2CEB-89587D3DDCC9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3477879218" sldId="268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3477879218" sldId="268"/>
            <ac:picMk id="23" creationId="{D4505AFE-2CFA-F3A2-1A8E-C93B0EBDE97B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1792148076" sldId="270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1792148076" sldId="270"/>
            <ac:picMk id="20" creationId="{C33273D4-7B6E-ADA5-F394-920E2CA63B14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2671014732" sldId="271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2671014732" sldId="271"/>
            <ac:picMk id="19" creationId="{01CB787C-08F8-CB23-9309-DC36D34AB36B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3939858395" sldId="272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3939858395" sldId="272"/>
            <ac:picMk id="35" creationId="{D4F4C412-92F7-6332-0188-0877BCED0EB2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3599755403" sldId="274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3599755403" sldId="274"/>
            <ac:picMk id="29" creationId="{3C1FF46E-1A10-451B-EF81-02FBD35289E4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2767655377" sldId="276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2767655377" sldId="276"/>
            <ac:picMk id="10" creationId="{86B91090-4555-2FCD-B661-7977485C1EBD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4275616268" sldId="277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4275616268" sldId="277"/>
            <ac:picMk id="26" creationId="{6ADFE75B-D8A2-5926-FBFE-26069651F799}"/>
          </ac:picMkLst>
        </pc:picChg>
      </pc:sldChg>
      <pc:sldChg chg="delSp modSp mod modTransition modAnim modNotesTx">
        <pc:chgData name="Catarina Palma dos Reis" userId="110d6782775bd91a" providerId="LiveId" clId="{3F2F2885-E8C7-714A-ADCA-7E0650E0204C}" dt="2024-05-23T15:26:25.148" v="38" actId="20577"/>
        <pc:sldMkLst>
          <pc:docMk/>
          <pc:sldMk cId="112532799" sldId="278"/>
        </pc:sldMkLst>
        <pc:spChg chg="mod">
          <ac:chgData name="Catarina Palma dos Reis" userId="110d6782775bd91a" providerId="LiveId" clId="{3F2F2885-E8C7-714A-ADCA-7E0650E0204C}" dt="2024-05-23T15:26:25.148" v="38" actId="20577"/>
          <ac:spMkLst>
            <pc:docMk/>
            <pc:sldMk cId="112532799" sldId="278"/>
            <ac:spMk id="13" creationId="{FF8C7D7D-7717-A4FB-017A-9CC6A4C53EF7}"/>
          </ac:spMkLst>
        </pc:spChg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112532799" sldId="278"/>
            <ac:picMk id="26" creationId="{DD428DF6-F5A7-F74A-24C9-D4E93CDFD663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3426648561" sldId="279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3426648561" sldId="279"/>
            <ac:picMk id="8" creationId="{95002520-0444-6CDA-4137-72718F769E4D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2677662153" sldId="280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2677662153" sldId="280"/>
            <ac:picMk id="8" creationId="{CE3E18C3-4A71-DC26-8A9A-7A61C9EA86EC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684938141" sldId="281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684938141" sldId="281"/>
            <ac:picMk id="19" creationId="{A5C96926-16D5-5BF2-668A-0D6A55F07F87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3558980955" sldId="282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3558980955" sldId="282"/>
            <ac:picMk id="18" creationId="{A82685BC-5CFC-C48F-EA0E-E1723156E25D}"/>
          </ac:picMkLst>
        </pc:picChg>
      </pc:sldChg>
      <pc:sldChg chg="delSp modTransition modAnim modNotesTx">
        <pc:chgData name="Catarina Palma dos Reis" userId="110d6782775bd91a" providerId="LiveId" clId="{3F2F2885-E8C7-714A-ADCA-7E0650E0204C}" dt="2024-05-23T14:53:46.563" v="25"/>
        <pc:sldMkLst>
          <pc:docMk/>
          <pc:sldMk cId="1913816952" sldId="283"/>
        </pc:sldMkLst>
        <pc:picChg chg="del">
          <ac:chgData name="Catarina Palma dos Reis" userId="110d6782775bd91a" providerId="LiveId" clId="{3F2F2885-E8C7-714A-ADCA-7E0650E0204C}" dt="2024-05-23T14:53:46.563" v="25"/>
          <ac:picMkLst>
            <pc:docMk/>
            <pc:sldMk cId="1913816952" sldId="283"/>
            <ac:picMk id="13" creationId="{C0389152-BE94-49EC-949A-3EC677BDB2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65273-0A20-C04E-893B-9D9E07E323C0}" type="datetimeFigureOut">
              <a:rPr lang="pt-PT" smtClean="0"/>
              <a:t>23/05/24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DB75-5565-C344-93B9-199A18F518C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3807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5199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31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2145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92039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06138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0549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endParaRPr lang="pt-P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8653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76053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4866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endParaRPr lang="pt-P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5728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691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5673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21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0810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22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89234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23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6146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24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930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100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221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594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91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946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2835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6870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5/23/24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/>
              <a:t>5/23/24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5/23/24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/>
              <a:t>5/23/24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/>
              <a:t>5/23/24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/>
              <a:t>5/23/24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/>
              <a:t>5/23/24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/>
              <a:t>5/23/24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/>
              <a:t>5/23/24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6ECAB-F5D3-D532-A154-03E4F4070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353654"/>
            <a:ext cx="12192000" cy="161071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cap="none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The ratio of soluble fms–like tyrosine kinase 1 to placental growth factor predicts time to delivery and mode of birth in patients with suspected preeclampsia - a secondary analysis of the INSPIRE trial</a:t>
            </a:r>
            <a:r>
              <a:rPr lang="pt-PT" sz="1050" b="1" cap="none" dirty="0">
                <a:solidFill>
                  <a:schemeClr val="tx1"/>
                </a:solidFill>
                <a:effectLst/>
                <a:latin typeface="Avenir Next" panose="020B0503020202020204" pitchFamily="34" charset="0"/>
              </a:rPr>
              <a:t> </a:t>
            </a:r>
            <a:endParaRPr lang="pt-PT" sz="4000" b="1" cap="none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4076F9-A016-3C0B-448A-53060828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064" y="4533095"/>
            <a:ext cx="8035869" cy="723953"/>
          </a:xfrm>
        </p:spPr>
        <p:txBody>
          <a:bodyPr/>
          <a:lstStyle/>
          <a:p>
            <a:r>
              <a:rPr lang="pt-PT" sz="18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Catarina R. PALMA DOS REIS, Joe O’SULLIVAN, Eric O. OHUMA, Tim JAMES, Aris T. PAPAGEORGHIOU, Manu VATISH, Ana Sofia CERDEIRA</a:t>
            </a:r>
            <a:r>
              <a:rPr lang="pt-PT" sz="1600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</a:t>
            </a:r>
            <a:endParaRPr lang="pt-PT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1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graphicFrame>
        <p:nvGraphicFramePr>
          <p:cNvPr id="10" name="Marcador de Posição de Conteúdo 9">
            <a:extLst>
              <a:ext uri="{FF2B5EF4-FFF2-40B4-BE49-F238E27FC236}">
                <a16:creationId xmlns:a16="http://schemas.microsoft.com/office/drawing/2014/main" id="{32B8B573-71F8-C896-14EE-85E5F6FFAB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286758"/>
              </p:ext>
            </p:extLst>
          </p:nvPr>
        </p:nvGraphicFramePr>
        <p:xfrm>
          <a:off x="4322618" y="1566195"/>
          <a:ext cx="7360044" cy="470991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02204">
                  <a:extLst>
                    <a:ext uri="{9D8B030D-6E8A-4147-A177-3AD203B41FA5}">
                      <a16:colId xmlns:a16="http://schemas.microsoft.com/office/drawing/2014/main" val="1007955551"/>
                    </a:ext>
                  </a:extLst>
                </a:gridCol>
                <a:gridCol w="1400983">
                  <a:extLst>
                    <a:ext uri="{9D8B030D-6E8A-4147-A177-3AD203B41FA5}">
                      <a16:colId xmlns:a16="http://schemas.microsoft.com/office/drawing/2014/main" val="3005923280"/>
                    </a:ext>
                  </a:extLst>
                </a:gridCol>
                <a:gridCol w="1288358">
                  <a:extLst>
                    <a:ext uri="{9D8B030D-6E8A-4147-A177-3AD203B41FA5}">
                      <a16:colId xmlns:a16="http://schemas.microsoft.com/office/drawing/2014/main" val="2929598532"/>
                    </a:ext>
                  </a:extLst>
                </a:gridCol>
                <a:gridCol w="1111848">
                  <a:extLst>
                    <a:ext uri="{9D8B030D-6E8A-4147-A177-3AD203B41FA5}">
                      <a16:colId xmlns:a16="http://schemas.microsoft.com/office/drawing/2014/main" val="2460685949"/>
                    </a:ext>
                  </a:extLst>
                </a:gridCol>
                <a:gridCol w="1256651">
                  <a:extLst>
                    <a:ext uri="{9D8B030D-6E8A-4147-A177-3AD203B41FA5}">
                      <a16:colId xmlns:a16="http://schemas.microsoft.com/office/drawing/2014/main" val="1740571287"/>
                    </a:ext>
                  </a:extLst>
                </a:gridCol>
              </a:tblGrid>
              <a:tr h="189174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  <a:latin typeface="Avenir Next" panose="020B0503020202020204" pitchFamily="34" charset="0"/>
                        </a:rPr>
                        <a:t>Population characteristics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097" marR="30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  <a:latin typeface="Avenir Next" panose="020B0503020202020204" pitchFamily="34" charset="0"/>
                        </a:rPr>
                        <a:t>sFLT1/PLGF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</a:t>
                      </a:r>
                      <a:r>
                        <a:rPr lang="en-US" sz="1200" dirty="0">
                          <a:effectLst/>
                          <a:latin typeface="Avenir Next" panose="020B0503020202020204" pitchFamily="34" charset="0"/>
                        </a:rPr>
                        <a:t>  </a:t>
                      </a:r>
                      <a:r>
                        <a:rPr lang="pt-PT" sz="1200" dirty="0">
                          <a:effectLst/>
                          <a:latin typeface="Avenir Next" panose="020B0503020202020204" pitchFamily="34" charset="0"/>
                        </a:rPr>
                        <a:t>38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200" dirty="0">
                          <a:effectLst/>
                          <a:latin typeface="Avenir Next" panose="020B0503020202020204" pitchFamily="34" charset="0"/>
                        </a:rPr>
                        <a:t>(n=257)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097" marR="30097" marT="0" marB="0">
                    <a:solidFill>
                      <a:srgbClr val="00A3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  <a:latin typeface="Avenir Next" panose="020B0503020202020204" pitchFamily="34" charset="0"/>
                        </a:rPr>
                        <a:t>sFLT1/PLGF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  <a:latin typeface="Avenir Next" panose="020B0503020202020204" pitchFamily="34" charset="0"/>
                        </a:rPr>
                        <a:t>38 - 85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  <a:latin typeface="Avenir Next" panose="020B0503020202020204" pitchFamily="34" charset="0"/>
                        </a:rPr>
                        <a:t>(n=60)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097" marR="30097" marT="0" marB="0">
                    <a:solidFill>
                      <a:srgbClr val="E1A3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  <a:latin typeface="Avenir Next" panose="020B0503020202020204" pitchFamily="34" charset="0"/>
                        </a:rPr>
                        <a:t>sFLT1/PLGF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</a:t>
                      </a:r>
                      <a:r>
                        <a:rPr lang="en-US" sz="1200" dirty="0">
                          <a:effectLst/>
                          <a:latin typeface="Avenir Next" panose="020B0503020202020204" pitchFamily="34" charset="0"/>
                        </a:rPr>
                        <a:t> 85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 dirty="0">
                          <a:effectLst/>
                          <a:latin typeface="Avenir Next" panose="020B0503020202020204" pitchFamily="34" charset="0"/>
                        </a:rPr>
                        <a:t>(n=53)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097" marR="300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200" dirty="0">
                          <a:effectLst/>
                          <a:latin typeface="Avenir Next" panose="020B0503020202020204" pitchFamily="34" charset="0"/>
                        </a:rPr>
                        <a:t>Statistical significance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200" dirty="0">
                          <a:effectLst/>
                          <a:latin typeface="Avenir Next" panose="020B0503020202020204" pitchFamily="34" charset="0"/>
                        </a:rPr>
                        <a:t>p value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097" marR="30097" marT="0" marB="0"/>
                </a:tc>
                <a:extLst>
                  <a:ext uri="{0D108BD9-81ED-4DB2-BD59-A6C34878D82A}">
                    <a16:rowId xmlns:a16="http://schemas.microsoft.com/office/drawing/2014/main" val="1210705072"/>
                  </a:ext>
                </a:extLst>
              </a:tr>
              <a:tr h="129341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100" b="1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Highest systolic BP at presentation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Median (IQR)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128.5 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(118; 140)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142 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(130; 157)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145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(131; 160)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p# &lt;0.001*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p$ &lt;0.001*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4989455"/>
                  </a:ext>
                </a:extLst>
              </a:tr>
              <a:tr h="152475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100" b="1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Highest diastolic BP at presentation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Median (IQR)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79 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(70; 90)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90 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(85; 97)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92 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(86; 100)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p# &lt;0.001*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100" dirty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p$ &lt;0.001*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144030"/>
                  </a:ext>
                </a:extLst>
              </a:tr>
            </a:tbl>
          </a:graphicData>
        </a:graphic>
      </p:graphicFrame>
      <p:pic>
        <p:nvPicPr>
          <p:cNvPr id="7" name="Imagem 6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4F9F0452-4005-CF32-0A21-EA2CBC93B8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5" r="939"/>
          <a:stretch/>
        </p:blipFill>
        <p:spPr>
          <a:xfrm>
            <a:off x="4322618" y="2352543"/>
            <a:ext cx="7360044" cy="116809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F2A8049-F051-12BD-774C-3578829CF459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E03277-6AB1-1615-443F-F99EA8DB4CD8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4DCFC08-56A9-938C-F2D1-AC8905C3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076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0E4DBBB-67BC-286E-B723-70EC6E1708F2}"/>
              </a:ext>
            </a:extLst>
          </p:cNvPr>
          <p:cNvSpPr txBox="1"/>
          <p:nvPr/>
        </p:nvSpPr>
        <p:spPr>
          <a:xfrm>
            <a:off x="319390" y="3064529"/>
            <a:ext cx="387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>
                <a:latin typeface="Avenir Next" panose="020B0503020202020204" pitchFamily="34" charset="0"/>
              </a:rPr>
              <a:t>370 women </a:t>
            </a:r>
            <a:r>
              <a:rPr lang="pt-PT" dirty="0">
                <a:latin typeface="Avenir Next" panose="020B0503020202020204" pitchFamily="34" charset="0"/>
              </a:rPr>
              <a:t>were recruited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>
                <a:latin typeface="Avenir Next" panose="020B0503020202020204" pitchFamily="34" charset="0"/>
              </a:rPr>
              <a:t>Reveal arm: 186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>
                <a:latin typeface="Avenir Next" panose="020B0503020202020204" pitchFamily="34" charset="0"/>
              </a:rPr>
              <a:t>Non-reveal arm: 184</a:t>
            </a:r>
          </a:p>
        </p:txBody>
      </p:sp>
      <p:pic>
        <p:nvPicPr>
          <p:cNvPr id="25" name="Imagem 24" descr="Uma imagem com texto, captura de ecrã, Tipo de letra&#10;&#10;Descrição gerada automaticamente">
            <a:extLst>
              <a:ext uri="{FF2B5EF4-FFF2-40B4-BE49-F238E27FC236}">
                <a16:creationId xmlns:a16="http://schemas.microsoft.com/office/drawing/2014/main" id="{AC2399D7-8E86-1733-D473-0CC1F3C21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618" y="2383642"/>
            <a:ext cx="7360044" cy="1168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87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488018CA-92CC-182F-C521-32719EDC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46480"/>
            <a:ext cx="7729728" cy="394139"/>
          </a:xfrm>
        </p:spPr>
        <p:txBody>
          <a:bodyPr/>
          <a:lstStyle/>
          <a:p>
            <a:r>
              <a:rPr lang="pt-PT" b="1" dirty="0">
                <a:latin typeface="Avenir Next" panose="020B0503020202020204" pitchFamily="34" charset="0"/>
              </a:rPr>
              <a:t>Time to delivery</a:t>
            </a:r>
          </a:p>
        </p:txBody>
      </p:sp>
      <p:pic>
        <p:nvPicPr>
          <p:cNvPr id="3" name="Imagem 2" descr="Uma imagem com texto, captura de ecrã, file, ladeira&#10;&#10;Descrição gerada automaticamente">
            <a:extLst>
              <a:ext uri="{FF2B5EF4-FFF2-40B4-BE49-F238E27FC236}">
                <a16:creationId xmlns:a16="http://schemas.microsoft.com/office/drawing/2014/main" id="{B289DEA0-C32C-5286-7A36-73F3F5412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/>
          <a:stretch/>
        </p:blipFill>
        <p:spPr>
          <a:xfrm>
            <a:off x="2231136" y="2280783"/>
            <a:ext cx="5256210" cy="402742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BDA565B-5761-3367-561D-8D721F1E3D72}"/>
              </a:ext>
            </a:extLst>
          </p:cNvPr>
          <p:cNvSpPr txBox="1"/>
          <p:nvPr/>
        </p:nvSpPr>
        <p:spPr>
          <a:xfrm>
            <a:off x="7972097" y="2530384"/>
            <a:ext cx="3657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PT" dirty="0">
                <a:latin typeface="Avenir Next" panose="020B0503020202020204" pitchFamily="34" charset="0"/>
              </a:rPr>
              <a:t>After controlling for gestational age at sampling and trial arm: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E1A382"/>
                </a:solidFill>
                <a:latin typeface="Avenir Next" panose="020B0503020202020204" pitchFamily="34" charset="0"/>
              </a:rPr>
              <a:t>Ratio category 2 </a:t>
            </a:r>
            <a:r>
              <a:rPr lang="pt-PT" dirty="0">
                <a:latin typeface="Avenir Next" panose="020B0503020202020204" pitchFamily="34" charset="0"/>
              </a:rPr>
              <a:t>HR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1.99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(95%CI 1.47; 2.71, p&lt;0.001*)</a:t>
            </a:r>
            <a:r>
              <a:rPr lang="pt-PT" sz="1200" dirty="0">
                <a:effectLst/>
                <a:latin typeface="Avenir Next" panose="020B0503020202020204" pitchFamily="34" charset="0"/>
              </a:rPr>
              <a:t> </a:t>
            </a:r>
            <a:endParaRPr lang="pt-PT" dirty="0">
              <a:latin typeface="Avenir Next" panose="020B0503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92D050"/>
                </a:solidFill>
                <a:latin typeface="Avenir Next" panose="020B0503020202020204" pitchFamily="34" charset="0"/>
              </a:rPr>
              <a:t>Ratio category 3 </a:t>
            </a:r>
            <a:r>
              <a:rPr lang="pt-PT" dirty="0">
                <a:latin typeface="Avenir Next" panose="020B0503020202020204" pitchFamily="34" charset="0"/>
              </a:rPr>
              <a:t>HR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5.64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(95%CI 4.06; 7.84, p&lt;0.001*) </a:t>
            </a:r>
            <a:endParaRPr lang="pt-PT" dirty="0">
              <a:latin typeface="Avenir Next" panose="020B0503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960379-33D8-7CB2-13B9-BD8DAC148FDD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F4DD72-DA7E-B373-6B64-C2AE0E5D2748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1256E17-C7A6-21A0-8E86-928998FD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– time to delivery</a:t>
            </a:r>
          </a:p>
        </p:txBody>
      </p:sp>
    </p:spTree>
    <p:extLst>
      <p:ext uri="{BB962C8B-B14F-4D97-AF65-F5344CB8AC3E}">
        <p14:creationId xmlns:p14="http://schemas.microsoft.com/office/powerpoint/2010/main" val="267101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488018CA-92CC-182F-C521-32719EDC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44541"/>
            <a:ext cx="7729728" cy="394139"/>
          </a:xfrm>
        </p:spPr>
        <p:txBody>
          <a:bodyPr/>
          <a:lstStyle/>
          <a:p>
            <a:r>
              <a:rPr lang="pt-PT" b="1" dirty="0">
                <a:latin typeface="Avenir Next" panose="020B0503020202020204" pitchFamily="34" charset="0"/>
              </a:rPr>
              <a:t>Prediction of preeclampsia-indicated delivery in 2 weeks</a:t>
            </a:r>
          </a:p>
        </p:txBody>
      </p:sp>
      <p:pic>
        <p:nvPicPr>
          <p:cNvPr id="12" name="Imagem 11" descr="Uma imagem com texto, captura de ecrã, file, Gráfico&#10;&#10;Descrição gerada automaticamente">
            <a:extLst>
              <a:ext uri="{FF2B5EF4-FFF2-40B4-BE49-F238E27FC236}">
                <a16:creationId xmlns:a16="http://schemas.microsoft.com/office/drawing/2014/main" id="{F30849F4-C1BD-4503-F43B-C34ADD90D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60" y="2138680"/>
            <a:ext cx="5822373" cy="423445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8C7D7D-7717-A4FB-017A-9CC6A4C53EF7}"/>
              </a:ext>
            </a:extLst>
          </p:cNvPr>
          <p:cNvSpPr txBox="1"/>
          <p:nvPr/>
        </p:nvSpPr>
        <p:spPr>
          <a:xfrm>
            <a:off x="7162245" y="2974672"/>
            <a:ext cx="47388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alone was superior to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PlGF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alone </a:t>
            </a:r>
            <a:r>
              <a:rPr lang="en-US" sz="16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(AUC 0.899 vs AUC 0.836, p=0.01)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and similar to the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sFLT1/PLGF ratio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(AUC 0.899 vs AUC 0.896, p=0.772)</a:t>
            </a:r>
            <a:endParaRPr lang="pt-PT" sz="18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A55101-D7F1-7711-D71E-9A70EB2B16E0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C20D4E0-2AD5-D8C3-11A5-010DB25BACB0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2C35E34-14CC-9393-4E21-16063D44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– time to delivery</a:t>
            </a:r>
          </a:p>
        </p:txBody>
      </p:sp>
    </p:spTree>
    <p:extLst>
      <p:ext uri="{BB962C8B-B14F-4D97-AF65-F5344CB8AC3E}">
        <p14:creationId xmlns:p14="http://schemas.microsoft.com/office/powerpoint/2010/main" val="1792148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488018CA-92CC-182F-C521-32719EDC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173" y="2067072"/>
            <a:ext cx="7729728" cy="394139"/>
          </a:xfrm>
        </p:spPr>
        <p:txBody>
          <a:bodyPr/>
          <a:lstStyle/>
          <a:p>
            <a:r>
              <a:rPr lang="pt-PT" b="1" dirty="0">
                <a:latin typeface="Avenir Next" panose="020B0503020202020204" pitchFamily="34" charset="0"/>
              </a:rPr>
              <a:t>Prediction of preeclampsia-indicated delivery in 2 weeks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8C7D7D-7717-A4FB-017A-9CC6A4C53EF7}"/>
              </a:ext>
            </a:extLst>
          </p:cNvPr>
          <p:cNvSpPr txBox="1"/>
          <p:nvPr/>
        </p:nvSpPr>
        <p:spPr>
          <a:xfrm>
            <a:off x="1881349" y="2664106"/>
            <a:ext cx="8963892" cy="279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sFLT1/PLGF ratio category 3 (</a:t>
            </a: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</a:t>
            </a: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85):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ensitivity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54.72%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 confidence interval, 41.3-69.5)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pecificity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92.74%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 confidence interval, 89.0-95.1)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AUC=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0.73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 confidence interval, 0.67-0.81)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Compared to patients with </a:t>
            </a:r>
            <a:r>
              <a:rPr lang="en-US" sz="1800" b="1" dirty="0">
                <a:solidFill>
                  <a:srgbClr val="00A3C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ratios </a:t>
            </a:r>
            <a:r>
              <a:rPr lang="en-US" sz="1800" b="1" dirty="0">
                <a:solidFill>
                  <a:srgbClr val="00A3C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</a:t>
            </a:r>
            <a:r>
              <a:rPr lang="en-US" sz="1800" b="1" dirty="0">
                <a:solidFill>
                  <a:srgbClr val="00A3C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38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, risk ratio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35.2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 confidence interval, 12.9 – 95.8)].</a:t>
            </a:r>
            <a:endParaRPr lang="pt-PT" sz="18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D261153-3413-85CF-57D4-CAB2409A63F8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AEB3A6-384B-2C75-79E6-6C6DA74EBC67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8536AB8-787F-D667-A905-1C23B0D7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– time to delivery</a:t>
            </a:r>
          </a:p>
        </p:txBody>
      </p:sp>
    </p:spTree>
    <p:extLst>
      <p:ext uri="{BB962C8B-B14F-4D97-AF65-F5344CB8AC3E}">
        <p14:creationId xmlns:p14="http://schemas.microsoft.com/office/powerpoint/2010/main" val="393985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8C7D7D-7717-A4FB-017A-9CC6A4C53EF7}"/>
              </a:ext>
            </a:extLst>
          </p:cNvPr>
          <p:cNvSpPr txBox="1"/>
          <p:nvPr/>
        </p:nvSpPr>
        <p:spPr>
          <a:xfrm>
            <a:off x="260369" y="4657773"/>
            <a:ext cx="11671261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sFLT1/PLGF ratio category 3 (</a:t>
            </a: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</a:t>
            </a: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85):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800" b="1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Emergency cesarean section </a:t>
            </a:r>
            <a:r>
              <a:rPr lang="pt-PT" sz="1800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(cat 1-3): a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5.89</a:t>
            </a:r>
            <a:r>
              <a:rPr lang="en-US" b="1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95% CI 3.05; 11.21)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lanned cesarean section </a:t>
            </a:r>
            <a:r>
              <a:rPr lang="en-US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(cat 4): aOR </a:t>
            </a:r>
            <a:r>
              <a:rPr lang="en-US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0.08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(95% CI 0.01; 0.59)</a:t>
            </a:r>
            <a:r>
              <a:rPr lang="pt-PT" sz="1200" dirty="0">
                <a:effectLst/>
                <a:latin typeface="Avenir Next" panose="020B0503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/>
              <a:latin typeface="Avenir Next" panose="020B05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Spontaneous vaginal delivery </a:t>
            </a:r>
            <a:r>
              <a:rPr lang="en-US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(SVD): a</a:t>
            </a:r>
            <a:r>
              <a:rPr lang="en-US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</a:t>
            </a:r>
            <a:r>
              <a:rPr lang="en-US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0.47</a:t>
            </a:r>
            <a:r>
              <a:rPr lang="en-US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(95% CI 0.25; 0.89)</a:t>
            </a:r>
          </a:p>
        </p:txBody>
      </p:sp>
      <p:pic>
        <p:nvPicPr>
          <p:cNvPr id="3" name="Imagem 2" descr="Uma imagem com texto, Tipo de letra, diagrama, círculo&#10;&#10;Descrição gerada automaticamente">
            <a:extLst>
              <a:ext uri="{FF2B5EF4-FFF2-40B4-BE49-F238E27FC236}">
                <a16:creationId xmlns:a16="http://schemas.microsoft.com/office/drawing/2014/main" id="{CBD2D940-450A-5CEF-46EA-22305A95B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11"/>
          <a:stretch/>
        </p:blipFill>
        <p:spPr>
          <a:xfrm>
            <a:off x="124167" y="1554127"/>
            <a:ext cx="11922390" cy="298264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F9331C8-E265-66A7-7A6D-F5BB4E736864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FD1D327-A779-CEED-D432-F1DF4BC36AF9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ED971A4-FE46-EF96-AC93-C68BF3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23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– MODe of delivery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DC679F0-F4AC-16A4-5EE4-FDA2F9963522}"/>
              </a:ext>
            </a:extLst>
          </p:cNvPr>
          <p:cNvSpPr/>
          <p:nvPr/>
        </p:nvSpPr>
        <p:spPr>
          <a:xfrm>
            <a:off x="7807676" y="4917938"/>
            <a:ext cx="277091" cy="2854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3314EA2-03AF-3413-DCAA-5D12730BD85B}"/>
              </a:ext>
            </a:extLst>
          </p:cNvPr>
          <p:cNvSpPr/>
          <p:nvPr/>
        </p:nvSpPr>
        <p:spPr>
          <a:xfrm>
            <a:off x="7799555" y="5495131"/>
            <a:ext cx="277091" cy="2854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13614C9-746E-4BE3-50DE-F8FC96685B95}"/>
              </a:ext>
            </a:extLst>
          </p:cNvPr>
          <p:cNvSpPr/>
          <p:nvPr/>
        </p:nvSpPr>
        <p:spPr>
          <a:xfrm>
            <a:off x="7807676" y="6033055"/>
            <a:ext cx="277091" cy="2854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226DF9D-CC8C-015A-707A-CD664248ABF2}"/>
              </a:ext>
            </a:extLst>
          </p:cNvPr>
          <p:cNvSpPr/>
          <p:nvPr/>
        </p:nvSpPr>
        <p:spPr>
          <a:xfrm>
            <a:off x="10557166" y="4870166"/>
            <a:ext cx="277091" cy="2854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3FABCDD-8415-CF57-DAD8-1783FE2F1D0E}"/>
              </a:ext>
            </a:extLst>
          </p:cNvPr>
          <p:cNvSpPr/>
          <p:nvPr/>
        </p:nvSpPr>
        <p:spPr>
          <a:xfrm>
            <a:off x="10557166" y="5480863"/>
            <a:ext cx="277091" cy="2854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164CAB8-63B5-7BA8-84C0-A2C48183B3F0}"/>
              </a:ext>
            </a:extLst>
          </p:cNvPr>
          <p:cNvSpPr/>
          <p:nvPr/>
        </p:nvSpPr>
        <p:spPr>
          <a:xfrm>
            <a:off x="10557165" y="6051082"/>
            <a:ext cx="277091" cy="285406"/>
          </a:xfrm>
          <a:prstGeom prst="rect">
            <a:avLst/>
          </a:prstGeom>
          <a:solidFill>
            <a:srgbClr val="CD16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64F0532-7CA9-123A-1BDE-03CD56C55418}"/>
              </a:ext>
            </a:extLst>
          </p:cNvPr>
          <p:cNvSpPr txBox="1"/>
          <p:nvPr/>
        </p:nvSpPr>
        <p:spPr>
          <a:xfrm>
            <a:off x="8116259" y="4904704"/>
            <a:ext cx="84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venir Next" panose="020B0503020202020204" pitchFamily="34" charset="0"/>
              </a:rPr>
              <a:t>SVD</a:t>
            </a:r>
            <a:endParaRPr lang="pt-PT" dirty="0">
              <a:latin typeface="Avenir Next" panose="020B0503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C28EFAD-9745-D8E3-A424-E9EE4619AB7F}"/>
              </a:ext>
            </a:extLst>
          </p:cNvPr>
          <p:cNvSpPr txBox="1"/>
          <p:nvPr/>
        </p:nvSpPr>
        <p:spPr>
          <a:xfrm>
            <a:off x="8141462" y="5469677"/>
            <a:ext cx="241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venir Next" panose="020B0503020202020204" pitchFamily="34" charset="0"/>
              </a:rPr>
              <a:t>Operative vaginal delivery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AFE2997-18ED-7711-FF27-F7CF5153D927}"/>
              </a:ext>
            </a:extLst>
          </p:cNvPr>
          <p:cNvSpPr txBox="1"/>
          <p:nvPr/>
        </p:nvSpPr>
        <p:spPr>
          <a:xfrm>
            <a:off x="8213240" y="6041134"/>
            <a:ext cx="84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venir Next" panose="020B0503020202020204" pitchFamily="34" charset="0"/>
              </a:rPr>
              <a:t>C/S 1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FA46161-06C5-1A66-CF4C-29A867E68E58}"/>
              </a:ext>
            </a:extLst>
          </p:cNvPr>
          <p:cNvSpPr txBox="1"/>
          <p:nvPr/>
        </p:nvSpPr>
        <p:spPr>
          <a:xfrm>
            <a:off x="10834256" y="4852703"/>
            <a:ext cx="84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venir Next" panose="020B0503020202020204" pitchFamily="34" charset="0"/>
              </a:rPr>
              <a:t>C/S 2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7CB247A-AF52-B2B3-E2E7-8EBA50A14570}"/>
              </a:ext>
            </a:extLst>
          </p:cNvPr>
          <p:cNvSpPr txBox="1"/>
          <p:nvPr/>
        </p:nvSpPr>
        <p:spPr>
          <a:xfrm>
            <a:off x="10834256" y="5447553"/>
            <a:ext cx="84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venir Next" panose="020B0503020202020204" pitchFamily="34" charset="0"/>
              </a:rPr>
              <a:t>C/S 3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7A98AD6-925E-9262-A273-68486279B916}"/>
              </a:ext>
            </a:extLst>
          </p:cNvPr>
          <p:cNvSpPr txBox="1"/>
          <p:nvPr/>
        </p:nvSpPr>
        <p:spPr>
          <a:xfrm>
            <a:off x="10848112" y="6029455"/>
            <a:ext cx="84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venir Next" panose="020B0503020202020204" pitchFamily="34" charset="0"/>
              </a:rPr>
              <a:t>C/S 4</a:t>
            </a:r>
          </a:p>
        </p:txBody>
      </p:sp>
    </p:spTree>
    <p:extLst>
      <p:ext uri="{BB962C8B-B14F-4D97-AF65-F5344CB8AC3E}">
        <p14:creationId xmlns:p14="http://schemas.microsoft.com/office/powerpoint/2010/main" val="359975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8C7D7D-7717-A4FB-017A-9CC6A4C53EF7}"/>
              </a:ext>
            </a:extLst>
          </p:cNvPr>
          <p:cNvSpPr txBox="1"/>
          <p:nvPr/>
        </p:nvSpPr>
        <p:spPr>
          <a:xfrm>
            <a:off x="2769917" y="5494012"/>
            <a:ext cx="6652166" cy="576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b="1" dirty="0">
                <a:solidFill>
                  <a:srgbClr val="E1A382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sFLT1/PLGF ratio category 3 (</a:t>
            </a:r>
            <a:r>
              <a:rPr lang="en-US" sz="1800" b="1" dirty="0">
                <a:solidFill>
                  <a:srgbClr val="E1A382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</a:t>
            </a:r>
            <a:r>
              <a:rPr lang="en-US" sz="1800" b="1" dirty="0">
                <a:solidFill>
                  <a:srgbClr val="E1A382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85):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aOR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2.77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 CI 1.30-5.87)</a:t>
            </a:r>
            <a:endParaRPr lang="en-US" sz="18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C50A64C-A82B-39E9-8B49-4DD63433A73E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C41060-DCF8-471D-6D8D-B6F1DFE47D27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2348024-F8F7-3FFB-12F6-53E00EA0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– fetal distress</a:t>
            </a:r>
          </a:p>
        </p:txBody>
      </p:sp>
      <p:pic>
        <p:nvPicPr>
          <p:cNvPr id="8" name="Imagem 7" descr="Uma imagem com texto, captura de ecrã, Tipo de letra, número&#10;&#10;Descrição gerada automaticamente">
            <a:extLst>
              <a:ext uri="{FF2B5EF4-FFF2-40B4-BE49-F238E27FC236}">
                <a16:creationId xmlns:a16="http://schemas.microsoft.com/office/drawing/2014/main" id="{56478C08-1F59-B3AC-A58A-107FB6184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7" r="964"/>
          <a:stretch/>
        </p:blipFill>
        <p:spPr>
          <a:xfrm>
            <a:off x="1052945" y="2007169"/>
            <a:ext cx="9878291" cy="30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5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8C7D7D-7717-A4FB-017A-9CC6A4C53EF7}"/>
              </a:ext>
            </a:extLst>
          </p:cNvPr>
          <p:cNvSpPr txBox="1"/>
          <p:nvPr/>
        </p:nvSpPr>
        <p:spPr>
          <a:xfrm>
            <a:off x="1258780" y="4733940"/>
            <a:ext cx="9674440" cy="113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800" b="1" dirty="0">
                <a:solidFill>
                  <a:srgbClr val="E1A382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sFLT1/PLGF ratio category 2 (</a:t>
            </a:r>
            <a:r>
              <a:rPr lang="en-US" b="1" dirty="0">
                <a:solidFill>
                  <a:srgbClr val="E1A382"/>
                </a:solidFill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&gt; 38 and &lt;</a:t>
            </a:r>
            <a:r>
              <a:rPr lang="en-US" sz="1800" b="1" dirty="0">
                <a:solidFill>
                  <a:srgbClr val="E1A382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85):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aOR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2.20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 CI 1.02; 4.76)</a:t>
            </a:r>
            <a:r>
              <a:rPr lang="pt-PT" sz="1200" dirty="0">
                <a:effectLst/>
                <a:latin typeface="Avenir Next" panose="020B0503020202020204" pitchFamily="34" charset="0"/>
              </a:rPr>
              <a:t> 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sFLT1/PLGF ratio category 3 (</a:t>
            </a: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</a:t>
            </a: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85):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aOR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6.0</a:t>
            </a:r>
            <a:r>
              <a:rPr lang="en-US" dirty="0"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Avenir Next" panose="020B0503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95% CI 2.01;17.93</a:t>
            </a:r>
            <a:r>
              <a:rPr lang="pt-PT" sz="1200" dirty="0">
                <a:effectLst/>
                <a:latin typeface="Avenir Next" panose="020B0503020202020204" pitchFamily="34" charset="0"/>
              </a:rPr>
              <a:t>)</a:t>
            </a:r>
            <a:endParaRPr lang="en-US" sz="18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AE46BCD-C801-F7CC-8F42-43FDC9740D39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85F38A-8282-2785-EAE1-1AE7D7FE1A32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438CDFF-22D1-BF12-8B06-828957A6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– induction of labor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49A78BE-6E0D-E93A-04D8-9E9D7566D205}"/>
              </a:ext>
            </a:extLst>
          </p:cNvPr>
          <p:cNvGrpSpPr/>
          <p:nvPr/>
        </p:nvGrpSpPr>
        <p:grpSpPr>
          <a:xfrm>
            <a:off x="2160153" y="2084264"/>
            <a:ext cx="7413338" cy="2361620"/>
            <a:chOff x="2437244" y="1947140"/>
            <a:chExt cx="6388100" cy="1620003"/>
          </a:xfrm>
        </p:grpSpPr>
        <p:pic>
          <p:nvPicPr>
            <p:cNvPr id="11" name="Imagem 10" descr="Uma imagem com texto, captura de ecrã, Tipo de letra, número&#10;&#10;Descrição gerada automaticamente">
              <a:extLst>
                <a:ext uri="{FF2B5EF4-FFF2-40B4-BE49-F238E27FC236}">
                  <a16:creationId xmlns:a16="http://schemas.microsoft.com/office/drawing/2014/main" id="{D4431CE2-E61E-B5D5-C115-0F328A870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244" y="1947140"/>
              <a:ext cx="6388100" cy="107950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970D62B-C6D0-63CD-39F1-1D2523A05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992"/>
            <a:stretch/>
          </p:blipFill>
          <p:spPr>
            <a:xfrm>
              <a:off x="2495549" y="2988220"/>
              <a:ext cx="6299200" cy="578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561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8C7D7D-7717-A4FB-017A-9CC6A4C53EF7}"/>
              </a:ext>
            </a:extLst>
          </p:cNvPr>
          <p:cNvSpPr txBox="1"/>
          <p:nvPr/>
        </p:nvSpPr>
        <p:spPr>
          <a:xfrm>
            <a:off x="1762492" y="5203578"/>
            <a:ext cx="8023765" cy="113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800" b="1" dirty="0">
                <a:solidFill>
                  <a:srgbClr val="E1A382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sFLT1/PLGF ratio category 2 (</a:t>
            </a:r>
            <a:r>
              <a:rPr lang="en-US" b="1" dirty="0">
                <a:solidFill>
                  <a:srgbClr val="E1A382"/>
                </a:solidFill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&gt; 38 and &lt;</a:t>
            </a:r>
            <a:r>
              <a:rPr lang="en-US" sz="1800" b="1" dirty="0">
                <a:solidFill>
                  <a:srgbClr val="E1A382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85):</a:t>
            </a:r>
            <a:r>
              <a:rPr lang="en-US" sz="1800" b="1" dirty="0">
                <a:solidFill>
                  <a:srgbClr val="C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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-0.70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 CI -1.09; -0.30)</a:t>
            </a:r>
            <a:r>
              <a:rPr lang="pt-PT" sz="1200" dirty="0">
                <a:effectLst/>
                <a:latin typeface="Avenir Next" panose="020B0503020202020204" pitchFamily="34" charset="0"/>
              </a:rPr>
              <a:t> 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sFLT1/PLGF ratio category 3 (</a:t>
            </a: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</a:t>
            </a: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85):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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-1.51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 CI -1.91; -1.11)</a:t>
            </a:r>
            <a:r>
              <a:rPr lang="pt-PT" sz="1200" dirty="0">
                <a:effectLst/>
                <a:latin typeface="Avenir Next" panose="020B0503020202020204" pitchFamily="34" charset="0"/>
              </a:rPr>
              <a:t> </a:t>
            </a:r>
            <a:endParaRPr lang="en-US" sz="18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8196D32-218F-E090-646A-9E43C141F0B4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7573F9-925E-C8C3-0DF1-C9273BA53655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64304CA-F5D2-061E-C050-E2DDF632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- birthweight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3972B1E-A291-79EE-EAF0-E5977D3D4676}"/>
              </a:ext>
            </a:extLst>
          </p:cNvPr>
          <p:cNvGrpSpPr/>
          <p:nvPr/>
        </p:nvGrpSpPr>
        <p:grpSpPr>
          <a:xfrm>
            <a:off x="2085106" y="1782766"/>
            <a:ext cx="7378539" cy="3292467"/>
            <a:chOff x="2486889" y="1854689"/>
            <a:chExt cx="6324600" cy="2415933"/>
          </a:xfrm>
        </p:grpSpPr>
        <p:pic>
          <p:nvPicPr>
            <p:cNvPr id="9" name="Imagem 8" descr="Uma imagem com texto, captura de ecrã, Tipo de letra, número&#10;&#10;Descrição gerada automaticamente">
              <a:extLst>
                <a:ext uri="{FF2B5EF4-FFF2-40B4-BE49-F238E27FC236}">
                  <a16:creationId xmlns:a16="http://schemas.microsoft.com/office/drawing/2014/main" id="{88B93871-1605-B164-2A78-966D46A67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889"/>
            <a:stretch/>
          </p:blipFill>
          <p:spPr>
            <a:xfrm>
              <a:off x="2499589" y="2931985"/>
              <a:ext cx="6311900" cy="1338637"/>
            </a:xfrm>
            <a:prstGeom prst="rect">
              <a:avLst/>
            </a:prstGeom>
          </p:spPr>
        </p:pic>
        <p:pic>
          <p:nvPicPr>
            <p:cNvPr id="14" name="Imagem 13" descr="Uma imagem com texto, captura de ecrã, Tipo de letra&#10;&#10;Descrição gerada automaticamente">
              <a:extLst>
                <a:ext uri="{FF2B5EF4-FFF2-40B4-BE49-F238E27FC236}">
                  <a16:creationId xmlns:a16="http://schemas.microsoft.com/office/drawing/2014/main" id="{3DB9426B-76B5-B0EB-106E-65FA86D88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6889" y="1854689"/>
              <a:ext cx="6324600" cy="1079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3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2B7D08A-1FA2-B785-F933-8969D6091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882280"/>
              </p:ext>
            </p:extLst>
          </p:nvPr>
        </p:nvGraphicFramePr>
        <p:xfrm>
          <a:off x="709588" y="1808781"/>
          <a:ext cx="10772823" cy="45858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189947">
                  <a:extLst>
                    <a:ext uri="{9D8B030D-6E8A-4147-A177-3AD203B41FA5}">
                      <a16:colId xmlns:a16="http://schemas.microsoft.com/office/drawing/2014/main" val="2019813100"/>
                    </a:ext>
                  </a:extLst>
                </a:gridCol>
                <a:gridCol w="1487410">
                  <a:extLst>
                    <a:ext uri="{9D8B030D-6E8A-4147-A177-3AD203B41FA5}">
                      <a16:colId xmlns:a16="http://schemas.microsoft.com/office/drawing/2014/main" val="2828563693"/>
                    </a:ext>
                  </a:extLst>
                </a:gridCol>
                <a:gridCol w="2085761">
                  <a:extLst>
                    <a:ext uri="{9D8B030D-6E8A-4147-A177-3AD203B41FA5}">
                      <a16:colId xmlns:a16="http://schemas.microsoft.com/office/drawing/2014/main" val="748948129"/>
                    </a:ext>
                  </a:extLst>
                </a:gridCol>
                <a:gridCol w="3009705">
                  <a:extLst>
                    <a:ext uri="{9D8B030D-6E8A-4147-A177-3AD203B41FA5}">
                      <a16:colId xmlns:a16="http://schemas.microsoft.com/office/drawing/2014/main" val="1394972981"/>
                    </a:ext>
                  </a:extLst>
                </a:gridCol>
              </a:tblGrid>
              <a:tr h="45922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NO PE, SPONTANEOUS ONSET OF LABOR (n=91)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682657"/>
                  </a:ext>
                </a:extLst>
              </a:tr>
              <a:tr h="115439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Type of delivery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n (%)</a:t>
                      </a:r>
                      <a:endParaRPr lang="pt-PT" sz="1400" b="1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marL="24130" indent="-24130" algn="ctr">
                        <a:lnSpc>
                          <a:spcPct val="200000"/>
                        </a:lnSpc>
                      </a:pP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Log sFLT1/PLGF difference of means</a:t>
                      </a:r>
                      <a:endParaRPr lang="pt-PT" sz="1400" b="1" dirty="0"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Statistical significance for t-test with log sFLT1/PLGF</a:t>
                      </a:r>
                      <a:r>
                        <a:rPr lang="pt-PT" sz="1400" b="1" dirty="0">
                          <a:effectLst/>
                          <a:latin typeface="Avenir Next" panose="020B0503020202020204" pitchFamily="34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p value</a:t>
                      </a:r>
                      <a:endParaRPr lang="pt-PT" sz="1400" b="1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extLst>
                  <a:ext uri="{0D108BD9-81ED-4DB2-BD59-A6C34878D82A}">
                    <a16:rowId xmlns:a16="http://schemas.microsoft.com/office/drawing/2014/main" val="3772189765"/>
                  </a:ext>
                </a:extLst>
              </a:tr>
              <a:tr h="83619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Spontaneous vaginal delivery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62 (68.1%)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1.3 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 0.2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p&lt;0.001*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extLst>
                  <a:ext uri="{0D108BD9-81ED-4DB2-BD59-A6C34878D82A}">
                    <a16:rowId xmlns:a16="http://schemas.microsoft.com/office/drawing/2014/main" val="3542785156"/>
                  </a:ext>
                </a:extLst>
              </a:tr>
              <a:tr h="10680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Intrapartum fetal distress leading to instrumental delivery or C-section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12 (13.3%)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  1.8 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 0.15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p&lt;0.001*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extLst>
                  <a:ext uri="{0D108BD9-81ED-4DB2-BD59-A6C34878D82A}">
                    <a16:rowId xmlns:a16="http://schemas.microsoft.com/office/drawing/2014/main" val="3780990843"/>
                  </a:ext>
                </a:extLst>
              </a:tr>
              <a:tr h="10680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Failure to progress leading to instrumental delivery or C-section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10 (11%)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1.8 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 0.15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p&lt;0.001*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extLst>
                  <a:ext uri="{0D108BD9-81ED-4DB2-BD59-A6C34878D82A}">
                    <a16:rowId xmlns:a16="http://schemas.microsoft.com/office/drawing/2014/main" val="1587283330"/>
                  </a:ext>
                </a:extLst>
              </a:tr>
            </a:tbl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B9D68A69-B620-C704-2F74-44F7421BBC1F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57000B0-5079-32FF-A052-36E381A3944E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0628642-D38B-F81B-094F-06DB73F9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- subanalyses</a:t>
            </a:r>
          </a:p>
        </p:txBody>
      </p:sp>
    </p:spTree>
    <p:extLst>
      <p:ext uri="{BB962C8B-B14F-4D97-AF65-F5344CB8AC3E}">
        <p14:creationId xmlns:p14="http://schemas.microsoft.com/office/powerpoint/2010/main" val="2677662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BF36102-01ED-38C3-6CD0-3AFBCC363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54481"/>
              </p:ext>
            </p:extLst>
          </p:nvPr>
        </p:nvGraphicFramePr>
        <p:xfrm>
          <a:off x="496205" y="1696240"/>
          <a:ext cx="11199590" cy="424735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29090">
                  <a:extLst>
                    <a:ext uri="{9D8B030D-6E8A-4147-A177-3AD203B41FA5}">
                      <a16:colId xmlns:a16="http://schemas.microsoft.com/office/drawing/2014/main" val="2019813100"/>
                    </a:ext>
                  </a:extLst>
                </a:gridCol>
                <a:gridCol w="2361144">
                  <a:extLst>
                    <a:ext uri="{9D8B030D-6E8A-4147-A177-3AD203B41FA5}">
                      <a16:colId xmlns:a16="http://schemas.microsoft.com/office/drawing/2014/main" val="3446529702"/>
                    </a:ext>
                  </a:extLst>
                </a:gridCol>
                <a:gridCol w="2454678">
                  <a:extLst>
                    <a:ext uri="{9D8B030D-6E8A-4147-A177-3AD203B41FA5}">
                      <a16:colId xmlns:a16="http://schemas.microsoft.com/office/drawing/2014/main" val="117046545"/>
                    </a:ext>
                  </a:extLst>
                </a:gridCol>
                <a:gridCol w="2454678">
                  <a:extLst>
                    <a:ext uri="{9D8B030D-6E8A-4147-A177-3AD203B41FA5}">
                      <a16:colId xmlns:a16="http://schemas.microsoft.com/office/drawing/2014/main" val="3367728394"/>
                    </a:ext>
                  </a:extLst>
                </a:gridCol>
              </a:tblGrid>
              <a:tr h="4289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PATIENTS WITH PE (n=85) 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44432" marR="44432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682657"/>
                  </a:ext>
                </a:extLst>
              </a:tr>
              <a:tr h="140941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Type of delivery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n (%)</a:t>
                      </a:r>
                      <a:endParaRPr lang="pt-PT" sz="1400" b="1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Log sFLT1/PLGF </a:t>
                      </a:r>
                      <a:endParaRPr lang="pt-PT" sz="1400" b="1" dirty="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difference of means</a:t>
                      </a:r>
                      <a:endParaRPr lang="pt-PT" sz="1400" b="1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Statistical significance for t-test with log sFLT1/PLGF</a:t>
                      </a:r>
                      <a:endParaRPr lang="pt-PT" sz="1400" b="1" dirty="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p value</a:t>
                      </a:r>
                      <a:endParaRPr lang="pt-PT" sz="1400" b="1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extLst>
                  <a:ext uri="{0D108BD9-81ED-4DB2-BD59-A6C34878D82A}">
                    <a16:rowId xmlns:a16="http://schemas.microsoft.com/office/drawing/2014/main" val="3772189765"/>
                  </a:ext>
                </a:extLst>
              </a:tr>
              <a:tr h="5010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Spontaneous vaginal delivery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27 (31.8%)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  3.6 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 0.18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p&lt;0.001*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extLst>
                  <a:ext uri="{0D108BD9-81ED-4DB2-BD59-A6C34878D82A}">
                    <a16:rowId xmlns:a16="http://schemas.microsoft.com/office/drawing/2014/main" val="3542785156"/>
                  </a:ext>
                </a:extLst>
              </a:tr>
              <a:tr h="9888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Intrapartum fetal distress leading to instrumental delivery or C-section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18 (21.7%)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  3.7 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 0.18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 </a:t>
                      </a: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p&lt;0.001*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extLst>
                  <a:ext uri="{0D108BD9-81ED-4DB2-BD59-A6C34878D82A}">
                    <a16:rowId xmlns:a16="http://schemas.microsoft.com/office/drawing/2014/main" val="3780990843"/>
                  </a:ext>
                </a:extLst>
              </a:tr>
              <a:tr h="9191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Failure to progress leading to instrumental delivery or C-section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10 (11.8%)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3.8 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 0.17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p&lt;0.001*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32" marR="44432" marT="0" marB="0"/>
                </a:tc>
                <a:extLst>
                  <a:ext uri="{0D108BD9-81ED-4DB2-BD59-A6C34878D82A}">
                    <a16:rowId xmlns:a16="http://schemas.microsoft.com/office/drawing/2014/main" val="158728333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69FCB9D5-F6EA-D5F2-FCF2-9D29F69FB659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F97118-E2F6-6E97-C8E2-211876749185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D154AA1-C325-5BD6-E07B-41CD8879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256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- subanalyses</a:t>
            </a:r>
          </a:p>
        </p:txBody>
      </p:sp>
    </p:spTree>
    <p:extLst>
      <p:ext uri="{BB962C8B-B14F-4D97-AF65-F5344CB8AC3E}">
        <p14:creationId xmlns:p14="http://schemas.microsoft.com/office/powerpoint/2010/main" val="342664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28C92-D77B-0306-485F-11F9AE98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err="1">
                <a:solidFill>
                  <a:schemeClr val="bg1"/>
                </a:solidFill>
                <a:latin typeface="Avenir Next" panose="020B0503020202020204" pitchFamily="34" charset="0"/>
              </a:rPr>
              <a:t>introduction</a:t>
            </a:r>
            <a:endParaRPr lang="pt-PT" b="1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778BF07-9075-00F8-F55A-3624B8313A93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B75F0D3-7A9A-8B19-E20F-EF4448139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06425" y="2078377"/>
            <a:ext cx="107791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kumimoji="0" lang="en-US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 Next" panose="020B0503020202020204" pitchFamily="34" charset="0"/>
              </a:rPr>
              <a:t>The sFLT1/PlGF ratio correlates with </a:t>
            </a:r>
            <a:r>
              <a:rPr kumimoji="0" lang="en-US" altLang="pt-PT" sz="1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adverse pregnancy outcomes </a:t>
            </a:r>
            <a:r>
              <a:rPr kumimoji="0" lang="en-US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 Next" panose="020B0503020202020204" pitchFamily="34" charset="0"/>
              </a:rPr>
              <a:t>associated with impaired placentation: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pt-PT">
                <a:solidFill>
                  <a:schemeClr val="tx1"/>
                </a:solidFill>
                <a:latin typeface="Avenir Next" panose="020B0503020202020204" pitchFamily="34" charset="0"/>
              </a:rPr>
              <a:t>Preeclampsia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pt-PT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 Next" panose="020B0503020202020204" pitchFamily="34" charset="0"/>
              </a:rPr>
              <a:t>Fetal growth restriction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pt-PT">
                <a:solidFill>
                  <a:schemeClr val="tx1"/>
                </a:solidFill>
                <a:latin typeface="Avenir Next" panose="020B0503020202020204" pitchFamily="34" charset="0"/>
              </a:rPr>
              <a:t>Preterm delivery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pt-PT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pt-PT" sz="1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Rati</a:t>
            </a:r>
            <a:r>
              <a:rPr lang="en-US" altLang="pt-PT" b="1">
                <a:solidFill>
                  <a:srgbClr val="002060"/>
                </a:solidFill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c</a:t>
            </a:r>
            <a:r>
              <a:rPr kumimoji="0" lang="en-US" altLang="pt-PT" sz="1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ategorization </a:t>
            </a:r>
            <a:r>
              <a:rPr kumimoji="0" lang="en-US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 high risk (</a:t>
            </a:r>
            <a:r>
              <a:rPr kumimoji="0" lang="en-US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</a:t>
            </a:r>
            <a:r>
              <a:rPr kumimoji="0" lang="en-US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85), intermediate risk (38-85), and low-risk groups (</a:t>
            </a:r>
            <a:r>
              <a:rPr kumimoji="0" lang="en-US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</a:t>
            </a:r>
            <a:r>
              <a:rPr kumimoji="0" lang="en-US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38) affords accurate stratification for the occurrence of fetal and maternal adverse outcomes</a:t>
            </a:r>
            <a:r>
              <a:rPr kumimoji="0" lang="en-US" altLang="pt-P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 Next" panose="020B0503020202020204" pitchFamily="34" charset="0"/>
                <a:sym typeface="Symbol" pitchFamily="2" charset="2"/>
              </a:rPr>
              <a:t> </a:t>
            </a:r>
            <a:endParaRPr lang="en-US" altLang="pt-PT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pt-PT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3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07389B0-C4C3-8753-F755-02F42B056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56177"/>
              </p:ext>
            </p:extLst>
          </p:nvPr>
        </p:nvGraphicFramePr>
        <p:xfrm>
          <a:off x="282744" y="1725111"/>
          <a:ext cx="11410492" cy="453714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79948">
                  <a:extLst>
                    <a:ext uri="{9D8B030D-6E8A-4147-A177-3AD203B41FA5}">
                      <a16:colId xmlns:a16="http://schemas.microsoft.com/office/drawing/2014/main" val="2406756836"/>
                    </a:ext>
                  </a:extLst>
                </a:gridCol>
                <a:gridCol w="1906835">
                  <a:extLst>
                    <a:ext uri="{9D8B030D-6E8A-4147-A177-3AD203B41FA5}">
                      <a16:colId xmlns:a16="http://schemas.microsoft.com/office/drawing/2014/main" val="685808833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4135013960"/>
                    </a:ext>
                  </a:extLst>
                </a:gridCol>
                <a:gridCol w="4475018">
                  <a:extLst>
                    <a:ext uri="{9D8B030D-6E8A-4147-A177-3AD203B41FA5}">
                      <a16:colId xmlns:a16="http://schemas.microsoft.com/office/drawing/2014/main" val="132840777"/>
                    </a:ext>
                  </a:extLst>
                </a:gridCol>
              </a:tblGrid>
              <a:tr h="57778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 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PATIENTS IN THE NON-REVEAL ARM (n=184)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50279"/>
                  </a:ext>
                </a:extLst>
              </a:tr>
              <a:tr h="147515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Type of delivery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n (%)</a:t>
                      </a:r>
                      <a:endParaRPr lang="pt-PT" sz="1400" b="1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tc>
                  <a:txBody>
                    <a:bodyPr/>
                    <a:lstStyle/>
                    <a:p>
                      <a:pPr marL="24130" indent="-24130" algn="ctr">
                        <a:lnSpc>
                          <a:spcPct val="200000"/>
                        </a:lnSpc>
                      </a:pP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Log sFLT1/PLGF difference of means</a:t>
                      </a:r>
                      <a:endParaRPr lang="pt-PT" sz="1400" b="1" dirty="0"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55803" marR="5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Statistical significance for t-test with log sFLT1/PLGF</a:t>
                      </a:r>
                      <a:endParaRPr lang="pt-PT" sz="1400" b="1" dirty="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b="1" dirty="0">
                          <a:effectLst/>
                          <a:latin typeface="Avenir Next" panose="020B0503020202020204" pitchFamily="34" charset="0"/>
                        </a:rPr>
                        <a:t>p value</a:t>
                      </a:r>
                      <a:endParaRPr lang="pt-PT" sz="1400" b="1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extLst>
                  <a:ext uri="{0D108BD9-81ED-4DB2-BD59-A6C34878D82A}">
                    <a16:rowId xmlns:a16="http://schemas.microsoft.com/office/drawing/2014/main" val="995762222"/>
                  </a:ext>
                </a:extLst>
              </a:tr>
              <a:tr h="5047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Spontaneous vaginal delivery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72 (39%)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2.2 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 0.12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p&lt;0.001*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extLst>
                  <a:ext uri="{0D108BD9-81ED-4DB2-BD59-A6C34878D82A}">
                    <a16:rowId xmlns:a16="http://schemas.microsoft.com/office/drawing/2014/main" val="3406435718"/>
                  </a:ext>
                </a:extLst>
              </a:tr>
              <a:tr h="10173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Intrapartum fetal distress leading to instrumental delivery or C-section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31 (17%)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2.4 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 0.12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p&lt;0.001*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extLst>
                  <a:ext uri="{0D108BD9-81ED-4DB2-BD59-A6C34878D82A}">
                    <a16:rowId xmlns:a16="http://schemas.microsoft.com/office/drawing/2014/main" val="1802958369"/>
                  </a:ext>
                </a:extLst>
              </a:tr>
              <a:tr h="96205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Failure to progress leading to instrumental delivery or C-section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19 (10%)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2.5 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</a:t>
                      </a:r>
                      <a:r>
                        <a:rPr lang="en-US" sz="1400" dirty="0">
                          <a:effectLst/>
                          <a:latin typeface="Avenir Next" panose="020B0503020202020204" pitchFamily="34" charset="0"/>
                        </a:rPr>
                        <a:t> 0.12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400" dirty="0">
                          <a:effectLst/>
                          <a:latin typeface="Avenir Next" panose="020B0503020202020204" pitchFamily="34" charset="0"/>
                        </a:rPr>
                        <a:t>p&lt;0.001*</a:t>
                      </a:r>
                      <a:endParaRPr lang="pt-PT" sz="14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5803" marR="55803" marT="0" marB="0"/>
                </a:tc>
                <a:extLst>
                  <a:ext uri="{0D108BD9-81ED-4DB2-BD59-A6C34878D82A}">
                    <a16:rowId xmlns:a16="http://schemas.microsoft.com/office/drawing/2014/main" val="3843247326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F2A496BA-1780-407C-C087-D7DF1F44E27A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6C35C38-B55F-9901-6459-7125D4C007C7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5773002-7BA3-D1D4-A93D-29AC7051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- subanalyses</a:t>
            </a:r>
          </a:p>
        </p:txBody>
      </p:sp>
    </p:spTree>
    <p:extLst>
      <p:ext uri="{BB962C8B-B14F-4D97-AF65-F5344CB8AC3E}">
        <p14:creationId xmlns:p14="http://schemas.microsoft.com/office/powerpoint/2010/main" val="684938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D1119D-0531-7D8C-CD2D-BDF7A27F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930" y="2003802"/>
            <a:ext cx="9462140" cy="4053984"/>
          </a:xfrm>
        </p:spPr>
        <p:txBody>
          <a:bodyPr>
            <a:normAutofit/>
          </a:bodyPr>
          <a:lstStyle/>
          <a:p>
            <a:r>
              <a:rPr lang="pt-PT" dirty="0">
                <a:latin typeface="Avenir Next" panose="020B0503020202020204" pitchFamily="34" charset="0"/>
              </a:rPr>
              <a:t>In patients with suspected preeclampsia, higher ratios are associated with: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Avenir Next" panose="020B0503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horter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latency to delivery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Avenir Next" panose="020B0503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ower odds of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spontaneous vaginal delivery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Avenir Next" panose="020B0503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igher odds of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emergency cesarean section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Avenir Next" panose="020B0503020202020204" pitchFamily="34" charset="0"/>
                <a:ea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reater incidence of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intrapartum fetal distress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leading to instrumental delivery or cesarean section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Avenir Next" panose="020B0503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arlier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gestational age at delivery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latin typeface="Avenir Next" panose="020B0503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ower median neonatal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birthweight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birthweight z-score</a:t>
            </a:r>
          </a:p>
          <a:p>
            <a:pPr marL="228600" lvl="1" indent="0">
              <a:buNone/>
            </a:pPr>
            <a:endParaRPr lang="en-US" sz="18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228600" lvl="1" indent="0">
              <a:buNone/>
            </a:pP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These associations remained significant after adjusting for potential confounders</a:t>
            </a:r>
            <a:endParaRPr lang="pt-PT" sz="18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pt-PT" dirty="0"/>
          </a:p>
          <a:p>
            <a:pPr lvl="1">
              <a:buFont typeface="Wingdings" pitchFamily="2" charset="2"/>
              <a:buChar char="Ø"/>
            </a:pPr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385E952-1AFD-7AC8-8E5B-2B4F6CF952A3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66D8B64-2CF5-719A-9DF0-443DFBB01C62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8254934-9C62-E777-AE50-0338E964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Principal findings</a:t>
            </a:r>
          </a:p>
        </p:txBody>
      </p:sp>
    </p:spTree>
    <p:extLst>
      <p:ext uri="{BB962C8B-B14F-4D97-AF65-F5344CB8AC3E}">
        <p14:creationId xmlns:p14="http://schemas.microsoft.com/office/powerpoint/2010/main" val="134183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graphicFrame>
        <p:nvGraphicFramePr>
          <p:cNvPr id="11" name="Marcador de Posição de Conteúdo 10">
            <a:extLst>
              <a:ext uri="{FF2B5EF4-FFF2-40B4-BE49-F238E27FC236}">
                <a16:creationId xmlns:a16="http://schemas.microsoft.com/office/drawing/2014/main" id="{FD64F7D6-6A39-2685-467D-02FBE0BD9B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885909"/>
              </p:ext>
            </p:extLst>
          </p:nvPr>
        </p:nvGraphicFramePr>
        <p:xfrm>
          <a:off x="1248663" y="2187077"/>
          <a:ext cx="9405482" cy="3022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96718">
                  <a:extLst>
                    <a:ext uri="{9D8B030D-6E8A-4147-A177-3AD203B41FA5}">
                      <a16:colId xmlns:a16="http://schemas.microsoft.com/office/drawing/2014/main" val="2513185803"/>
                    </a:ext>
                  </a:extLst>
                </a:gridCol>
                <a:gridCol w="4308764">
                  <a:extLst>
                    <a:ext uri="{9D8B030D-6E8A-4147-A177-3AD203B41FA5}">
                      <a16:colId xmlns:a16="http://schemas.microsoft.com/office/drawing/2014/main" val="3383850477"/>
                    </a:ext>
                  </a:extLst>
                </a:gridCol>
              </a:tblGrid>
              <a:tr h="560016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venir Next" panose="020B0503020202020204" pitchFamily="34" charset="0"/>
                        </a:rPr>
                        <a:t>STRENGHTS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venir Next" panose="020B0503020202020204" pitchFamily="34" charset="0"/>
                        </a:rPr>
                        <a:t>LIMITATIONS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30119"/>
                  </a:ext>
                </a:extLst>
              </a:tr>
              <a:tr h="966603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venir Next" panose="020B0503020202020204" pitchFamily="34" charset="0"/>
                        </a:rPr>
                        <a:t>Sample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Difficulty in extrapolating findings to the general population</a:t>
                      </a:r>
                      <a:r>
                        <a:rPr lang="pt-PT" dirty="0">
                          <a:effectLst/>
                          <a:latin typeface="Avenir Next" panose="020B0503020202020204" pitchFamily="34" charset="0"/>
                        </a:rPr>
                        <a:t> </a:t>
                      </a:r>
                      <a:endParaRPr lang="pt-PT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332971"/>
                  </a:ext>
                </a:extLst>
              </a:tr>
              <a:tr h="560016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venir Next" panose="020B0503020202020204" pitchFamily="34" charset="0"/>
                        </a:rPr>
                        <a:t>Prospective patient recruitment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venir Next" panose="020B0503020202020204" pitchFamily="34" charset="0"/>
                        </a:rPr>
                        <a:t>Some wide confidence intervals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75486"/>
                  </a:ext>
                </a:extLst>
              </a:tr>
              <a:tr h="935597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Avenir Next" panose="020B0503020202020204" pitchFamily="34" charset="0"/>
                        </a:rPr>
                        <a:t>Statistical analysis controlled for gestational age at ratio sampling and trial arm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venir Next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09430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90BA5147-FEF8-C0B9-2611-A53A67491537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73425B-D0B2-40DB-795B-40CB4BD46B8E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5764146-49B7-8873-9AEA-F8A302273FD1}"/>
              </a:ext>
            </a:extLst>
          </p:cNvPr>
          <p:cNvSpPr txBox="1">
            <a:spLocks/>
          </p:cNvSpPr>
          <p:nvPr/>
        </p:nvSpPr>
        <p:spPr bwMode="black">
          <a:xfrm>
            <a:off x="0" y="377478"/>
            <a:ext cx="12192000" cy="1188720"/>
          </a:xfrm>
          <a:prstGeom prst="rect">
            <a:avLst/>
          </a:prstGeom>
          <a:solidFill>
            <a:srgbClr val="002060"/>
          </a:solidFill>
          <a:ln w="31750" cap="sq">
            <a:solidFill>
              <a:srgbClr val="00206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Strenghts and limitations</a:t>
            </a:r>
          </a:p>
        </p:txBody>
      </p:sp>
    </p:spTree>
    <p:extLst>
      <p:ext uri="{BB962C8B-B14F-4D97-AF65-F5344CB8AC3E}">
        <p14:creationId xmlns:p14="http://schemas.microsoft.com/office/powerpoint/2010/main" val="3558980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D1119D-0531-7D8C-CD2D-BDF7A27F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71" y="2553483"/>
            <a:ext cx="10860858" cy="2468074"/>
          </a:xfrm>
          <a:ln w="1270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210000"/>
              </a:lnSpc>
              <a:buNone/>
            </a:pPr>
            <a:r>
              <a:rPr lang="en-GB" dirty="0">
                <a:latin typeface="Avenir Next" panose="020B0503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n women with suspected preeclampsia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the sFLT1/PLGF ratio might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be helpful in risk-stratification regarding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clinical deterioration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(latency to delivery),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intrapartum fetal distress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mode of delivery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(increased risk of intervention). This finding is independent of the diagnosis of preeclampsia and might help clinicians tailor antepartum and intrapartum care in this population</a:t>
            </a:r>
            <a:endParaRPr lang="pt-PT" sz="18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PT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5BB2570-4D29-8CCF-F5BC-C7E42022279C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DE6E0F-0D0E-6549-6CE1-082B901B5C85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B8CCE72-48D9-4A2E-4E9F-30EBAA6A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0050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7" name="Marcador de Posição de Conteúdo 6">
            <a:extLst>
              <a:ext uri="{FF2B5EF4-FFF2-40B4-BE49-F238E27FC236}">
                <a16:creationId xmlns:a16="http://schemas.microsoft.com/office/drawing/2014/main" id="{C6F04A2E-2672-5EC8-9070-9FB131E42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82923"/>
            <a:ext cx="7729728" cy="3846839"/>
          </a:xfrm>
        </p:spPr>
        <p:txBody>
          <a:bodyPr>
            <a:normAutofit/>
          </a:bodyPr>
          <a:lstStyle/>
          <a:p>
            <a:r>
              <a:rPr lang="pt-PT" sz="18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Ana Sofia CERDEIRA</a:t>
            </a:r>
          </a:p>
          <a:p>
            <a:r>
              <a:rPr lang="pt-PT" sz="18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Manu VATISH</a:t>
            </a:r>
            <a:endParaRPr lang="pt-PT" dirty="0">
              <a:latin typeface="Avenir Next" panose="020B0503020202020204" pitchFamily="34" charset="0"/>
            </a:endParaRPr>
          </a:p>
          <a:p>
            <a:r>
              <a:rPr lang="pt-PT" sz="18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Joe O’SULLIVAN</a:t>
            </a:r>
            <a:endParaRPr lang="pt-PT" baseline="30000" dirty="0">
              <a:solidFill>
                <a:srgbClr val="000000"/>
              </a:solidFill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r>
              <a:rPr lang="pt-PT" sz="18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Eric O. OHUMA</a:t>
            </a:r>
          </a:p>
          <a:p>
            <a:r>
              <a:rPr lang="pt-PT" sz="18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Tim JAMES</a:t>
            </a:r>
            <a:endParaRPr lang="pt-PT" baseline="30000" dirty="0">
              <a:solidFill>
                <a:srgbClr val="000000"/>
              </a:solidFill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r>
              <a:rPr lang="pt-PT" sz="18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Aris T. PAPAGEORGHIOU</a:t>
            </a:r>
          </a:p>
          <a:p>
            <a:pPr marL="0" indent="0">
              <a:buNone/>
            </a:pPr>
            <a:endParaRPr lang="pt-PT" sz="1800" dirty="0">
              <a:solidFill>
                <a:srgbClr val="000000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dirty="0">
                <a:solidFill>
                  <a:srgbClr val="000000"/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Participants and collaborators in the INSPIRE trial</a:t>
            </a:r>
            <a:endParaRPr lang="pt-PT" sz="1800" dirty="0">
              <a:solidFill>
                <a:srgbClr val="000000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PT" baseline="30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E971FDE-ECF5-2B23-45B9-79BD82119B2A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E840B0-91EF-F3EF-F2D8-34DA480A35AF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33CA3A7-8D72-E024-D4A9-3B77833A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191381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778BF07-9075-00F8-F55A-3624B8313A93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Palma dos Reis et al. Am J Obstet Gynecol. 2024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B75F0D3-7A9A-8B19-E20F-EF4448139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3107" y="1517858"/>
            <a:ext cx="9305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kumimoji="0" lang="en-US" altLang="pt-P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venir Next" panose="020B0503020202020204" pitchFamily="34" charset="0"/>
              </a:rPr>
              <a:t>It has been postulated that the sFLT1/PlGF ratio could have important implications for </a:t>
            </a:r>
            <a:r>
              <a:rPr kumimoji="0" lang="en-US" altLang="pt-PT" sz="1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risk stratification around birth</a:t>
            </a:r>
          </a:p>
        </p:txBody>
      </p:sp>
      <p:pic>
        <p:nvPicPr>
          <p:cNvPr id="12" name="Gráfico 11" descr="Aviso destaque">
            <a:extLst>
              <a:ext uri="{FF2B5EF4-FFF2-40B4-BE49-F238E27FC236}">
                <a16:creationId xmlns:a16="http://schemas.microsoft.com/office/drawing/2014/main" id="{04C17384-B4D7-8A91-E28B-059D98EAD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5976" y="4407116"/>
            <a:ext cx="914400" cy="9144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AE78486-F8D6-3DF1-124B-772B13438820}"/>
              </a:ext>
            </a:extLst>
          </p:cNvPr>
          <p:cNvSpPr txBox="1"/>
          <p:nvPr/>
        </p:nvSpPr>
        <p:spPr>
          <a:xfrm>
            <a:off x="4762005" y="5580882"/>
            <a:ext cx="40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/>
              <a:t>0</a:t>
            </a:r>
            <a:r>
              <a:rPr lang="pt-PT" baseline="-25000"/>
              <a:t>2</a:t>
            </a:r>
          </a:p>
        </p:txBody>
      </p:sp>
      <p:pic>
        <p:nvPicPr>
          <p:cNvPr id="20" name="Imagem 19" descr="Uma imagem com desenho, esboço, clipart, ilustração&#10;&#10;Descrição gerada automaticamente">
            <a:extLst>
              <a:ext uri="{FF2B5EF4-FFF2-40B4-BE49-F238E27FC236}">
                <a16:creationId xmlns:a16="http://schemas.microsoft.com/office/drawing/2014/main" id="{3411BB83-2F94-4DD3-6339-5631F43AA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725" y="2436297"/>
            <a:ext cx="6104619" cy="369417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ACCDE707-E9A7-90EB-AD25-F04DCB2B5C6D}"/>
              </a:ext>
            </a:extLst>
          </p:cNvPr>
          <p:cNvSpPr txBox="1"/>
          <p:nvPr/>
        </p:nvSpPr>
        <p:spPr>
          <a:xfrm>
            <a:off x="8930739" y="5119217"/>
            <a:ext cx="22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>
                <a:latin typeface="Avenir Next" panose="020B0503020202020204" pitchFamily="34" charset="0"/>
              </a:rPr>
              <a:t>Risk stratification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>
                <a:latin typeface="Avenir Next" panose="020B0503020202020204" pitchFamily="34" charset="0"/>
              </a:rPr>
              <a:t>Prediction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B4388DF-A625-F542-9F3B-3E8F46D81F4E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C7AD05-2C83-DE8C-A3FA-D255820F7064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390EC0E-1117-7663-9A04-CE586F8E4232}"/>
              </a:ext>
            </a:extLst>
          </p:cNvPr>
          <p:cNvSpPr txBox="1">
            <a:spLocks/>
          </p:cNvSpPr>
          <p:nvPr/>
        </p:nvSpPr>
        <p:spPr bwMode="black">
          <a:xfrm>
            <a:off x="0" y="35135"/>
            <a:ext cx="12192000" cy="1188720"/>
          </a:xfrm>
          <a:prstGeom prst="rect">
            <a:avLst/>
          </a:prstGeom>
          <a:solidFill>
            <a:srgbClr val="002060"/>
          </a:solidFill>
          <a:ln w="31750" cap="sq">
            <a:solidFill>
              <a:srgbClr val="00206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>
                <a:solidFill>
                  <a:schemeClr val="bg1"/>
                </a:solidFill>
                <a:latin typeface="Avenir Next" panose="020B0503020202020204" pitchFamily="34" charset="0"/>
              </a:rPr>
              <a:t>introduction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4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778BF07-9075-00F8-F55A-3624B8313A93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Palma dos Reis et al. Am J Obstet Gynecol. 2024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B75F0D3-7A9A-8B19-E20F-EF4448139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0784" y="2284111"/>
            <a:ext cx="10328998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</a:pPr>
            <a:r>
              <a:rPr lang="en-US" sz="20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There is an association between the </a:t>
            </a:r>
            <a:r>
              <a:rPr lang="en-US" sz="2000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sFLT1/PLGF RATIO </a:t>
            </a:r>
            <a:r>
              <a:rPr lang="en-US" sz="20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2000" b="1">
                <a:solidFill>
                  <a:srgbClr val="002060"/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DELIVERY OUTCOMES</a:t>
            </a:r>
            <a:endParaRPr lang="en-US" sz="200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lvl="1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Time</a:t>
            </a:r>
            <a:r>
              <a:rPr lang="en-US" sz="18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from ratio determination </a:t>
            </a:r>
            <a:r>
              <a:rPr lang="en-US" sz="1800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to delivery</a:t>
            </a:r>
          </a:p>
          <a:p>
            <a:pPr lvl="1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latin typeface="Avenir Next" panose="020B0503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8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eed for </a:t>
            </a:r>
            <a:r>
              <a:rPr lang="en-US" sz="1800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operative delivery </a:t>
            </a:r>
            <a:r>
              <a:rPr lang="en-US" sz="18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or </a:t>
            </a:r>
            <a:r>
              <a:rPr lang="en-US" sz="1800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emergency cesarean section</a:t>
            </a:r>
            <a:r>
              <a:rPr lang="pt-PT" sz="1800" b="1"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 </a:t>
            </a:r>
            <a:endParaRPr kumimoji="0" lang="en-US" altLang="pt-PT" sz="1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C27E3F2-D3C9-C2C6-F89F-603CC1CF6851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5FABFC-C2E1-45A4-F32D-0514CAD2F2DC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337A4ED-FC8A-E659-F01D-80BDD402C038}"/>
              </a:ext>
            </a:extLst>
          </p:cNvPr>
          <p:cNvSpPr txBox="1">
            <a:spLocks/>
          </p:cNvSpPr>
          <p:nvPr/>
        </p:nvSpPr>
        <p:spPr bwMode="black">
          <a:xfrm>
            <a:off x="0" y="377478"/>
            <a:ext cx="12192000" cy="1188720"/>
          </a:xfrm>
          <a:prstGeom prst="rect">
            <a:avLst/>
          </a:prstGeom>
          <a:solidFill>
            <a:srgbClr val="002060"/>
          </a:solidFill>
          <a:ln w="31750" cap="sq">
            <a:solidFill>
              <a:srgbClr val="00206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err="1">
                <a:solidFill>
                  <a:schemeClr val="bg1"/>
                </a:solidFill>
                <a:latin typeface="Avenir Next" panose="020B0503020202020204" pitchFamily="34" charset="0"/>
              </a:rPr>
              <a:t>hypothesis</a:t>
            </a:r>
            <a:endParaRPr lang="pt-PT" b="1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7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A05F60-4FDC-C544-B486-6080F47FB779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D1119D-0531-7D8C-CD2D-BDF7A27F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49" y="2209990"/>
            <a:ext cx="3851009" cy="36849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>
                <a:latin typeface="Avenir Next" panose="020B0503020202020204" pitchFamily="34" charset="0"/>
              </a:rPr>
              <a:t>Secondary analysis of the </a:t>
            </a:r>
            <a:r>
              <a:rPr lang="pt-PT" sz="2000" b="1">
                <a:solidFill>
                  <a:srgbClr val="002060"/>
                </a:solidFill>
                <a:latin typeface="Avenir Next" panose="020B0503020202020204" pitchFamily="34" charset="0"/>
              </a:rPr>
              <a:t>INSPIRE Trial</a:t>
            </a:r>
          </a:p>
          <a:p>
            <a:pPr lvl="1">
              <a:lnSpc>
                <a:spcPct val="150000"/>
              </a:lnSpc>
            </a:pPr>
            <a:r>
              <a:rPr lang="en-US" sz="1800">
                <a:latin typeface="Avenir Next" panose="020B0503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18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andomized interventional study on prediction of developing preeclampsia or eclampsia in </a:t>
            </a:r>
            <a:r>
              <a:rPr lang="en-US" sz="1800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women with suspected preeclampsia </a:t>
            </a:r>
            <a:r>
              <a:rPr lang="en-US" sz="18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(ISRCTN87470468)</a:t>
            </a:r>
            <a:r>
              <a:rPr lang="pt-PT" sz="1800">
                <a:effectLst/>
                <a:latin typeface="Avenir Next" panose="020B0503020202020204" pitchFamily="34" charset="0"/>
              </a:rPr>
              <a:t> </a:t>
            </a:r>
            <a:endParaRPr lang="pt-PT" sz="1800">
              <a:latin typeface="Avenir Next" panose="020B0503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Palma dos Reis et al. Am J Obstet Gynecol. 2024</a:t>
            </a:r>
          </a:p>
        </p:txBody>
      </p:sp>
      <p:pic>
        <p:nvPicPr>
          <p:cNvPr id="8" name="Imagem 7" descr="Uma imagem com texto, captura de ecrã, ilustração&#10;&#10;Descrição gerada automaticamente">
            <a:extLst>
              <a:ext uri="{FF2B5EF4-FFF2-40B4-BE49-F238E27FC236}">
                <a16:creationId xmlns:a16="http://schemas.microsoft.com/office/drawing/2014/main" id="{1E3D781C-801B-B2CE-57BC-3E217A56C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033" y="2111133"/>
            <a:ext cx="6388675" cy="378380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7BD0E93-CFC7-2438-CCF1-FF4ACF5BF2C6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3157B0-358A-2569-BF17-973EE76DA00A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0C3ECD9-FABC-1F00-8736-C2D90118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Materials</a:t>
            </a:r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 and </a:t>
            </a:r>
            <a:r>
              <a:rPr lang="pt-PT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methods</a:t>
            </a:r>
            <a:endParaRPr lang="pt-PT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3E8361-A648-C061-0812-ABEACB8BEC55}"/>
              </a:ext>
            </a:extLst>
          </p:cNvPr>
          <p:cNvSpPr txBox="1"/>
          <p:nvPr/>
        </p:nvSpPr>
        <p:spPr>
          <a:xfrm>
            <a:off x="5027469" y="5968810"/>
            <a:ext cx="191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venir Next" panose="020B0503020202020204" pitchFamily="34" charset="0"/>
              </a:rPr>
              <a:t>n= 370 women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1BB1697-865C-A220-6BCA-780508DAFE5D}"/>
              </a:ext>
            </a:extLst>
          </p:cNvPr>
          <p:cNvSpPr txBox="1"/>
          <p:nvPr/>
        </p:nvSpPr>
        <p:spPr>
          <a:xfrm>
            <a:off x="9999518" y="3699172"/>
            <a:ext cx="97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n=186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8D0DFC9-6FB4-19B3-575B-7663709A5A51}"/>
              </a:ext>
            </a:extLst>
          </p:cNvPr>
          <p:cNvSpPr txBox="1"/>
          <p:nvPr/>
        </p:nvSpPr>
        <p:spPr>
          <a:xfrm>
            <a:off x="9999518" y="4484294"/>
            <a:ext cx="97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n</a:t>
            </a:r>
            <a:r>
              <a:rPr lang="pt-PT"/>
              <a:t>=</a:t>
            </a:r>
            <a:r>
              <a:rPr lang="pt-PT" dirty="0"/>
              <a:t>184</a:t>
            </a:r>
          </a:p>
        </p:txBody>
      </p:sp>
    </p:spTree>
    <p:extLst>
      <p:ext uri="{BB962C8B-B14F-4D97-AF65-F5344CB8AC3E}">
        <p14:creationId xmlns:p14="http://schemas.microsoft.com/office/powerpoint/2010/main" val="376630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A05F60-4FDC-C544-B486-6080F47FB779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Palma dos Reis et al. Am J Obstet Gynecol. 2024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3F5B71-E9D1-F0BD-784B-83280FB4241C}"/>
              </a:ext>
            </a:extLst>
          </p:cNvPr>
          <p:cNvSpPr txBox="1"/>
          <p:nvPr/>
        </p:nvSpPr>
        <p:spPr>
          <a:xfrm>
            <a:off x="4897883" y="2900658"/>
            <a:ext cx="1937085" cy="369332"/>
          </a:xfrm>
          <a:prstGeom prst="rect">
            <a:avLst/>
          </a:prstGeom>
          <a:solidFill>
            <a:srgbClr val="00A3C1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/>
              <a:t>Ratio category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93B7A9-0159-B3FD-1BA2-3706929E41D5}"/>
              </a:ext>
            </a:extLst>
          </p:cNvPr>
          <p:cNvSpPr txBox="1"/>
          <p:nvPr/>
        </p:nvSpPr>
        <p:spPr>
          <a:xfrm>
            <a:off x="4897883" y="3562891"/>
            <a:ext cx="1937085" cy="369332"/>
          </a:xfrm>
          <a:prstGeom prst="rect">
            <a:avLst/>
          </a:prstGeom>
          <a:solidFill>
            <a:srgbClr val="E1A382"/>
          </a:solidFill>
          <a:ln>
            <a:solidFill>
              <a:srgbClr val="E1A3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/>
              <a:t>Ratio category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EF6679-5202-52AE-9A3B-2D52815B12A8}"/>
              </a:ext>
            </a:extLst>
          </p:cNvPr>
          <p:cNvSpPr txBox="1"/>
          <p:nvPr/>
        </p:nvSpPr>
        <p:spPr>
          <a:xfrm>
            <a:off x="4897882" y="4180016"/>
            <a:ext cx="1937085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/>
              <a:t>Ratio category 3</a:t>
            </a:r>
          </a:p>
        </p:txBody>
      </p:sp>
      <p:pic>
        <p:nvPicPr>
          <p:cNvPr id="14" name="Imagem 13" descr="Uma imagem com garrafa&#10;&#10;Descrição gerada automaticamente">
            <a:extLst>
              <a:ext uri="{FF2B5EF4-FFF2-40B4-BE49-F238E27FC236}">
                <a16:creationId xmlns:a16="http://schemas.microsoft.com/office/drawing/2014/main" id="{1DB5C8C0-9489-A439-52F3-CAAA26BA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124" y="2790918"/>
            <a:ext cx="736600" cy="17907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82643"/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B96EFFB-08B1-99FA-96AF-2261D6B1E92B}"/>
              </a:ext>
            </a:extLst>
          </p:cNvPr>
          <p:cNvSpPr txBox="1"/>
          <p:nvPr/>
        </p:nvSpPr>
        <p:spPr>
          <a:xfrm>
            <a:off x="2471741" y="3534886"/>
            <a:ext cx="155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/>
              <a:t>sFLT1/PLGF ratio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B75D72F-85A9-11FF-8EFB-6BAF27710669}"/>
              </a:ext>
            </a:extLst>
          </p:cNvPr>
          <p:cNvSpPr txBox="1"/>
          <p:nvPr/>
        </p:nvSpPr>
        <p:spPr>
          <a:xfrm>
            <a:off x="6834967" y="2900658"/>
            <a:ext cx="1937085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</a:t>
            </a:r>
            <a:r>
              <a:rPr lang="en-US" sz="1800">
                <a:effectLst/>
                <a:ea typeface="Times New Roman" panose="02020603050405020304" pitchFamily="18" charset="0"/>
              </a:rPr>
              <a:t> 38</a:t>
            </a:r>
            <a:r>
              <a:rPr lang="pt-PT">
                <a:effectLst/>
              </a:rPr>
              <a:t> </a:t>
            </a:r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2D25B32-65E2-2F6B-48E4-72AD3BE77034}"/>
              </a:ext>
            </a:extLst>
          </p:cNvPr>
          <p:cNvSpPr txBox="1"/>
          <p:nvPr/>
        </p:nvSpPr>
        <p:spPr>
          <a:xfrm>
            <a:off x="6837119" y="3574923"/>
            <a:ext cx="1937085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>
                <a:effectLst/>
                <a:ea typeface="Times New Roman" panose="02020603050405020304" pitchFamily="18" charset="0"/>
              </a:rPr>
              <a:t>&gt; 38 and &lt; 85</a:t>
            </a:r>
            <a:r>
              <a:rPr lang="pt-PT">
                <a:effectLst/>
              </a:rPr>
              <a:t> </a:t>
            </a:r>
            <a:endParaRPr lang="pt-PT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E165346-934F-4688-5FDA-1135EC4CFDED}"/>
              </a:ext>
            </a:extLst>
          </p:cNvPr>
          <p:cNvSpPr txBox="1"/>
          <p:nvPr/>
        </p:nvSpPr>
        <p:spPr>
          <a:xfrm>
            <a:off x="6828639" y="4180016"/>
            <a:ext cx="1937085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</a:t>
            </a:r>
            <a:r>
              <a:rPr lang="en-US" sz="1800">
                <a:effectLst/>
                <a:ea typeface="Times New Roman" panose="02020603050405020304" pitchFamily="18" charset="0"/>
              </a:rPr>
              <a:t> 85</a:t>
            </a:r>
            <a:r>
              <a:rPr lang="pt-PT">
                <a:effectLst/>
              </a:rPr>
              <a:t> </a:t>
            </a:r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F3C2F1-4FB3-C056-68C0-E74DE0A1A4BC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657CC0-D4FE-5729-C742-DB5E986FA46D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477302F-21BC-5EB0-9D00-D8E0EBAA9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Materials</a:t>
            </a:r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 and </a:t>
            </a:r>
            <a:r>
              <a:rPr lang="pt-PT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methods</a:t>
            </a:r>
            <a:endParaRPr lang="pt-PT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7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A05F60-4FDC-C544-B486-6080F47FB779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D1119D-0531-7D8C-CD2D-BDF7A27F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00" y="1837441"/>
            <a:ext cx="11735800" cy="1070101"/>
          </a:xfrm>
        </p:spPr>
        <p:txBody>
          <a:bodyPr>
            <a:normAutofit/>
          </a:bodyPr>
          <a:lstStyle/>
          <a:p>
            <a:pPr lvl="1"/>
            <a:r>
              <a:rPr lang="pt-PT" sz="1800" b="1">
                <a:solidFill>
                  <a:srgbClr val="002060"/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Primary outcome: </a:t>
            </a:r>
            <a:r>
              <a:rPr lang="pt-PT" sz="1800">
                <a:latin typeface="Avenir Next" panose="020B0503020202020204" pitchFamily="34" charset="0"/>
                <a:ea typeface="Times New Roman" panose="02020603050405020304" pitchFamily="18" charset="0"/>
              </a:rPr>
              <a:t>time from ratio sampling to delivery</a:t>
            </a:r>
          </a:p>
          <a:p>
            <a:pPr lvl="1"/>
            <a:r>
              <a:rPr lang="pt-PT" sz="1800" b="1">
                <a:solidFill>
                  <a:srgbClr val="002060"/>
                </a:solidFill>
                <a:latin typeface="Avenir Next" panose="020B0503020202020204" pitchFamily="34" charset="0"/>
              </a:rPr>
              <a:t>Secondary outcomes: </a:t>
            </a:r>
            <a:r>
              <a:rPr lang="en-US" sz="18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mode of delivery, </a:t>
            </a:r>
            <a:r>
              <a:rPr lang="en-US" sz="1800">
                <a:effectLst/>
                <a:latin typeface="Avenir Next" panose="020B0503020202020204" pitchFamily="34" charset="0"/>
                <a:ea typeface="MS Mincho" panose="02020609040205080304" pitchFamily="49" charset="-128"/>
              </a:rPr>
              <a:t>classification of </a:t>
            </a:r>
            <a:r>
              <a:rPr lang="en-US" sz="18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cesarean section</a:t>
            </a:r>
            <a:r>
              <a:rPr lang="en-US" sz="1800">
                <a:effectLst/>
                <a:latin typeface="Avenir Next" panose="020B0503020202020204" pitchFamily="34" charset="0"/>
                <a:ea typeface="MS Mincho" panose="02020609040205080304" pitchFamily="49" charset="-128"/>
              </a:rPr>
              <a:t>, fetal distress leading to operative delivery or cesarean section, induction of labor, birthweight, birthweight z-score and </a:t>
            </a:r>
            <a:r>
              <a:rPr lang="pt-PT" sz="1800">
                <a:effectLst/>
                <a:latin typeface="Avenir Next" panose="020B0503020202020204" pitchFamily="34" charset="0"/>
                <a:ea typeface="MS Mincho" panose="02020609040205080304" pitchFamily="49" charset="-128"/>
              </a:rPr>
              <a:t>SGA</a:t>
            </a:r>
            <a:endParaRPr lang="pt-PT">
              <a:latin typeface="Avenir Next" panose="020B0503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Palma dos Reis et al. Am J Obstet Gynecol. 2024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D589D9C-F296-84ED-FBAC-32B289B57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937464"/>
              </p:ext>
            </p:extLst>
          </p:nvPr>
        </p:nvGraphicFramePr>
        <p:xfrm>
          <a:off x="940469" y="3178785"/>
          <a:ext cx="10311062" cy="2966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76337">
                  <a:extLst>
                    <a:ext uri="{9D8B030D-6E8A-4147-A177-3AD203B41FA5}">
                      <a16:colId xmlns:a16="http://schemas.microsoft.com/office/drawing/2014/main" val="2516621263"/>
                    </a:ext>
                  </a:extLst>
                </a:gridCol>
                <a:gridCol w="7134725">
                  <a:extLst>
                    <a:ext uri="{9D8B030D-6E8A-4147-A177-3AD203B41FA5}">
                      <a16:colId xmlns:a16="http://schemas.microsoft.com/office/drawing/2014/main" val="3771510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err="1"/>
                        <a:t>Definition</a:t>
                      </a:r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76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/>
                        <a:t>Cesarean section </a:t>
                      </a:r>
                      <a:r>
                        <a:rPr lang="pt-PT" b="1"/>
                        <a:t>category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</a:rPr>
                        <a:t>Immediate threat to maternal or fetal life</a:t>
                      </a:r>
                      <a:r>
                        <a:rPr lang="pt-PT">
                          <a:effectLst/>
                        </a:rPr>
                        <a:t> </a:t>
                      </a:r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81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/>
                        <a:t>Cesarean section </a:t>
                      </a:r>
                      <a:r>
                        <a:rPr lang="pt-PT" b="1"/>
                        <a:t>category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</a:rPr>
                        <a:t>Maternal or fetal compromise that is not immediately life-threatening</a:t>
                      </a:r>
                      <a:r>
                        <a:rPr lang="pt-PT">
                          <a:effectLst/>
                        </a:rPr>
                        <a:t> </a:t>
                      </a:r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3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/>
                        <a:t>Cesarean section </a:t>
                      </a:r>
                      <a:r>
                        <a:rPr lang="pt-PT" b="1"/>
                        <a:t>category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</a:rPr>
                        <a:t>No maternal or fetal compromise but early birth is necessary</a:t>
                      </a:r>
                      <a:r>
                        <a:rPr lang="pt-PT">
                          <a:effectLst/>
                        </a:rPr>
                        <a:t> </a:t>
                      </a:r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46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/>
                        <a:t>Cesarean section </a:t>
                      </a:r>
                      <a:r>
                        <a:rPr lang="pt-PT" b="1"/>
                        <a:t>category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</a:rPr>
                        <a:t>Birth scheduled to suit the mother and healthcare provider</a:t>
                      </a:r>
                      <a:r>
                        <a:rPr lang="pt-PT">
                          <a:effectLst/>
                        </a:rPr>
                        <a:t> </a:t>
                      </a:r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6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/>
                        <a:t>Emergency</a:t>
                      </a:r>
                      <a:r>
                        <a:rPr lang="pt-PT"/>
                        <a:t> cesarean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/>
                        <a:t>Cesarean sections category 1-3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5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/>
                        <a:t>Planned</a:t>
                      </a:r>
                      <a:r>
                        <a:rPr lang="pt-PT"/>
                        <a:t> cesarean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/>
                        <a:t>Cesarean sections category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2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/>
                        <a:t>Small for gestational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</a:rPr>
                        <a:t>Birth weight &lt; 10th centile for gestational age adjusted for newborn sex</a:t>
                      </a:r>
                      <a:r>
                        <a:rPr lang="pt-PT">
                          <a:effectLst/>
                        </a:rPr>
                        <a:t> </a:t>
                      </a:r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709454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AC3AD993-4FA2-90F7-C846-7CDE7FE3448A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131EF8-C6A2-F1ED-0D0C-087CBDD3F0AB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DDF51EE-CCEF-2F53-D83C-490AD220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Materials</a:t>
            </a:r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 and </a:t>
            </a:r>
            <a:r>
              <a:rPr lang="pt-PT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methods</a:t>
            </a:r>
            <a:endParaRPr lang="pt-PT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7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A05F60-4FDC-C544-B486-6080F47FB779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Palma dos Reis et al. Am J Obstet Gynecol. 2024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CC4140-50CB-C59A-3992-CB77CC088117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59E24F-BE69-6A31-867E-29AF1199DFFD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D6E4B69-B7ED-E210-BAD4-DA51F8E6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222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Materials</a:t>
            </a:r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 and </a:t>
            </a:r>
            <a:r>
              <a:rPr lang="pt-PT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methods</a:t>
            </a:r>
            <a:endParaRPr lang="pt-PT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14F807E-E5E6-78DC-BA27-976FF10FCF74}"/>
              </a:ext>
            </a:extLst>
          </p:cNvPr>
          <p:cNvSpPr/>
          <p:nvPr/>
        </p:nvSpPr>
        <p:spPr>
          <a:xfrm>
            <a:off x="401782" y="1742669"/>
            <a:ext cx="2341418" cy="9175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7BAF7E-CB6A-E340-1068-8831B4AA2DAA}"/>
              </a:ext>
            </a:extLst>
          </p:cNvPr>
          <p:cNvSpPr txBox="1"/>
          <p:nvPr/>
        </p:nvSpPr>
        <p:spPr>
          <a:xfrm>
            <a:off x="491835" y="2047624"/>
            <a:ext cx="21613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chemeClr val="bg1"/>
                </a:solidFill>
                <a:latin typeface="Avenir Next" panose="020B0503020202020204" pitchFamily="34" charset="0"/>
              </a:rPr>
              <a:t>Primary outcome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88E4A8-19E7-0D5D-2EAA-CC43091DFE37}"/>
              </a:ext>
            </a:extLst>
          </p:cNvPr>
          <p:cNvSpPr txBox="1"/>
          <p:nvPr/>
        </p:nvSpPr>
        <p:spPr>
          <a:xfrm>
            <a:off x="2743198" y="1771489"/>
            <a:ext cx="8692535" cy="888705"/>
          </a:xfrm>
          <a:prstGeom prst="rect">
            <a:avLst/>
          </a:prstGeom>
          <a:noFill/>
          <a:ln w="603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Kaplan-Meier</a:t>
            </a:r>
            <a:r>
              <a:rPr lang="en-US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survival curves</a:t>
            </a:r>
            <a:endParaRPr lang="pt-PT" dirty="0">
              <a:effectLst/>
              <a:latin typeface="Avenir Next" panose="020B05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ROC analysis </a:t>
            </a:r>
            <a:r>
              <a:rPr lang="en-US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for prediction of delivery in the 2 following weeks</a:t>
            </a:r>
            <a:endParaRPr lang="pt-PT" dirty="0">
              <a:effectLst/>
              <a:latin typeface="Avenir Next" panose="020B0503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B11C956-A7D9-6344-5266-18032BF33358}"/>
              </a:ext>
            </a:extLst>
          </p:cNvPr>
          <p:cNvSpPr/>
          <p:nvPr/>
        </p:nvSpPr>
        <p:spPr>
          <a:xfrm>
            <a:off x="401781" y="2984185"/>
            <a:ext cx="2341418" cy="917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5E971E2-7DDB-FBCC-2F39-AC401130816F}"/>
              </a:ext>
            </a:extLst>
          </p:cNvPr>
          <p:cNvSpPr txBox="1"/>
          <p:nvPr/>
        </p:nvSpPr>
        <p:spPr>
          <a:xfrm>
            <a:off x="491835" y="3091248"/>
            <a:ext cx="21613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>
                <a:solidFill>
                  <a:schemeClr val="bg1"/>
                </a:solidFill>
                <a:latin typeface="Avenir Next" panose="020B0503020202020204" pitchFamily="34" charset="0"/>
              </a:rPr>
              <a:t>Secondary outcomes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909B9AB-CED5-1509-76CC-9E14E697541E}"/>
              </a:ext>
            </a:extLst>
          </p:cNvPr>
          <p:cNvSpPr txBox="1"/>
          <p:nvPr/>
        </p:nvSpPr>
        <p:spPr>
          <a:xfrm>
            <a:off x="2653144" y="3000710"/>
            <a:ext cx="8782590" cy="888705"/>
          </a:xfrm>
          <a:prstGeom prst="rect">
            <a:avLst/>
          </a:prstGeom>
          <a:noFill/>
          <a:ln w="603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M</a:t>
            </a:r>
            <a:r>
              <a:rPr lang="en-US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ultivariable </a:t>
            </a:r>
            <a:r>
              <a:rPr lang="en-US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logistic/linear model </a:t>
            </a:r>
            <a:r>
              <a:rPr lang="en-US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controlling for trial arm and gestational age at ratio determination</a:t>
            </a:r>
            <a:r>
              <a:rPr lang="pt-PT" dirty="0">
                <a:effectLst/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67D4D58-DEFE-CF1B-CE67-39055291B505}"/>
              </a:ext>
            </a:extLst>
          </p:cNvPr>
          <p:cNvSpPr/>
          <p:nvPr/>
        </p:nvSpPr>
        <p:spPr>
          <a:xfrm>
            <a:off x="401781" y="4356983"/>
            <a:ext cx="2341418" cy="13042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E7A4464-098E-1732-0236-8F144A8F4D04}"/>
              </a:ext>
            </a:extLst>
          </p:cNvPr>
          <p:cNvSpPr txBox="1"/>
          <p:nvPr/>
        </p:nvSpPr>
        <p:spPr>
          <a:xfrm>
            <a:off x="464723" y="4802624"/>
            <a:ext cx="21613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err="1">
                <a:solidFill>
                  <a:schemeClr val="bg1"/>
                </a:solidFill>
                <a:latin typeface="Avenir Next" panose="020B0503020202020204" pitchFamily="34" charset="0"/>
              </a:rPr>
              <a:t>Sub-analyses</a:t>
            </a:r>
            <a:endParaRPr lang="pt-PT" b="1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B811B17-117D-4E99-E07B-E7BE5B632C7E}"/>
              </a:ext>
            </a:extLst>
          </p:cNvPr>
          <p:cNvSpPr txBox="1"/>
          <p:nvPr/>
        </p:nvSpPr>
        <p:spPr>
          <a:xfrm>
            <a:off x="2688974" y="4356984"/>
            <a:ext cx="8782590" cy="1304203"/>
          </a:xfrm>
          <a:prstGeom prst="rect">
            <a:avLst/>
          </a:prstGeom>
          <a:noFill/>
          <a:ln w="603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venir Next" panose="020B0503020202020204" pitchFamily="34" charset="0"/>
                <a:ea typeface="Times New Roman" panose="02020603050405020304" pitchFamily="18" charset="0"/>
              </a:rPr>
              <a:t>W</a:t>
            </a:r>
            <a:r>
              <a:rPr lang="en-US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omen with </a:t>
            </a:r>
            <a:r>
              <a:rPr lang="en-US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preeclampsia</a:t>
            </a:r>
            <a:r>
              <a:rPr lang="en-US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; in women with </a:t>
            </a:r>
            <a:r>
              <a:rPr lang="en-US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no preeclampsia, who had spontaneous onset of labor</a:t>
            </a:r>
            <a:r>
              <a:rPr lang="en-US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; and participants in the </a:t>
            </a:r>
            <a:r>
              <a:rPr lang="en-US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non-reveal arm</a:t>
            </a:r>
            <a:endParaRPr lang="en-US">
              <a:solidFill>
                <a:srgbClr val="002060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venir Next" panose="020B0503020202020204" pitchFamily="34" charset="0"/>
                <a:ea typeface="Times New Roman" panose="02020603050405020304" pitchFamily="18" charset="0"/>
              </a:rPr>
              <a:t>L</a:t>
            </a:r>
            <a:r>
              <a:rPr lang="en-US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ogarithmic transformation of the sFLT1/PlGF ratio</a:t>
            </a:r>
            <a:endParaRPr lang="en-US" b="1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9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Palma dos Reis et al. Am J Obstet Gynecol. 2024</a:t>
            </a:r>
          </a:p>
        </p:txBody>
      </p:sp>
      <p:graphicFrame>
        <p:nvGraphicFramePr>
          <p:cNvPr id="10" name="Marcador de Posição de Conteúdo 9">
            <a:extLst>
              <a:ext uri="{FF2B5EF4-FFF2-40B4-BE49-F238E27FC236}">
                <a16:creationId xmlns:a16="http://schemas.microsoft.com/office/drawing/2014/main" id="{32B8B573-71F8-C896-14EE-85E5F6FFAB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032129"/>
              </p:ext>
            </p:extLst>
          </p:nvPr>
        </p:nvGraphicFramePr>
        <p:xfrm>
          <a:off x="5068031" y="311197"/>
          <a:ext cx="6804580" cy="60108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28456">
                  <a:extLst>
                    <a:ext uri="{9D8B030D-6E8A-4147-A177-3AD203B41FA5}">
                      <a16:colId xmlns:a16="http://schemas.microsoft.com/office/drawing/2014/main" val="1007955551"/>
                    </a:ext>
                  </a:extLst>
                </a:gridCol>
                <a:gridCol w="1295251">
                  <a:extLst>
                    <a:ext uri="{9D8B030D-6E8A-4147-A177-3AD203B41FA5}">
                      <a16:colId xmlns:a16="http://schemas.microsoft.com/office/drawing/2014/main" val="3005923280"/>
                    </a:ext>
                  </a:extLst>
                </a:gridCol>
                <a:gridCol w="1191126">
                  <a:extLst>
                    <a:ext uri="{9D8B030D-6E8A-4147-A177-3AD203B41FA5}">
                      <a16:colId xmlns:a16="http://schemas.microsoft.com/office/drawing/2014/main" val="2929598532"/>
                    </a:ext>
                  </a:extLst>
                </a:gridCol>
                <a:gridCol w="1027936">
                  <a:extLst>
                    <a:ext uri="{9D8B030D-6E8A-4147-A177-3AD203B41FA5}">
                      <a16:colId xmlns:a16="http://schemas.microsoft.com/office/drawing/2014/main" val="2460685949"/>
                    </a:ext>
                  </a:extLst>
                </a:gridCol>
                <a:gridCol w="1161811">
                  <a:extLst>
                    <a:ext uri="{9D8B030D-6E8A-4147-A177-3AD203B41FA5}">
                      <a16:colId xmlns:a16="http://schemas.microsoft.com/office/drawing/2014/main" val="1740571287"/>
                    </a:ext>
                  </a:extLst>
                </a:gridCol>
              </a:tblGrid>
              <a:tr h="118436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  <a:latin typeface="Avenir Next" panose="020B0503020202020204" pitchFamily="34" charset="0"/>
                        </a:rPr>
                        <a:t>Population characteristics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097" marR="30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  <a:latin typeface="Avenir Next" panose="020B0503020202020204" pitchFamily="34" charset="0"/>
                        </a:rPr>
                        <a:t>sFLT1/PLGF</a:t>
                      </a:r>
                      <a:endParaRPr lang="pt-PT" sz="120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</a:t>
                      </a:r>
                      <a:r>
                        <a:rPr lang="en-US" sz="1200">
                          <a:effectLst/>
                          <a:latin typeface="Avenir Next" panose="020B0503020202020204" pitchFamily="34" charset="0"/>
                        </a:rPr>
                        <a:t>  </a:t>
                      </a:r>
                      <a:r>
                        <a:rPr lang="pt-PT" sz="1200">
                          <a:effectLst/>
                          <a:latin typeface="Avenir Next" panose="020B0503020202020204" pitchFamily="34" charset="0"/>
                        </a:rPr>
                        <a:t>38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200">
                          <a:effectLst/>
                          <a:latin typeface="Avenir Next" panose="020B0503020202020204" pitchFamily="34" charset="0"/>
                        </a:rPr>
                        <a:t>(n=257)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097" marR="30097" marT="0" marB="0">
                    <a:solidFill>
                      <a:srgbClr val="00A3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  <a:latin typeface="Avenir Next" panose="020B0503020202020204" pitchFamily="34" charset="0"/>
                        </a:rPr>
                        <a:t>sFLT1/PLGF</a:t>
                      </a:r>
                      <a:endParaRPr lang="pt-PT" sz="120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  <a:latin typeface="Avenir Next" panose="020B0503020202020204" pitchFamily="34" charset="0"/>
                        </a:rPr>
                        <a:t>38 - 85</a:t>
                      </a:r>
                      <a:endParaRPr lang="pt-PT" sz="120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  <a:latin typeface="Avenir Next" panose="020B0503020202020204" pitchFamily="34" charset="0"/>
                        </a:rPr>
                        <a:t>(n=60)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097" marR="30097" marT="0" marB="0">
                    <a:solidFill>
                      <a:srgbClr val="E1A3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  <a:latin typeface="Avenir Next" panose="020B0503020202020204" pitchFamily="34" charset="0"/>
                        </a:rPr>
                        <a:t>sFLT1/PLGF</a:t>
                      </a:r>
                      <a:endParaRPr lang="pt-PT" sz="120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  <a:latin typeface="Avenir Next" panose="020B0503020202020204" pitchFamily="34" charset="0"/>
                          <a:sym typeface="Symbol" pitchFamily="2" charset="2"/>
                        </a:rPr>
                        <a:t></a:t>
                      </a:r>
                      <a:r>
                        <a:rPr lang="en-US" sz="1200">
                          <a:effectLst/>
                          <a:latin typeface="Avenir Next" panose="020B0503020202020204" pitchFamily="34" charset="0"/>
                        </a:rPr>
                        <a:t> 85</a:t>
                      </a:r>
                      <a:endParaRPr lang="pt-PT" sz="1200">
                        <a:effectLst/>
                        <a:latin typeface="Avenir Next" panose="020B0503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200">
                          <a:effectLst/>
                          <a:latin typeface="Avenir Next" panose="020B0503020202020204" pitchFamily="34" charset="0"/>
                        </a:rPr>
                        <a:t>(n=53)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097" marR="3009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200" dirty="0">
                          <a:effectLst/>
                          <a:latin typeface="Avenir Next" panose="020B0503020202020204" pitchFamily="34" charset="0"/>
                        </a:rPr>
                        <a:t>Statistical significance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200" dirty="0">
                          <a:effectLst/>
                          <a:latin typeface="Avenir Next" panose="020B0503020202020204" pitchFamily="34" charset="0"/>
                        </a:rPr>
                        <a:t>p value</a:t>
                      </a:r>
                      <a:endParaRPr lang="pt-PT" sz="1200" dirty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097" marR="30097" marT="0" marB="0"/>
                </a:tc>
                <a:extLst>
                  <a:ext uri="{0D108BD9-81ED-4DB2-BD59-A6C34878D82A}">
                    <a16:rowId xmlns:a16="http://schemas.microsoft.com/office/drawing/2014/main" val="1210705072"/>
                  </a:ext>
                </a:extLst>
              </a:tr>
              <a:tr h="63299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100" b="1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GA at recruitment </a:t>
                      </a:r>
                      <a:r>
                        <a:rPr lang="en-US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(weeks)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Median (IQR)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100" b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pt-PT" sz="1100" b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33.6 </a:t>
                      </a:r>
                      <a:endParaRPr lang="pt-PT" sz="1200" b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b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(30.6; 35.6)</a:t>
                      </a:r>
                      <a:endParaRPr lang="pt-PT" sz="1200" b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b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35.7 </a:t>
                      </a:r>
                      <a:endParaRPr lang="pt-PT" sz="1200" b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b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(34.6; 36.4)</a:t>
                      </a:r>
                      <a:endParaRPr lang="pt-PT" sz="1200" b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b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34.9</a:t>
                      </a:r>
                      <a:endParaRPr lang="pt-PT" sz="1200" b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b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(32.7; 35.9)</a:t>
                      </a:r>
                      <a:endParaRPr lang="pt-PT" sz="1200" b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 b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p# &lt;0.001*</a:t>
                      </a:r>
                      <a:endParaRPr lang="pt-PT" sz="1200" b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100" b="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  p$ =0.06</a:t>
                      </a:r>
                      <a:endParaRPr lang="pt-PT" sz="1200" b="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8015637"/>
                  </a:ext>
                </a:extLst>
              </a:tr>
              <a:tr h="97567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100" b="1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Maternal age at recruitment</a:t>
                      </a:r>
                      <a:r>
                        <a:rPr lang="en-US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 (years)</a:t>
                      </a:r>
                      <a:r>
                        <a:rPr lang="en-US" sz="1100" b="1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Median (IQR)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30.5 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(26.7; 34.8)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32.0 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(28.8; 37.0)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31.6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(28.2; 35.8)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p# =0.098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p$ =0.400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4989455"/>
                  </a:ext>
                </a:extLst>
              </a:tr>
              <a:tr h="768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t-PT" sz="1100" b="1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BMI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Median (IQR)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27.6 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(24.1; 32.4)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26.1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(22.6; 31.6)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26.5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(24; 31.3)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p# =0.514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p$ =0.247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144030"/>
                  </a:ext>
                </a:extLst>
              </a:tr>
              <a:tr h="113134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t-PT" sz="1100" b="1" err="1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Parity</a:t>
                      </a:r>
                      <a:r>
                        <a:rPr lang="pt-PT" sz="1100" b="1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 n (%)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pt-PT" sz="1100" err="1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Nulliparous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pt-PT" sz="1100" err="1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Multiparous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102 (39.7%)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155 (60.3%)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36 (60%)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24 (40%)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42 (79.2%)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11 (20.8%)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p$ </a:t>
                      </a: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&lt;0.001*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9481869"/>
                  </a:ext>
                </a:extLst>
              </a:tr>
              <a:tr h="13183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100" b="1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Smoking status</a:t>
                      </a:r>
                      <a:r>
                        <a:rPr lang="en-US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b="1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n (%)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Current smoker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Never smoker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Previous smoker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28 (10.9%)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150 (58.3%)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79 (30.7%)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2 (3.3%)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39 (65%)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19 (31.7%)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3 (5.7%)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36 (67.9%)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14 (26.4%)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PT" sz="1100">
                          <a:effectLst/>
                          <a:latin typeface="Avenir Next" panose="020B0503020202020204" pitchFamily="34" charset="0"/>
                          <a:ea typeface="Times New Roman" panose="02020603050405020304" pitchFamily="18" charset="0"/>
                        </a:rPr>
                        <a:t>p=0.283</a:t>
                      </a:r>
                      <a:endParaRPr lang="pt-PT" sz="1200">
                        <a:effectLst/>
                        <a:latin typeface="Avenir Next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051268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DA8C11-892D-1607-409A-17152592BA43}"/>
              </a:ext>
            </a:extLst>
          </p:cNvPr>
          <p:cNvSpPr txBox="1"/>
          <p:nvPr/>
        </p:nvSpPr>
        <p:spPr>
          <a:xfrm>
            <a:off x="319390" y="3064529"/>
            <a:ext cx="387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>
                <a:latin typeface="Avenir Next" panose="020B0503020202020204" pitchFamily="34" charset="0"/>
              </a:rPr>
              <a:t>370 women </a:t>
            </a:r>
            <a:r>
              <a:rPr lang="pt-PT" dirty="0">
                <a:latin typeface="Avenir Next" panose="020B0503020202020204" pitchFamily="34" charset="0"/>
              </a:rPr>
              <a:t>were recruited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>
                <a:latin typeface="Avenir Next" panose="020B0503020202020204" pitchFamily="34" charset="0"/>
              </a:rPr>
              <a:t>Reveal arm: 186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>
                <a:latin typeface="Avenir Next" panose="020B0503020202020204" pitchFamily="34" charset="0"/>
              </a:rPr>
              <a:t>Non-reveal arm: 184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1B2DE14-2997-A6E0-F7D9-49A870269F3B}"/>
              </a:ext>
            </a:extLst>
          </p:cNvPr>
          <p:cNvSpPr/>
          <p:nvPr/>
        </p:nvSpPr>
        <p:spPr>
          <a:xfrm>
            <a:off x="5046871" y="1467853"/>
            <a:ext cx="6804580" cy="658090"/>
          </a:xfrm>
          <a:prstGeom prst="rect">
            <a:avLst/>
          </a:prstGeom>
          <a:noFill/>
          <a:ln w="952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 descr="Uma imagem com texto, captura de ecrã, Tipo de letra, número&#10;&#10;Descrição gerada automaticamente">
            <a:extLst>
              <a:ext uri="{FF2B5EF4-FFF2-40B4-BE49-F238E27FC236}">
                <a16:creationId xmlns:a16="http://schemas.microsoft.com/office/drawing/2014/main" id="{E0918165-A161-FFBF-EA25-5FE1B8FBC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031" y="3823855"/>
            <a:ext cx="6804580" cy="1166777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8507689-5AEE-5097-946E-8E01D0F39476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535747-13CF-18AB-D5CF-DE5A58D0E64C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E4F135C-7EA9-4E65-A464-8B822DCD7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4765964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1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8"/>
</p:tagLst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874</TotalTime>
  <Words>2224</Words>
  <Application>Microsoft Macintosh PowerPoint</Application>
  <PresentationFormat>Ecrã Panorâmico</PresentationFormat>
  <Paragraphs>377</Paragraphs>
  <Slides>24</Slides>
  <Notes>23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1" baseType="lpstr">
      <vt:lpstr>Aptos</vt:lpstr>
      <vt:lpstr>Arial</vt:lpstr>
      <vt:lpstr>Avenir Next</vt:lpstr>
      <vt:lpstr>Gill Sans MT</vt:lpstr>
      <vt:lpstr>Times New Roman</vt:lpstr>
      <vt:lpstr>Wingdings</vt:lpstr>
      <vt:lpstr>Pacote</vt:lpstr>
      <vt:lpstr>The ratio of soluble fms–like tyrosine kinase 1 to placental growth factor predicts time to delivery and mode of birth in patients with suspected preeclampsia - a secondary analysis of the INSPIRE trial </vt:lpstr>
      <vt:lpstr>introduction</vt:lpstr>
      <vt:lpstr>Apresentação do PowerPoint</vt:lpstr>
      <vt:lpstr>Apresentação do PowerPoint</vt:lpstr>
      <vt:lpstr>Materials and methods</vt:lpstr>
      <vt:lpstr>Materials and methods</vt:lpstr>
      <vt:lpstr>Materials and methods</vt:lpstr>
      <vt:lpstr>Materials and methods</vt:lpstr>
      <vt:lpstr>results</vt:lpstr>
      <vt:lpstr>results</vt:lpstr>
      <vt:lpstr>Results – time to delivery</vt:lpstr>
      <vt:lpstr>Results – time to delivery</vt:lpstr>
      <vt:lpstr>Results – time to delivery</vt:lpstr>
      <vt:lpstr>Results – MODe of delivery</vt:lpstr>
      <vt:lpstr>Results – fetal distress</vt:lpstr>
      <vt:lpstr>Results – induction of labor</vt:lpstr>
      <vt:lpstr>Results - birthweight</vt:lpstr>
      <vt:lpstr>Results - subanalyses</vt:lpstr>
      <vt:lpstr>Results - subanalyses</vt:lpstr>
      <vt:lpstr>Results - subanalyses</vt:lpstr>
      <vt:lpstr>Principal findings</vt:lpstr>
      <vt:lpstr>Apresentação do PowerPoint</vt:lpstr>
      <vt:lpstr>conclusion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ratio of soluble fms–like tyrosine kinase 1 to placental growth factor predicts time to delivery and mode of birth in patients with suspected preeclampsia - a secondary analysis of the INSPIRE trial </dc:title>
  <dc:creator>Catarina Palma Dos Reis</dc:creator>
  <cp:lastModifiedBy>Catarina Palma Dos Reis</cp:lastModifiedBy>
  <cp:revision>67</cp:revision>
  <dcterms:created xsi:type="dcterms:W3CDTF">2024-05-15T11:03:22Z</dcterms:created>
  <dcterms:modified xsi:type="dcterms:W3CDTF">2024-05-23T15:26:27Z</dcterms:modified>
</cp:coreProperties>
</file>