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sldIdLst>
    <p:sldId id="256" r:id="rId2"/>
    <p:sldId id="263" r:id="rId3"/>
    <p:sldId id="262" r:id="rId4"/>
    <p:sldId id="258" r:id="rId5"/>
    <p:sldId id="264" r:id="rId6"/>
    <p:sldId id="271" r:id="rId7"/>
    <p:sldId id="274" r:id="rId8"/>
    <p:sldId id="276" r:id="rId9"/>
    <p:sldId id="28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382"/>
    <a:srgbClr val="00A3C1"/>
    <a:srgbClr val="CD1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Estilo Médio 3 - 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/>
    <p:restoredTop sz="74218"/>
  </p:normalViewPr>
  <p:slideViewPr>
    <p:cSldViewPr snapToGrid="0">
      <p:cViewPr varScale="1">
        <p:scale>
          <a:sx n="93" d="100"/>
          <a:sy n="93" d="100"/>
        </p:scale>
        <p:origin x="1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rina Palma dos Reis" userId="110d6782775bd91a" providerId="LiveId" clId="{BE150D9B-2E57-5E4B-8831-3A72D0468E1B}"/>
    <pc:docChg chg="custSel modSld">
      <pc:chgData name="Catarina Palma dos Reis" userId="110d6782775bd91a" providerId="LiveId" clId="{BE150D9B-2E57-5E4B-8831-3A72D0468E1B}" dt="2024-05-23T15:25:03.196" v="28" actId="20577"/>
      <pc:docMkLst>
        <pc:docMk/>
      </pc:docMkLst>
      <pc:sldChg chg="delSp mod delAnim modNotesTx">
        <pc:chgData name="Catarina Palma dos Reis" userId="110d6782775bd91a" providerId="LiveId" clId="{BE150D9B-2E57-5E4B-8831-3A72D0468E1B}" dt="2024-05-23T14:52:47.683" v="11" actId="478"/>
        <pc:sldMkLst>
          <pc:docMk/>
          <pc:sldMk cId="2228916521" sldId="256"/>
        </pc:sldMkLst>
        <pc:picChg chg="del">
          <ac:chgData name="Catarina Palma dos Reis" userId="110d6782775bd91a" providerId="LiveId" clId="{BE150D9B-2E57-5E4B-8831-3A72D0468E1B}" dt="2024-05-23T14:52:47.683" v="11" actId="478"/>
          <ac:picMkLst>
            <pc:docMk/>
            <pc:sldMk cId="2228916521" sldId="256"/>
            <ac:picMk id="17" creationId="{0711B063-F9DD-E064-5C60-12AD25D63D83}"/>
          </ac:picMkLst>
        </pc:picChg>
      </pc:sldChg>
      <pc:sldChg chg="delSp modSp mod delAnim modNotesTx">
        <pc:chgData name="Catarina Palma dos Reis" userId="110d6782775bd91a" providerId="LiveId" clId="{BE150D9B-2E57-5E4B-8831-3A72D0468E1B}" dt="2024-05-23T15:24:55.372" v="26" actId="20577"/>
        <pc:sldMkLst>
          <pc:docMk/>
          <pc:sldMk cId="3766302583" sldId="258"/>
        </pc:sldMkLst>
        <pc:spChg chg="mod">
          <ac:chgData name="Catarina Palma dos Reis" userId="110d6782775bd91a" providerId="LiveId" clId="{BE150D9B-2E57-5E4B-8831-3A72D0468E1B}" dt="2024-05-23T15:24:51.042" v="22" actId="20577"/>
          <ac:spMkLst>
            <pc:docMk/>
            <pc:sldMk cId="3766302583" sldId="258"/>
            <ac:spMk id="28" creationId="{0410F78E-29A1-AF97-C638-073216AF3B31}"/>
          </ac:spMkLst>
        </pc:spChg>
        <pc:spChg chg="mod">
          <ac:chgData name="Catarina Palma dos Reis" userId="110d6782775bd91a" providerId="LiveId" clId="{BE150D9B-2E57-5E4B-8831-3A72D0468E1B}" dt="2024-05-23T15:24:53.299" v="24" actId="20577"/>
          <ac:spMkLst>
            <pc:docMk/>
            <pc:sldMk cId="3766302583" sldId="258"/>
            <ac:spMk id="29" creationId="{3D669514-D859-CF3F-172D-7223EACFDEED}"/>
          </ac:spMkLst>
        </pc:spChg>
        <pc:spChg chg="mod">
          <ac:chgData name="Catarina Palma dos Reis" userId="110d6782775bd91a" providerId="LiveId" clId="{BE150D9B-2E57-5E4B-8831-3A72D0468E1B}" dt="2024-05-23T15:24:55.372" v="26" actId="20577"/>
          <ac:spMkLst>
            <pc:docMk/>
            <pc:sldMk cId="3766302583" sldId="258"/>
            <ac:spMk id="30" creationId="{AB122A16-B5B0-0614-794F-52C21CDAEFB5}"/>
          </ac:spMkLst>
        </pc:spChg>
        <pc:picChg chg="del">
          <ac:chgData name="Catarina Palma dos Reis" userId="110d6782775bd91a" providerId="LiveId" clId="{BE150D9B-2E57-5E4B-8831-3A72D0468E1B}" dt="2024-05-23T14:52:55.173" v="14" actId="478"/>
          <ac:picMkLst>
            <pc:docMk/>
            <pc:sldMk cId="3766302583" sldId="258"/>
            <ac:picMk id="26" creationId="{BC34E3FA-041A-6C47-5F57-E7DE7C24E5E0}"/>
          </ac:picMkLst>
        </pc:picChg>
      </pc:sldChg>
      <pc:sldChg chg="delSp mod delAnim modNotesTx">
        <pc:chgData name="Catarina Palma dos Reis" userId="110d6782775bd91a" providerId="LiveId" clId="{BE150D9B-2E57-5E4B-8831-3A72D0468E1B}" dt="2024-05-23T14:53:13.017" v="20" actId="478"/>
        <pc:sldMkLst>
          <pc:docMk/>
          <pc:sldMk cId="3300507577" sldId="261"/>
        </pc:sldMkLst>
        <pc:picChg chg="del">
          <ac:chgData name="Catarina Palma dos Reis" userId="110d6782775bd91a" providerId="LiveId" clId="{BE150D9B-2E57-5E4B-8831-3A72D0468E1B}" dt="2024-05-23T14:53:13.017" v="20" actId="478"/>
          <ac:picMkLst>
            <pc:docMk/>
            <pc:sldMk cId="3300507577" sldId="261"/>
            <ac:picMk id="32" creationId="{1A9C841D-2CDD-5CD8-6F9E-C8543BD347D9}"/>
          </ac:picMkLst>
        </pc:picChg>
      </pc:sldChg>
      <pc:sldChg chg="delSp mod delAnim modNotesTx">
        <pc:chgData name="Catarina Palma dos Reis" userId="110d6782775bd91a" providerId="LiveId" clId="{BE150D9B-2E57-5E4B-8831-3A72D0468E1B}" dt="2024-05-23T14:52:52.410" v="13" actId="478"/>
        <pc:sldMkLst>
          <pc:docMk/>
          <pc:sldMk cId="2359471068" sldId="262"/>
        </pc:sldMkLst>
        <pc:picChg chg="del">
          <ac:chgData name="Catarina Palma dos Reis" userId="110d6782775bd91a" providerId="LiveId" clId="{BE150D9B-2E57-5E4B-8831-3A72D0468E1B}" dt="2024-05-23T14:52:52.410" v="13" actId="478"/>
          <ac:picMkLst>
            <pc:docMk/>
            <pc:sldMk cId="2359471068" sldId="262"/>
            <ac:picMk id="28" creationId="{AE521589-67EB-DAAC-BD39-B4C5B4B5C982}"/>
          </ac:picMkLst>
        </pc:picChg>
      </pc:sldChg>
      <pc:sldChg chg="delSp mod delAnim modNotesTx">
        <pc:chgData name="Catarina Palma dos Reis" userId="110d6782775bd91a" providerId="LiveId" clId="{BE150D9B-2E57-5E4B-8831-3A72D0468E1B}" dt="2024-05-23T14:52:50.225" v="12" actId="478"/>
        <pc:sldMkLst>
          <pc:docMk/>
          <pc:sldMk cId="779415060" sldId="263"/>
        </pc:sldMkLst>
        <pc:picChg chg="del">
          <ac:chgData name="Catarina Palma dos Reis" userId="110d6782775bd91a" providerId="LiveId" clId="{BE150D9B-2E57-5E4B-8831-3A72D0468E1B}" dt="2024-05-23T14:52:50.225" v="12" actId="478"/>
          <ac:picMkLst>
            <pc:docMk/>
            <pc:sldMk cId="779415060" sldId="263"/>
            <ac:picMk id="46" creationId="{EFA3F9E3-EA71-9C73-A2D2-75FFC7F5461D}"/>
          </ac:picMkLst>
        </pc:picChg>
      </pc:sldChg>
      <pc:sldChg chg="delSp mod delAnim modNotesTx">
        <pc:chgData name="Catarina Palma dos Reis" userId="110d6782775bd91a" providerId="LiveId" clId="{BE150D9B-2E57-5E4B-8831-3A72D0468E1B}" dt="2024-05-23T14:52:58.091" v="15" actId="478"/>
        <pc:sldMkLst>
          <pc:docMk/>
          <pc:sldMk cId="3260176506" sldId="264"/>
        </pc:sldMkLst>
        <pc:picChg chg="del">
          <ac:chgData name="Catarina Palma dos Reis" userId="110d6782775bd91a" providerId="LiveId" clId="{BE150D9B-2E57-5E4B-8831-3A72D0468E1B}" dt="2024-05-23T14:52:58.091" v="15" actId="478"/>
          <ac:picMkLst>
            <pc:docMk/>
            <pc:sldMk cId="3260176506" sldId="264"/>
            <ac:picMk id="28" creationId="{2A30AD5D-862B-93DD-4B8E-DADA56FA1C66}"/>
          </ac:picMkLst>
        </pc:picChg>
      </pc:sldChg>
      <pc:sldChg chg="delSp mod delAnim modNotesTx">
        <pc:chgData name="Catarina Palma dos Reis" userId="110d6782775bd91a" providerId="LiveId" clId="{BE150D9B-2E57-5E4B-8831-3A72D0468E1B}" dt="2024-05-23T14:53:01.222" v="16" actId="478"/>
        <pc:sldMkLst>
          <pc:docMk/>
          <pc:sldMk cId="2671014732" sldId="271"/>
        </pc:sldMkLst>
        <pc:picChg chg="del">
          <ac:chgData name="Catarina Palma dos Reis" userId="110d6782775bd91a" providerId="LiveId" clId="{BE150D9B-2E57-5E4B-8831-3A72D0468E1B}" dt="2024-05-23T14:53:01.222" v="16" actId="478"/>
          <ac:picMkLst>
            <pc:docMk/>
            <pc:sldMk cId="2671014732" sldId="271"/>
            <ac:picMk id="30" creationId="{FBB17110-8DEC-20EE-9B9D-31CD47248B4E}"/>
          </ac:picMkLst>
        </pc:picChg>
      </pc:sldChg>
      <pc:sldChg chg="delSp mod delAnim modNotesTx">
        <pc:chgData name="Catarina Palma dos Reis" userId="110d6782775bd91a" providerId="LiveId" clId="{BE150D9B-2E57-5E4B-8831-3A72D0468E1B}" dt="2024-05-23T14:53:04.507" v="17" actId="478"/>
        <pc:sldMkLst>
          <pc:docMk/>
          <pc:sldMk cId="3599755403" sldId="274"/>
        </pc:sldMkLst>
        <pc:picChg chg="del">
          <ac:chgData name="Catarina Palma dos Reis" userId="110d6782775bd91a" providerId="LiveId" clId="{BE150D9B-2E57-5E4B-8831-3A72D0468E1B}" dt="2024-05-23T14:53:04.507" v="17" actId="478"/>
          <ac:picMkLst>
            <pc:docMk/>
            <pc:sldMk cId="3599755403" sldId="274"/>
            <ac:picMk id="44" creationId="{A56263E7-AB3B-D052-E9F8-B6069C78C689}"/>
          </ac:picMkLst>
        </pc:picChg>
      </pc:sldChg>
      <pc:sldChg chg="delSp modSp mod delAnim modNotesTx">
        <pc:chgData name="Catarina Palma dos Reis" userId="110d6782775bd91a" providerId="LiveId" clId="{BE150D9B-2E57-5E4B-8831-3A72D0468E1B}" dt="2024-05-23T15:25:03.196" v="28" actId="20577"/>
        <pc:sldMkLst>
          <pc:docMk/>
          <pc:sldMk cId="2767655377" sldId="276"/>
        </pc:sldMkLst>
        <pc:spChg chg="mod">
          <ac:chgData name="Catarina Palma dos Reis" userId="110d6782775bd91a" providerId="LiveId" clId="{BE150D9B-2E57-5E4B-8831-3A72D0468E1B}" dt="2024-05-23T15:25:03.196" v="28" actId="20577"/>
          <ac:spMkLst>
            <pc:docMk/>
            <pc:sldMk cId="2767655377" sldId="276"/>
            <ac:spMk id="15" creationId="{9614C94A-D64A-7E19-9000-306169B8215E}"/>
          </ac:spMkLst>
        </pc:spChg>
        <pc:picChg chg="del">
          <ac:chgData name="Catarina Palma dos Reis" userId="110d6782775bd91a" providerId="LiveId" clId="{BE150D9B-2E57-5E4B-8831-3A72D0468E1B}" dt="2024-05-23T14:53:08.018" v="18" actId="478"/>
          <ac:picMkLst>
            <pc:docMk/>
            <pc:sldMk cId="2767655377" sldId="276"/>
            <ac:picMk id="19" creationId="{D108B0D8-7B05-0F06-3185-BED4A31366AB}"/>
          </ac:picMkLst>
        </pc:picChg>
      </pc:sldChg>
      <pc:sldChg chg="delSp mod delAnim modNotesTx">
        <pc:chgData name="Catarina Palma dos Reis" userId="110d6782775bd91a" providerId="LiveId" clId="{BE150D9B-2E57-5E4B-8831-3A72D0468E1B}" dt="2024-05-23T14:53:11.011" v="19" actId="478"/>
        <pc:sldMkLst>
          <pc:docMk/>
          <pc:sldMk cId="2677662153" sldId="280"/>
        </pc:sldMkLst>
        <pc:picChg chg="del">
          <ac:chgData name="Catarina Palma dos Reis" userId="110d6782775bd91a" providerId="LiveId" clId="{BE150D9B-2E57-5E4B-8831-3A72D0468E1B}" dt="2024-05-23T14:53:11.011" v="19" actId="478"/>
          <ac:picMkLst>
            <pc:docMk/>
            <pc:sldMk cId="2677662153" sldId="280"/>
            <ac:picMk id="70" creationId="{F90A5F39-8A47-596D-FE8D-D0AA7242DF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65273-0A20-C04E-893B-9D9E07E323C0}" type="datetimeFigureOut">
              <a:rPr lang="pt-PT" smtClean="0"/>
              <a:t>23/05/24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DB75-5565-C344-93B9-199A18F518CB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3807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5199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4614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567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100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221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5943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331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06138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054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CDB75-5565-C344-93B9-199A18F518CB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0486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/>
              <a:t>5/23/24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/>
              <a:t>5/23/24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/>
              <a:t>5/23/24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/>
              <a:t>5/23/24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/>
              <a:t>5/23/24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/>
              <a:t>5/23/24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/>
              <a:t>5/23/24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6ECAB-F5D3-D532-A154-03E4F4070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353654"/>
            <a:ext cx="12192000" cy="161071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cap="none" dirty="0">
                <a:solidFill>
                  <a:schemeClr val="tx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The ratio of soluble fms–like tyrosine kinase 1 to placental growth factor predicts time to delivery and mode of birth in patients with suspected preeclampsia - a secondary analysis of the INSPIRE trial</a:t>
            </a:r>
            <a:r>
              <a:rPr lang="pt-PT" sz="1050" b="1" cap="none" dirty="0"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 </a:t>
            </a:r>
            <a:endParaRPr lang="pt-PT" sz="4000" b="1" cap="none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4076F9-A016-3C0B-448A-53060828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064" y="4533095"/>
            <a:ext cx="8035869" cy="723953"/>
          </a:xfrm>
        </p:spPr>
        <p:txBody>
          <a:bodyPr/>
          <a:lstStyle/>
          <a:p>
            <a:r>
              <a:rPr lang="pt-PT" sz="1800" dirty="0">
                <a:solidFill>
                  <a:schemeClr val="bg1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Catarina R. PALMA DOS REIS, Joe O’SULLIVAN, Eric O. OHUMA, Tim JAMES, Aris T. PAPAGEORGHIOU, Manu VATISH, Ana Sofia CERDEIRA</a:t>
            </a:r>
            <a:r>
              <a:rPr lang="pt-PT" sz="1600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 </a:t>
            </a:r>
            <a:endParaRPr lang="pt-PT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0"/>
    </mc:Choice>
    <mc:Fallback xmlns="">
      <p:transition spd="slow" advTm="110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D1119D-0531-7D8C-CD2D-BDF7A27F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571" y="2553483"/>
            <a:ext cx="10860858" cy="2468074"/>
          </a:xfrm>
          <a:ln w="1270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210000"/>
              </a:lnSpc>
              <a:buNone/>
            </a:pPr>
            <a:r>
              <a:rPr lang="en-GB" dirty="0">
                <a:latin typeface="Avenir Next" panose="020B0503020202020204" pitchFamily="34" charset="0"/>
                <a:ea typeface="Times New Roman" panose="02020603050405020304" pitchFamily="18" charset="0"/>
              </a:rPr>
              <a:t>I</a:t>
            </a:r>
            <a:r>
              <a:rPr lang="en-GB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n women with suspected preeclampsia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the sFLT1/PLGF ratio might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be helpful in risk-stratification regarding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clinical deterioration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(latency to delivery),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intrapartum fetal distress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mode of delivery 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(increased risk of intervention). This finding is independent of the diagnosis of preeclampsia and might help clinicians tailor antepartum and intrapartum care in this population</a:t>
            </a:r>
            <a:endParaRPr lang="pt-PT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PT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5BB2570-4D29-8CCF-F5BC-C7E42022279C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DE6E0F-0D0E-6549-6CE1-082B901B5C85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B8CCE72-48D9-4A2E-4E9F-30EBAA6AD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005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45"/>
    </mc:Choice>
    <mc:Fallback xmlns="">
      <p:transition spd="slow" advTm="1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778BF07-9075-00F8-F55A-3624B8313A93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75F0D3-7A9A-8B19-E20F-EF4448139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43107" y="1517858"/>
            <a:ext cx="9305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 eaLnBrk="0" fontAlgn="base" hangingPunct="0">
              <a:spcBef>
                <a:spcPct val="0"/>
              </a:spcBef>
              <a:spcAft>
                <a:spcPts val="600"/>
              </a:spcAft>
              <a:buClrTx/>
              <a:buNone/>
            </a:pPr>
            <a:r>
              <a:rPr kumimoji="0" lang="en-US" alt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venir Next" panose="020B0503020202020204" pitchFamily="34" charset="0"/>
              </a:rPr>
              <a:t>It has been postulated that the sFLT1/PlGF ratio could have important implications for </a:t>
            </a:r>
            <a:r>
              <a:rPr kumimoji="0" lang="en-US" altLang="pt-PT" sz="1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risk stratification around birth</a:t>
            </a:r>
          </a:p>
        </p:txBody>
      </p:sp>
      <p:pic>
        <p:nvPicPr>
          <p:cNvPr id="12" name="Gráfico 11" descr="Aviso destaque">
            <a:extLst>
              <a:ext uri="{FF2B5EF4-FFF2-40B4-BE49-F238E27FC236}">
                <a16:creationId xmlns:a16="http://schemas.microsoft.com/office/drawing/2014/main" id="{04C17384-B4D7-8A91-E28B-059D98EADC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5976" y="4407116"/>
            <a:ext cx="914400" cy="9144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AE78486-F8D6-3DF1-124B-772B13438820}"/>
              </a:ext>
            </a:extLst>
          </p:cNvPr>
          <p:cNvSpPr txBox="1"/>
          <p:nvPr/>
        </p:nvSpPr>
        <p:spPr>
          <a:xfrm>
            <a:off x="4762005" y="5580882"/>
            <a:ext cx="40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/>
              <a:t>0</a:t>
            </a:r>
            <a:r>
              <a:rPr lang="pt-PT" baseline="-25000"/>
              <a:t>2</a:t>
            </a:r>
          </a:p>
        </p:txBody>
      </p:sp>
      <p:pic>
        <p:nvPicPr>
          <p:cNvPr id="20" name="Imagem 19" descr="Uma imagem com desenho, esboço, clipart, ilustração&#10;&#10;Descrição gerada automaticamente">
            <a:extLst>
              <a:ext uri="{FF2B5EF4-FFF2-40B4-BE49-F238E27FC236}">
                <a16:creationId xmlns:a16="http://schemas.microsoft.com/office/drawing/2014/main" id="{3411BB83-2F94-4DD3-6339-5631F43AA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0725" y="2436297"/>
            <a:ext cx="6104619" cy="3694173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ACCDE707-E9A7-90EB-AD25-F04DCB2B5C6D}"/>
              </a:ext>
            </a:extLst>
          </p:cNvPr>
          <p:cNvSpPr txBox="1"/>
          <p:nvPr/>
        </p:nvSpPr>
        <p:spPr>
          <a:xfrm>
            <a:off x="8930739" y="5119217"/>
            <a:ext cx="22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>
                <a:latin typeface="Avenir Next" panose="020B0503020202020204" pitchFamily="34" charset="0"/>
              </a:rPr>
              <a:t>Risk stratification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>
                <a:latin typeface="Avenir Next" panose="020B0503020202020204" pitchFamily="34" charset="0"/>
              </a:rPr>
              <a:t>Prediction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B4388DF-A625-F542-9F3B-3E8F46D81F4E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FC7AD05-2C83-DE8C-A3FA-D255820F7064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390EC0E-1117-7663-9A04-CE586F8E4232}"/>
              </a:ext>
            </a:extLst>
          </p:cNvPr>
          <p:cNvSpPr txBox="1">
            <a:spLocks/>
          </p:cNvSpPr>
          <p:nvPr/>
        </p:nvSpPr>
        <p:spPr bwMode="black">
          <a:xfrm>
            <a:off x="0" y="35135"/>
            <a:ext cx="12192000" cy="1188720"/>
          </a:xfrm>
          <a:prstGeom prst="rect">
            <a:avLst/>
          </a:prstGeom>
          <a:solidFill>
            <a:srgbClr val="002060"/>
          </a:solidFill>
          <a:ln w="31750" cap="sq">
            <a:solidFill>
              <a:srgbClr val="00206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>
                <a:solidFill>
                  <a:schemeClr val="bg1"/>
                </a:solidFill>
                <a:latin typeface="Avenir Next" panose="020B0503020202020204" pitchFamily="34" charset="0"/>
              </a:rPr>
              <a:t>introduction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4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6"/>
    </mc:Choice>
    <mc:Fallback xmlns="">
      <p:transition spd="slow" advTm="11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778BF07-9075-00F8-F55A-3624B8313A93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75F0D3-7A9A-8B19-E20F-EF4448139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40784" y="2284111"/>
            <a:ext cx="10328998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en-US" sz="20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There is an association between the </a:t>
            </a:r>
            <a:r>
              <a:rPr lang="en-US" sz="20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</a:t>
            </a:r>
            <a:r>
              <a:rPr lang="en-US" sz="20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2000" b="1">
                <a:solidFill>
                  <a:srgbClr val="002060"/>
                </a:solidFill>
                <a:latin typeface="Avenir Next" panose="020B0503020202020204" pitchFamily="34" charset="0"/>
                <a:ea typeface="Times New Roman" panose="02020603050405020304" pitchFamily="18" charset="0"/>
              </a:rPr>
              <a:t>DELIVERY OUTCOMES</a:t>
            </a:r>
            <a:endParaRPr lang="en-US" sz="200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lvl="1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Time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from ratio determination </a:t>
            </a:r>
            <a:r>
              <a:rPr lang="en-US" sz="18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to delivery</a:t>
            </a:r>
          </a:p>
          <a:p>
            <a:pPr lvl="1" eaLnBrk="0" fontAlgn="base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>
                <a:latin typeface="Avenir Next" panose="020B0503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eed for </a:t>
            </a:r>
            <a:r>
              <a:rPr lang="en-US" sz="18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operative delivery 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or </a:t>
            </a:r>
            <a:r>
              <a:rPr lang="en-US" sz="18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emergency cesarean section</a:t>
            </a:r>
            <a:r>
              <a:rPr lang="pt-PT" sz="1800" b="1">
                <a:solidFill>
                  <a:srgbClr val="002060"/>
                </a:solidFill>
                <a:effectLst/>
                <a:latin typeface="Avenir Next" panose="020B0503020202020204" pitchFamily="34" charset="0"/>
              </a:rPr>
              <a:t> </a:t>
            </a:r>
            <a:endParaRPr kumimoji="0" lang="en-US" altLang="pt-PT" sz="1800" b="1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Avenir Next" panose="020B0503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C27E3F2-D3C9-C2C6-F89F-603CC1CF6851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5FABFC-C2E1-45A4-F32D-0514CAD2F2DC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F337A4ED-FC8A-E659-F01D-80BDD402C038}"/>
              </a:ext>
            </a:extLst>
          </p:cNvPr>
          <p:cNvSpPr txBox="1">
            <a:spLocks/>
          </p:cNvSpPr>
          <p:nvPr/>
        </p:nvSpPr>
        <p:spPr bwMode="black">
          <a:xfrm>
            <a:off x="0" y="377478"/>
            <a:ext cx="12192000" cy="1188720"/>
          </a:xfrm>
          <a:prstGeom prst="rect">
            <a:avLst/>
          </a:prstGeom>
          <a:solidFill>
            <a:srgbClr val="002060"/>
          </a:solidFill>
          <a:ln w="31750" cap="sq">
            <a:solidFill>
              <a:srgbClr val="00206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err="1">
                <a:solidFill>
                  <a:schemeClr val="bg1"/>
                </a:solidFill>
                <a:latin typeface="Avenir Next" panose="020B0503020202020204" pitchFamily="34" charset="0"/>
              </a:rPr>
              <a:t>hypothesis</a:t>
            </a:r>
            <a:endParaRPr lang="pt-PT" b="1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5"/>
    </mc:Choice>
    <mc:Fallback xmlns="">
      <p:transition spd="slow" advTm="117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A05F60-4FDC-C544-B486-6080F47FB779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AD1119D-0531-7D8C-CD2D-BDF7A27F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49" y="2209990"/>
            <a:ext cx="3851009" cy="36849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2000">
                <a:latin typeface="Avenir Next" panose="020B0503020202020204" pitchFamily="34" charset="0"/>
              </a:rPr>
              <a:t>Secondary analysis of the </a:t>
            </a:r>
            <a:r>
              <a:rPr lang="pt-PT" sz="2000" b="1">
                <a:solidFill>
                  <a:srgbClr val="002060"/>
                </a:solidFill>
                <a:latin typeface="Avenir Next" panose="020B0503020202020204" pitchFamily="34" charset="0"/>
              </a:rPr>
              <a:t>INSPIRE Trial</a:t>
            </a:r>
          </a:p>
          <a:p>
            <a:pPr lvl="1">
              <a:lnSpc>
                <a:spcPct val="150000"/>
              </a:lnSpc>
            </a:pPr>
            <a:r>
              <a:rPr lang="en-US" sz="1800">
                <a:latin typeface="Avenir Next" panose="020B0503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andomized interventional study on prediction of developing preeclampsia or eclampsia in </a:t>
            </a:r>
            <a:r>
              <a:rPr lang="en-US" sz="1800" b="1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women with suspected preeclampsia </a:t>
            </a:r>
            <a:r>
              <a:rPr lang="en-US" sz="180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(ISRCTN87470468)</a:t>
            </a:r>
            <a:r>
              <a:rPr lang="pt-PT" sz="1800">
                <a:effectLst/>
                <a:latin typeface="Avenir Next" panose="020B0503020202020204" pitchFamily="34" charset="0"/>
              </a:rPr>
              <a:t> </a:t>
            </a:r>
            <a:endParaRPr lang="pt-PT" sz="1800">
              <a:latin typeface="Avenir Next" panose="020B0503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pic>
        <p:nvPicPr>
          <p:cNvPr id="8" name="Imagem 7" descr="Uma imagem com texto, captura de ecrã, ilustração&#10;&#10;Descrição gerada automaticamente">
            <a:extLst>
              <a:ext uri="{FF2B5EF4-FFF2-40B4-BE49-F238E27FC236}">
                <a16:creationId xmlns:a16="http://schemas.microsoft.com/office/drawing/2014/main" id="{1E3D781C-801B-B2CE-57BC-3E217A56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033" y="2111133"/>
            <a:ext cx="6388675" cy="378380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7BD0E93-CFC7-2438-CCF1-FF4ACF5BF2C6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53157B0-358A-2569-BF17-973EE76DA00A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0C3ECD9-FABC-1F00-8736-C2D90118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Materials</a:t>
            </a:r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 and </a:t>
            </a:r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methods</a:t>
            </a:r>
            <a:endParaRPr lang="pt-PT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410F78E-29A1-AF97-C638-073216AF3B31}"/>
              </a:ext>
            </a:extLst>
          </p:cNvPr>
          <p:cNvSpPr txBox="1"/>
          <p:nvPr/>
        </p:nvSpPr>
        <p:spPr>
          <a:xfrm>
            <a:off x="5027469" y="5968810"/>
            <a:ext cx="191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Avenir Next" panose="020B0503020202020204" pitchFamily="34" charset="0"/>
              </a:rPr>
              <a:t>n= 370 women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D669514-D859-CF3F-172D-7223EACFDEED}"/>
              </a:ext>
            </a:extLst>
          </p:cNvPr>
          <p:cNvSpPr txBox="1"/>
          <p:nvPr/>
        </p:nvSpPr>
        <p:spPr>
          <a:xfrm>
            <a:off x="9999518" y="3699172"/>
            <a:ext cx="97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n=186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B122A16-B5B0-0614-794F-52C21CDAEFB5}"/>
              </a:ext>
            </a:extLst>
          </p:cNvPr>
          <p:cNvSpPr txBox="1"/>
          <p:nvPr/>
        </p:nvSpPr>
        <p:spPr>
          <a:xfrm>
            <a:off x="9999518" y="4484294"/>
            <a:ext cx="977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n=184</a:t>
            </a:r>
          </a:p>
        </p:txBody>
      </p:sp>
    </p:spTree>
    <p:extLst>
      <p:ext uri="{BB962C8B-B14F-4D97-AF65-F5344CB8AC3E}">
        <p14:creationId xmlns:p14="http://schemas.microsoft.com/office/powerpoint/2010/main" val="37663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75"/>
    </mc:Choice>
    <mc:Fallback xmlns="">
      <p:transition spd="slow" advTm="1837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8A05F60-4FDC-C544-B486-6080F47FB779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/>
              <a:t>Palma dos Reis et al. Am J Obstet Gynecol. 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3F5B71-E9D1-F0BD-784B-83280FB4241C}"/>
              </a:ext>
            </a:extLst>
          </p:cNvPr>
          <p:cNvSpPr txBox="1"/>
          <p:nvPr/>
        </p:nvSpPr>
        <p:spPr>
          <a:xfrm>
            <a:off x="4897883" y="2900658"/>
            <a:ext cx="1937085" cy="369332"/>
          </a:xfrm>
          <a:prstGeom prst="rect">
            <a:avLst/>
          </a:prstGeom>
          <a:solidFill>
            <a:srgbClr val="00A3C1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/>
              <a:t>Ratio category 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93B7A9-0159-B3FD-1BA2-3706929E41D5}"/>
              </a:ext>
            </a:extLst>
          </p:cNvPr>
          <p:cNvSpPr txBox="1"/>
          <p:nvPr/>
        </p:nvSpPr>
        <p:spPr>
          <a:xfrm>
            <a:off x="4897883" y="3562891"/>
            <a:ext cx="1937085" cy="369332"/>
          </a:xfrm>
          <a:prstGeom prst="rect">
            <a:avLst/>
          </a:prstGeom>
          <a:solidFill>
            <a:srgbClr val="E1A382"/>
          </a:solidFill>
          <a:ln>
            <a:solidFill>
              <a:srgbClr val="E1A3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/>
              <a:t>Ratio category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EF6679-5202-52AE-9A3B-2D52815B12A8}"/>
              </a:ext>
            </a:extLst>
          </p:cNvPr>
          <p:cNvSpPr txBox="1"/>
          <p:nvPr/>
        </p:nvSpPr>
        <p:spPr>
          <a:xfrm>
            <a:off x="4897882" y="4180016"/>
            <a:ext cx="1937085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b="1"/>
              <a:t>Ratio category 3</a:t>
            </a:r>
          </a:p>
        </p:txBody>
      </p:sp>
      <p:pic>
        <p:nvPicPr>
          <p:cNvPr id="14" name="Imagem 13" descr="Uma imagem com garrafa&#10;&#10;Descrição gerada automaticamente">
            <a:extLst>
              <a:ext uri="{FF2B5EF4-FFF2-40B4-BE49-F238E27FC236}">
                <a16:creationId xmlns:a16="http://schemas.microsoft.com/office/drawing/2014/main" id="{1DB5C8C0-9489-A439-52F3-CAAA26BA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124" y="2790918"/>
            <a:ext cx="736600" cy="17907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82643"/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B96EFFB-08B1-99FA-96AF-2261D6B1E92B}"/>
              </a:ext>
            </a:extLst>
          </p:cNvPr>
          <p:cNvSpPr txBox="1"/>
          <p:nvPr/>
        </p:nvSpPr>
        <p:spPr>
          <a:xfrm>
            <a:off x="2471741" y="3534886"/>
            <a:ext cx="155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/>
              <a:t>sFLT1/PLGF ratio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B75D72F-85A9-11FF-8EFB-6BAF27710669}"/>
              </a:ext>
            </a:extLst>
          </p:cNvPr>
          <p:cNvSpPr txBox="1"/>
          <p:nvPr/>
        </p:nvSpPr>
        <p:spPr>
          <a:xfrm>
            <a:off x="6834967" y="2900658"/>
            <a:ext cx="1937085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</a:t>
            </a:r>
            <a:r>
              <a:rPr lang="en-US" sz="1800">
                <a:effectLst/>
                <a:ea typeface="Times New Roman" panose="02020603050405020304" pitchFamily="18" charset="0"/>
              </a:rPr>
              <a:t> 38</a:t>
            </a:r>
            <a:r>
              <a:rPr lang="pt-PT">
                <a:effectLst/>
              </a:rPr>
              <a:t> </a:t>
            </a:r>
            <a:endParaRPr lang="pt-PT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2D25B32-65E2-2F6B-48E4-72AD3BE77034}"/>
              </a:ext>
            </a:extLst>
          </p:cNvPr>
          <p:cNvSpPr txBox="1"/>
          <p:nvPr/>
        </p:nvSpPr>
        <p:spPr>
          <a:xfrm>
            <a:off x="6837119" y="3574923"/>
            <a:ext cx="1937085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effectLst/>
                <a:ea typeface="Times New Roman" panose="02020603050405020304" pitchFamily="18" charset="0"/>
              </a:rPr>
              <a:t>&gt; 38 and &lt; 85</a:t>
            </a:r>
            <a:r>
              <a:rPr lang="pt-PT">
                <a:effectLst/>
              </a:rPr>
              <a:t> </a:t>
            </a:r>
            <a:endParaRPr lang="pt-PT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E165346-934F-4688-5FDA-1135EC4CFDED}"/>
              </a:ext>
            </a:extLst>
          </p:cNvPr>
          <p:cNvSpPr txBox="1"/>
          <p:nvPr/>
        </p:nvSpPr>
        <p:spPr>
          <a:xfrm>
            <a:off x="6828639" y="4180016"/>
            <a:ext cx="1937085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effectLst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lang="en-US" sz="1800">
                <a:effectLst/>
                <a:ea typeface="Times New Roman" panose="02020603050405020304" pitchFamily="18" charset="0"/>
              </a:rPr>
              <a:t> 85</a:t>
            </a:r>
            <a:r>
              <a:rPr lang="pt-PT">
                <a:effectLst/>
              </a:rPr>
              <a:t> </a:t>
            </a:r>
            <a:endParaRPr lang="pt-PT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8F3C2F1-4FB3-C056-68C0-E74DE0A1A4BC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8657CC0-D4FE-5729-C742-DB5E986FA46D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477302F-21BC-5EB0-9D00-D8E0EBAA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Materials</a:t>
            </a:r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 and </a:t>
            </a:r>
            <a:r>
              <a:rPr lang="pt-PT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methods</a:t>
            </a:r>
            <a:endParaRPr lang="pt-PT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8"/>
    </mc:Choice>
    <mc:Fallback xmlns="">
      <p:transition spd="slow" advTm="63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488018CA-92CC-182F-C521-32719EDC6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46480"/>
            <a:ext cx="7729728" cy="394139"/>
          </a:xfrm>
        </p:spPr>
        <p:txBody>
          <a:bodyPr/>
          <a:lstStyle/>
          <a:p>
            <a:r>
              <a:rPr lang="pt-PT" b="1" dirty="0">
                <a:latin typeface="Avenir Next" panose="020B0503020202020204" pitchFamily="34" charset="0"/>
              </a:rPr>
              <a:t>Time to delivery</a:t>
            </a:r>
          </a:p>
        </p:txBody>
      </p:sp>
      <p:pic>
        <p:nvPicPr>
          <p:cNvPr id="3" name="Imagem 2" descr="Uma imagem com texto, captura de ecrã, file, ladeira&#10;&#10;Descrição gerada automaticamente">
            <a:extLst>
              <a:ext uri="{FF2B5EF4-FFF2-40B4-BE49-F238E27FC236}">
                <a16:creationId xmlns:a16="http://schemas.microsoft.com/office/drawing/2014/main" id="{B289DEA0-C32C-5286-7A36-73F3F5412D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/>
          <a:stretch/>
        </p:blipFill>
        <p:spPr>
          <a:xfrm>
            <a:off x="2231136" y="2280783"/>
            <a:ext cx="5256210" cy="402742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BDA565B-5761-3367-561D-8D721F1E3D72}"/>
              </a:ext>
            </a:extLst>
          </p:cNvPr>
          <p:cNvSpPr txBox="1"/>
          <p:nvPr/>
        </p:nvSpPr>
        <p:spPr>
          <a:xfrm>
            <a:off x="7972097" y="2530384"/>
            <a:ext cx="3657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PT" dirty="0">
                <a:latin typeface="Avenir Next" panose="020B0503020202020204" pitchFamily="34" charset="0"/>
              </a:rPr>
              <a:t>After controlling for gestational age at sampling and trial arm: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E1A382"/>
                </a:solidFill>
                <a:latin typeface="Avenir Next" panose="020B0503020202020204" pitchFamily="34" charset="0"/>
              </a:rPr>
              <a:t>Ratio category 2 </a:t>
            </a:r>
            <a:r>
              <a:rPr lang="pt-PT" dirty="0">
                <a:latin typeface="Avenir Next" panose="020B0503020202020204" pitchFamily="34" charset="0"/>
              </a:rPr>
              <a:t>HR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1.99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(95%CI 1.47; 2.71, p&lt;0.001*)</a:t>
            </a:r>
            <a:r>
              <a:rPr lang="pt-PT" sz="1200" dirty="0">
                <a:effectLst/>
                <a:latin typeface="Avenir Next" panose="020B0503020202020204" pitchFamily="34" charset="0"/>
              </a:rPr>
              <a:t> </a:t>
            </a:r>
            <a:endParaRPr lang="pt-PT" dirty="0">
              <a:latin typeface="Avenir Next" panose="020B0503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92D050"/>
                </a:solidFill>
                <a:latin typeface="Avenir Next" panose="020B0503020202020204" pitchFamily="34" charset="0"/>
              </a:rPr>
              <a:t>Ratio category 3 </a:t>
            </a:r>
            <a:r>
              <a:rPr lang="pt-PT" dirty="0">
                <a:latin typeface="Avenir Next" panose="020B0503020202020204" pitchFamily="34" charset="0"/>
              </a:rPr>
              <a:t>HR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5.64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(95%CI 4.06; 7.84, p&lt;0.001*) </a:t>
            </a:r>
            <a:endParaRPr lang="pt-PT" dirty="0">
              <a:latin typeface="Avenir Next" panose="020B0503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960379-33D8-7CB2-13B9-BD8DAC148FDD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DF4DD72-DA7E-B373-6B64-C2AE0E5D2748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1256E17-C7A6-21A0-8E86-928998FD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– time to delivery</a:t>
            </a:r>
          </a:p>
        </p:txBody>
      </p:sp>
    </p:spTree>
    <p:extLst>
      <p:ext uri="{BB962C8B-B14F-4D97-AF65-F5344CB8AC3E}">
        <p14:creationId xmlns:p14="http://schemas.microsoft.com/office/powerpoint/2010/main" val="26710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7"/>
    </mc:Choice>
    <mc:Fallback xmlns="">
      <p:transition spd="slow" advTm="91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F8C7D7D-7717-A4FB-017A-9CC6A4C53EF7}"/>
              </a:ext>
            </a:extLst>
          </p:cNvPr>
          <p:cNvSpPr txBox="1"/>
          <p:nvPr/>
        </p:nvSpPr>
        <p:spPr>
          <a:xfrm>
            <a:off x="260369" y="4657773"/>
            <a:ext cx="11671261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category 3 (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85):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800" b="1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Emergency cesarean section </a:t>
            </a:r>
            <a:r>
              <a:rPr lang="pt-PT" sz="1800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(cat 1-3): a</a:t>
            </a:r>
            <a:r>
              <a:rPr lang="en-US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</a:t>
            </a:r>
            <a:r>
              <a:rPr lang="en-US" sz="18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5.89</a:t>
            </a:r>
            <a:r>
              <a:rPr lang="en-US" b="1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95% CI 3.05; 11.21)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lanned cesarean section </a:t>
            </a:r>
            <a:r>
              <a:rPr lang="en-US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(cat 4): aOR </a:t>
            </a:r>
            <a:r>
              <a:rPr lang="en-US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0.08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(95% CI 0.01; 0.59)</a:t>
            </a:r>
            <a:r>
              <a:rPr lang="pt-PT" sz="1200" dirty="0">
                <a:effectLst/>
                <a:latin typeface="Avenir Next" panose="020B0503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Avenir Next" panose="020B0503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Spontaneous vaginal delivery </a:t>
            </a:r>
            <a:r>
              <a:rPr lang="en-US" dirty="0"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(SVD): a</a:t>
            </a:r>
            <a:r>
              <a:rPr lang="en-US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</a:t>
            </a:r>
            <a:r>
              <a:rPr lang="en-US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0.47</a:t>
            </a:r>
            <a:r>
              <a:rPr lang="en-US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(95% CI 0.25; 0.89)</a:t>
            </a:r>
          </a:p>
        </p:txBody>
      </p:sp>
      <p:pic>
        <p:nvPicPr>
          <p:cNvPr id="3" name="Imagem 2" descr="Uma imagem com texto, Tipo de letra, diagrama, círculo&#10;&#10;Descrição gerada automaticamente">
            <a:extLst>
              <a:ext uri="{FF2B5EF4-FFF2-40B4-BE49-F238E27FC236}">
                <a16:creationId xmlns:a16="http://schemas.microsoft.com/office/drawing/2014/main" id="{CBD2D940-450A-5CEF-46EA-22305A95B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11"/>
          <a:stretch/>
        </p:blipFill>
        <p:spPr>
          <a:xfrm>
            <a:off x="124167" y="1554127"/>
            <a:ext cx="11922390" cy="298264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F9331C8-E265-66A7-7A6D-F5BB4E736864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FD1D327-A779-CEED-D432-F1DF4BC36AF9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ED971A4-FE46-EF96-AC93-C68BF387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623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– MODe of delivery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DC679F0-F4AC-16A4-5EE4-FDA2F9963522}"/>
              </a:ext>
            </a:extLst>
          </p:cNvPr>
          <p:cNvSpPr/>
          <p:nvPr/>
        </p:nvSpPr>
        <p:spPr>
          <a:xfrm>
            <a:off x="7807676" y="4917938"/>
            <a:ext cx="277091" cy="28540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3314EA2-03AF-3413-DCAA-5D12730BD85B}"/>
              </a:ext>
            </a:extLst>
          </p:cNvPr>
          <p:cNvSpPr/>
          <p:nvPr/>
        </p:nvSpPr>
        <p:spPr>
          <a:xfrm>
            <a:off x="7799555" y="5495131"/>
            <a:ext cx="277091" cy="2854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13614C9-746E-4BE3-50DE-F8FC96685B95}"/>
              </a:ext>
            </a:extLst>
          </p:cNvPr>
          <p:cNvSpPr/>
          <p:nvPr/>
        </p:nvSpPr>
        <p:spPr>
          <a:xfrm>
            <a:off x="7807676" y="6033055"/>
            <a:ext cx="277091" cy="28540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226DF9D-CC8C-015A-707A-CD664248ABF2}"/>
              </a:ext>
            </a:extLst>
          </p:cNvPr>
          <p:cNvSpPr/>
          <p:nvPr/>
        </p:nvSpPr>
        <p:spPr>
          <a:xfrm>
            <a:off x="10557166" y="4870166"/>
            <a:ext cx="277091" cy="2854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3FABCDD-8415-CF57-DAD8-1783FE2F1D0E}"/>
              </a:ext>
            </a:extLst>
          </p:cNvPr>
          <p:cNvSpPr/>
          <p:nvPr/>
        </p:nvSpPr>
        <p:spPr>
          <a:xfrm>
            <a:off x="10557166" y="5480863"/>
            <a:ext cx="277091" cy="2854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F164CAB8-63B5-7BA8-84C0-A2C48183B3F0}"/>
              </a:ext>
            </a:extLst>
          </p:cNvPr>
          <p:cNvSpPr/>
          <p:nvPr/>
        </p:nvSpPr>
        <p:spPr>
          <a:xfrm>
            <a:off x="10557165" y="6051082"/>
            <a:ext cx="277091" cy="285406"/>
          </a:xfrm>
          <a:prstGeom prst="rect">
            <a:avLst/>
          </a:prstGeom>
          <a:solidFill>
            <a:srgbClr val="CD167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64F0532-7CA9-123A-1BDE-03CD56C55418}"/>
              </a:ext>
            </a:extLst>
          </p:cNvPr>
          <p:cNvSpPr txBox="1"/>
          <p:nvPr/>
        </p:nvSpPr>
        <p:spPr>
          <a:xfrm>
            <a:off x="8116259" y="4904704"/>
            <a:ext cx="84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SVD</a:t>
            </a:r>
            <a:endParaRPr lang="pt-PT" dirty="0">
              <a:latin typeface="Avenir Next" panose="020B0503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C28EFAD-9745-D8E3-A424-E9EE4619AB7F}"/>
              </a:ext>
            </a:extLst>
          </p:cNvPr>
          <p:cNvSpPr txBox="1"/>
          <p:nvPr/>
        </p:nvSpPr>
        <p:spPr>
          <a:xfrm>
            <a:off x="8141462" y="5469677"/>
            <a:ext cx="2415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Operative vaginal delivery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AFE2997-18ED-7711-FF27-F7CF5153D927}"/>
              </a:ext>
            </a:extLst>
          </p:cNvPr>
          <p:cNvSpPr txBox="1"/>
          <p:nvPr/>
        </p:nvSpPr>
        <p:spPr>
          <a:xfrm>
            <a:off x="8213240" y="6041134"/>
            <a:ext cx="84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C/S 1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FA46161-06C5-1A66-CF4C-29A867E68E58}"/>
              </a:ext>
            </a:extLst>
          </p:cNvPr>
          <p:cNvSpPr txBox="1"/>
          <p:nvPr/>
        </p:nvSpPr>
        <p:spPr>
          <a:xfrm>
            <a:off x="10834256" y="4852703"/>
            <a:ext cx="84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C/S 2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7CB247A-AF52-B2B3-E2E7-8EBA50A14570}"/>
              </a:ext>
            </a:extLst>
          </p:cNvPr>
          <p:cNvSpPr txBox="1"/>
          <p:nvPr/>
        </p:nvSpPr>
        <p:spPr>
          <a:xfrm>
            <a:off x="10834256" y="5447553"/>
            <a:ext cx="84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C/S 3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7A98AD6-925E-9262-A273-68486279B916}"/>
              </a:ext>
            </a:extLst>
          </p:cNvPr>
          <p:cNvSpPr txBox="1"/>
          <p:nvPr/>
        </p:nvSpPr>
        <p:spPr>
          <a:xfrm>
            <a:off x="10848112" y="6029455"/>
            <a:ext cx="845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latin typeface="Avenir Next" panose="020B0503020202020204" pitchFamily="34" charset="0"/>
              </a:rPr>
              <a:t>C/S 4</a:t>
            </a:r>
          </a:p>
        </p:txBody>
      </p:sp>
    </p:spTree>
    <p:extLst>
      <p:ext uri="{BB962C8B-B14F-4D97-AF65-F5344CB8AC3E}">
        <p14:creationId xmlns:p14="http://schemas.microsoft.com/office/powerpoint/2010/main" val="35997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0"/>
    </mc:Choice>
    <mc:Fallback xmlns="">
      <p:transition spd="slow" advTm="1693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C50A64C-A82B-39E9-8B49-4DD63433A73E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C41060-DCF8-471D-6D8D-B6F1DFE47D27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2348024-F8F7-3FFB-12F6-53E00EA0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– fetal distress</a:t>
            </a:r>
          </a:p>
        </p:txBody>
      </p:sp>
      <p:sp>
        <p:nvSpPr>
          <p:cNvPr id="15" name="Marcador de Posição de Conteúdo 2">
            <a:extLst>
              <a:ext uri="{FF2B5EF4-FFF2-40B4-BE49-F238E27FC236}">
                <a16:creationId xmlns:a16="http://schemas.microsoft.com/office/drawing/2014/main" id="{9614C94A-D64A-7E19-9000-306169B82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858" y="1955963"/>
            <a:ext cx="9462140" cy="3873337"/>
          </a:xfrm>
        </p:spPr>
        <p:txBody>
          <a:bodyPr>
            <a:normAutofit/>
          </a:bodyPr>
          <a:lstStyle/>
          <a:p>
            <a:pPr marL="228600" lvl="1" indent="0">
              <a:lnSpc>
                <a:spcPct val="250000"/>
              </a:lnSpc>
              <a:buNone/>
            </a:pP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sFLT1/PLGF ratio category 3 (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</a:t>
            </a:r>
            <a:r>
              <a:rPr lang="en-US" sz="1800" b="1" dirty="0">
                <a:solidFill>
                  <a:srgbClr val="92D05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85):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1900" dirty="0">
                <a:latin typeface="Avenir Next" panose="020B0503020202020204" pitchFamily="34" charset="0"/>
              </a:rPr>
              <a:t>Higher odds of </a:t>
            </a:r>
            <a:r>
              <a:rPr lang="en-US" sz="1900" b="1" dirty="0">
                <a:solidFill>
                  <a:srgbClr val="002060"/>
                </a:solidFill>
                <a:latin typeface="Avenir Next" panose="020B0503020202020204" pitchFamily="34" charset="0"/>
              </a:rPr>
              <a:t>fetal distress </a:t>
            </a:r>
            <a:r>
              <a:rPr lang="en-US" sz="19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aOR </a:t>
            </a:r>
            <a:r>
              <a:rPr lang="en-US" sz="19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2.77</a:t>
            </a:r>
            <a:r>
              <a:rPr lang="en-US" sz="19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 CI 1.30-5.87</a:t>
            </a:r>
            <a:r>
              <a:rPr lang="en-US" sz="1200" dirty="0">
                <a:solidFill>
                  <a:srgbClr val="002060"/>
                </a:solidFill>
                <a:latin typeface="Avenir Next" panose="020B0503020202020204" pitchFamily="34" charset="0"/>
              </a:rPr>
              <a:t>)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1900" dirty="0">
                <a:latin typeface="Avenir Next" panose="020B0503020202020204" pitchFamily="34" charset="0"/>
              </a:rPr>
              <a:t>Higher odds of </a:t>
            </a:r>
            <a:r>
              <a:rPr lang="en-US" sz="1900" b="1" dirty="0">
                <a:solidFill>
                  <a:srgbClr val="002060"/>
                </a:solidFill>
                <a:latin typeface="Avenir Next" panose="020B0503020202020204" pitchFamily="34" charset="0"/>
              </a:rPr>
              <a:t>induction of labor </a:t>
            </a:r>
            <a:r>
              <a:rPr lang="en-US" sz="19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aOR </a:t>
            </a:r>
            <a:r>
              <a:rPr lang="en-US" sz="19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6.0</a:t>
            </a:r>
            <a:r>
              <a:rPr lang="en-US" sz="1900" dirty="0"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200" dirty="0">
                <a:latin typeface="Avenir Next" panose="020B0503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95% CI 2.01;17.93</a:t>
            </a:r>
            <a:r>
              <a:rPr lang="pt-PT" sz="1200" dirty="0">
                <a:effectLst/>
                <a:latin typeface="Avenir Next" panose="020B0503020202020204" pitchFamily="34" charset="0"/>
              </a:rPr>
              <a:t>)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pt-PT" sz="1900" dirty="0" err="1">
                <a:effectLst/>
                <a:latin typeface="Avenir Next" panose="020B0503020202020204" pitchFamily="34" charset="0"/>
              </a:rPr>
              <a:t>Lower</a:t>
            </a:r>
            <a:r>
              <a:rPr lang="pt-PT" sz="1900" dirty="0">
                <a:effectLst/>
                <a:latin typeface="Avenir Next" panose="020B0503020202020204" pitchFamily="34" charset="0"/>
              </a:rPr>
              <a:t> </a:t>
            </a:r>
            <a:r>
              <a:rPr lang="pt-PT" sz="1900" b="1" dirty="0">
                <a:solidFill>
                  <a:srgbClr val="002060"/>
                </a:solidFill>
                <a:latin typeface="Avenir Next" panose="020B0503020202020204" pitchFamily="34" charset="0"/>
              </a:rPr>
              <a:t>birthweight</a:t>
            </a:r>
            <a:r>
              <a:rPr lang="pt-PT" sz="1900" dirty="0">
                <a:effectLst/>
                <a:latin typeface="Avenir Next" panose="020B0503020202020204" pitchFamily="34" charset="0"/>
              </a:rPr>
              <a:t> and </a:t>
            </a:r>
            <a:r>
              <a:rPr lang="pt-PT" sz="1900" b="1" dirty="0">
                <a:solidFill>
                  <a:srgbClr val="002060"/>
                </a:solidFill>
                <a:latin typeface="Avenir Next" panose="020B0503020202020204" pitchFamily="34" charset="0"/>
              </a:rPr>
              <a:t>birthweight z-score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itchFamily="2" charset="2"/>
              </a:rPr>
              <a:t></a:t>
            </a:r>
            <a:r>
              <a:rPr lang="en-US" sz="19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900" b="1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-1.51 </a:t>
            </a:r>
            <a:r>
              <a:rPr lang="en-US" sz="12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(95% CI -1.91; -1.11)</a:t>
            </a:r>
            <a:r>
              <a:rPr lang="pt-PT" sz="1200" dirty="0">
                <a:effectLst/>
                <a:latin typeface="Avenir Next" panose="020B0503020202020204" pitchFamily="34" charset="0"/>
              </a:rPr>
              <a:t> 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endParaRPr lang="en-US" sz="1800" b="1" dirty="0">
              <a:solidFill>
                <a:srgbClr val="002060"/>
              </a:solidFill>
              <a:latin typeface="Avenir Next" panose="020B0503020202020204" pitchFamily="34" charset="0"/>
            </a:endParaRP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endParaRPr lang="en-US" sz="1800" b="1" dirty="0">
              <a:solidFill>
                <a:srgbClr val="002060"/>
              </a:solidFill>
              <a:latin typeface="Avenir Next" panose="020B0503020202020204" pitchFamily="34" charset="0"/>
            </a:endParaRP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endParaRPr lang="en-US" sz="1800" b="1" dirty="0">
              <a:solidFill>
                <a:srgbClr val="002060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228600" lvl="1" indent="0">
              <a:buNone/>
            </a:pPr>
            <a:endParaRPr lang="pt-PT" dirty="0"/>
          </a:p>
          <a:p>
            <a:pPr lvl="1">
              <a:buFont typeface="Wingdings" pitchFamily="2" charset="2"/>
              <a:buChar char="Ø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676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5"/>
    </mc:Choice>
    <mc:Fallback xmlns="">
      <p:transition spd="slow" advTm="110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961F5A0-F873-62B3-EEDC-D902AC90BB27}"/>
              </a:ext>
            </a:extLst>
          </p:cNvPr>
          <p:cNvSpPr/>
          <p:nvPr/>
        </p:nvSpPr>
        <p:spPr>
          <a:xfrm>
            <a:off x="0" y="6495391"/>
            <a:ext cx="12192000" cy="394138"/>
          </a:xfrm>
          <a:prstGeom prst="rect">
            <a:avLst/>
          </a:prstGeom>
          <a:ln w="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8569D9-7765-66E5-51CC-2C2609B335A8}"/>
              </a:ext>
            </a:extLst>
          </p:cNvPr>
          <p:cNvSpPr txBox="1"/>
          <p:nvPr/>
        </p:nvSpPr>
        <p:spPr>
          <a:xfrm>
            <a:off x="4219903" y="6538572"/>
            <a:ext cx="3752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Palma dos Reis et al. Am J Obstet Gynecol. 2024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9D68A69-B620-C704-2F74-44F7421BBC1F}"/>
              </a:ext>
            </a:extLst>
          </p:cNvPr>
          <p:cNvSpPr/>
          <p:nvPr/>
        </p:nvSpPr>
        <p:spPr>
          <a:xfrm>
            <a:off x="0" y="6495392"/>
            <a:ext cx="12192000" cy="394138"/>
          </a:xfrm>
          <a:prstGeom prst="rect">
            <a:avLst/>
          </a:prstGeom>
          <a:solidFill>
            <a:srgbClr val="002060"/>
          </a:solidFill>
          <a:ln w="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7000B0-5079-32FF-A052-36E381A3944E}"/>
              </a:ext>
            </a:extLst>
          </p:cNvPr>
          <p:cNvSpPr txBox="1"/>
          <p:nvPr/>
        </p:nvSpPr>
        <p:spPr>
          <a:xfrm>
            <a:off x="3901247" y="6550223"/>
            <a:ext cx="4924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>
                <a:solidFill>
                  <a:schemeClr val="bg1"/>
                </a:solidFill>
                <a:latin typeface="Avenir Next" panose="020B0503020202020204" pitchFamily="34" charset="0"/>
              </a:rPr>
              <a:t>Palma dos Reis et al. Am J Obstet Gynecol. 2024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0628642-D38B-F81B-094F-06DB73F9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7478"/>
            <a:ext cx="12192000" cy="118872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pt-PT" b="1" dirty="0">
                <a:solidFill>
                  <a:schemeClr val="bg1"/>
                </a:solidFill>
                <a:latin typeface="Avenir Next" panose="020B0503020202020204" pitchFamily="34" charset="0"/>
              </a:rPr>
              <a:t>Results - subanalyses</a:t>
            </a:r>
          </a:p>
        </p:txBody>
      </p:sp>
      <p:sp>
        <p:nvSpPr>
          <p:cNvPr id="9" name="Marcador de Posição de Conteúdo 2">
            <a:extLst>
              <a:ext uri="{FF2B5EF4-FFF2-40B4-BE49-F238E27FC236}">
                <a16:creationId xmlns:a16="http://schemas.microsoft.com/office/drawing/2014/main" id="{D980A63C-53D4-AF9E-98E8-91105A6AE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858" y="1955963"/>
            <a:ext cx="9462140" cy="3873337"/>
          </a:xfrm>
        </p:spPr>
        <p:txBody>
          <a:bodyPr>
            <a:normAutofit/>
          </a:bodyPr>
          <a:lstStyle/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Women with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preeclampsia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Women with </a:t>
            </a:r>
            <a:r>
              <a:rPr lang="en-US" sz="1800" b="1" dirty="0">
                <a:solidFill>
                  <a:srgbClr val="002060"/>
                </a:solidFill>
                <a:latin typeface="Avenir Next" panose="020B0503020202020204" pitchFamily="34" charset="0"/>
              </a:rPr>
              <a:t>no preeclampsia, </a:t>
            </a:r>
            <a:r>
              <a:rPr lang="en-US" sz="1800" b="1" dirty="0">
                <a:solidFill>
                  <a:srgbClr val="002060"/>
                </a:solidFill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spontaneous onset of labor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en-US" sz="1800" b="1" dirty="0">
                <a:solidFill>
                  <a:srgbClr val="002060"/>
                </a:solidFill>
                <a:latin typeface="Avenir Next" panose="020B0503020202020204" pitchFamily="34" charset="0"/>
              </a:rPr>
              <a:t>Non-reveal</a:t>
            </a:r>
            <a:r>
              <a:rPr lang="en-US" sz="1800" dirty="0">
                <a:latin typeface="Avenir Next" panose="020B0503020202020204" pitchFamily="34" charset="0"/>
                <a:ea typeface="Times New Roman" panose="02020603050405020304" pitchFamily="18" charset="0"/>
              </a:rPr>
              <a:t> arm</a:t>
            </a:r>
            <a:endParaRPr lang="en-US" sz="1800" b="1" dirty="0">
              <a:solidFill>
                <a:srgbClr val="002060"/>
              </a:solidFill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228600" lvl="1" indent="0">
              <a:buNone/>
            </a:pPr>
            <a:endParaRPr lang="en-US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marL="228600" lvl="1" indent="0">
              <a:buNone/>
            </a:pPr>
            <a:r>
              <a:rPr lang="pt-PT" sz="1800" dirty="0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Findings similar to the general </a:t>
            </a:r>
            <a:r>
              <a:rPr lang="pt-PT" sz="1800" dirty="0" err="1">
                <a:effectLst/>
                <a:latin typeface="Avenir Next" panose="020B0503020202020204" pitchFamily="34" charset="0"/>
                <a:ea typeface="Times New Roman" panose="02020603050405020304" pitchFamily="18" charset="0"/>
              </a:rPr>
              <a:t>population</a:t>
            </a:r>
            <a:endParaRPr lang="pt-PT" sz="1800" dirty="0">
              <a:effectLst/>
              <a:latin typeface="Avenir Next" panose="020B0503020202020204" pitchFamily="34" charset="0"/>
              <a:ea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pt-PT" dirty="0"/>
          </a:p>
          <a:p>
            <a:pPr lvl="1">
              <a:buFont typeface="Wingdings" pitchFamily="2" charset="2"/>
              <a:buChar char="Ø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76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1"/>
    </mc:Choice>
    <mc:Fallback xmlns="">
      <p:transition spd="slow" advTm="1691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Paco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912</TotalTime>
  <Words>683</Words>
  <Application>Microsoft Macintosh PowerPoint</Application>
  <PresentationFormat>Ecrã Panorâmico</PresentationFormat>
  <Paragraphs>85</Paragraphs>
  <Slides>10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7" baseType="lpstr">
      <vt:lpstr>Aptos</vt:lpstr>
      <vt:lpstr>Arial</vt:lpstr>
      <vt:lpstr>Avenir Next</vt:lpstr>
      <vt:lpstr>Gill Sans MT</vt:lpstr>
      <vt:lpstr>Times New Roman</vt:lpstr>
      <vt:lpstr>Wingdings</vt:lpstr>
      <vt:lpstr>Pacote</vt:lpstr>
      <vt:lpstr>The ratio of soluble fms–like tyrosine kinase 1 to placental growth factor predicts time to delivery and mode of birth in patients with suspected preeclampsia - a secondary analysis of the INSPIRE trial </vt:lpstr>
      <vt:lpstr>Apresentação do PowerPoint</vt:lpstr>
      <vt:lpstr>Apresentação do PowerPoint</vt:lpstr>
      <vt:lpstr>Materials and methods</vt:lpstr>
      <vt:lpstr>Materials and methods</vt:lpstr>
      <vt:lpstr>Results – time to delivery</vt:lpstr>
      <vt:lpstr>Results – MODe of delivery</vt:lpstr>
      <vt:lpstr>Results – fetal distress</vt:lpstr>
      <vt:lpstr>Results - subanalyses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ratio of soluble fms–like tyrosine kinase 1 to placental growth factor predicts time to delivery and mode of birth in patients with suspected preeclampsia - a secondary analysis of the INSPIRE trial </dc:title>
  <dc:creator>Catarina Palma Dos Reis</dc:creator>
  <cp:lastModifiedBy>Catarina Palma Dos Reis</cp:lastModifiedBy>
  <cp:revision>71</cp:revision>
  <dcterms:created xsi:type="dcterms:W3CDTF">2024-05-15T11:03:22Z</dcterms:created>
  <dcterms:modified xsi:type="dcterms:W3CDTF">2024-05-23T15:25:05Z</dcterms:modified>
</cp:coreProperties>
</file>