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705" r:id="rId2"/>
  </p:sldIdLst>
  <p:sldSz cx="12192000" cy="6858000"/>
  <p:notesSz cx="6858000" cy="9144000"/>
  <p:defaultTextStyle>
    <a:defPPr>
      <a:defRPr lang="it-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initials="E" lastIdx="4" clrIdx="0">
    <p:extLst>
      <p:ext uri="{19B8F6BF-5375-455C-9EA6-DF929625EA0E}">
        <p15:presenceInfo xmlns:p15="http://schemas.microsoft.com/office/powerpoint/2012/main" userId="El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0"/>
    <p:restoredTop sz="92887" autoAdjust="0"/>
  </p:normalViewPr>
  <p:slideViewPr>
    <p:cSldViewPr snapToGrid="0">
      <p:cViewPr>
        <p:scale>
          <a:sx n="154" d="100"/>
          <a:sy n="154" d="100"/>
        </p:scale>
        <p:origin x="-264"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51044B-142A-DF4A-B48D-D2E9A77DFFB0}" type="datetimeFigureOut">
              <a:rPr lang="en-GB" smtClean="0"/>
              <a:t>26/10/2024</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49BDB-02E2-CD43-98D2-AAA5DF093017}" type="slidenum">
              <a:rPr lang="en-GB" smtClean="0"/>
              <a:t>‹N›</a:t>
            </a:fld>
            <a:endParaRPr lang="en-GB"/>
          </a:p>
        </p:txBody>
      </p:sp>
    </p:spTree>
    <p:extLst>
      <p:ext uri="{BB962C8B-B14F-4D97-AF65-F5344CB8AC3E}">
        <p14:creationId xmlns:p14="http://schemas.microsoft.com/office/powerpoint/2010/main" val="3465061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egnaposto numero diapositiva 3"/>
          <p:cNvSpPr>
            <a:spLocks noGrp="1"/>
          </p:cNvSpPr>
          <p:nvPr>
            <p:ph type="sldNum" sz="quarter" idx="10"/>
          </p:nvPr>
        </p:nvSpPr>
        <p:spPr/>
        <p:txBody>
          <a:bodyPr/>
          <a:lstStyle/>
          <a:p>
            <a:fld id="{72B30AA3-7827-2042-AAD1-DB6F90494AE4}" type="slidenum">
              <a:rPr lang="it-IT" smtClean="0"/>
              <a:pPr/>
              <a:t>1</a:t>
            </a:fld>
            <a:endParaRPr lang="it-IT"/>
          </a:p>
        </p:txBody>
      </p:sp>
    </p:spTree>
    <p:extLst>
      <p:ext uri="{BB962C8B-B14F-4D97-AF65-F5344CB8AC3E}">
        <p14:creationId xmlns:p14="http://schemas.microsoft.com/office/powerpoint/2010/main" val="175527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1104BA-B0A3-7EFF-B37E-CD6D042F8B8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045F9CB0-BBDD-FE1E-19D7-7B4FB28EF4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A67ED162-ECFC-939A-0113-DC013C8959C0}"/>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9CDBDD06-377C-D6D3-55FE-9662F5AB229A}"/>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ABF2851-AB72-CEDA-9223-457F8DB4106B}"/>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55214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55769-3EA0-F366-B21F-DE1709FD0083}"/>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D0EB22DB-3F04-C7DC-5B2D-6AA185CAEDD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C44A81E-EB63-FB6E-B85F-FBF9878BB105}"/>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5E56099D-48F5-0157-383A-4CE95E3A2001}"/>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1396B68-8E16-B6B2-557A-4AFC166D8CD4}"/>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4401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EA5AAF5-9689-82EF-04CD-E6E232343CB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7670C0AD-A699-4BBC-1FD1-806826A45BA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A498682C-CFD2-5A52-7274-FD56F0387435}"/>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0661E880-3195-AD2E-F322-7E211DF80D44}"/>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4227290-6712-A555-37C6-2F1FAFD9E49E}"/>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702552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AC169B-4523-BAEC-2099-020BE3656BEE}"/>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5847ABE8-1C72-FFDF-A317-F95686510A8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AE0A3BA-2469-0F04-6680-74D42A57EA61}"/>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521BB130-ED04-C11D-C101-1F8FA2A5804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48EF35D-4DEE-894B-5530-F35B09EDC412}"/>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75998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18D4C1-9701-335E-B255-ACB8B0F53DD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25B5CF56-D2AE-2497-6F20-982FBCAC212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0F9342A-445E-9989-937F-7D75274AAC8F}"/>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DFE3FDB9-835D-2899-CAC1-4908CD9511F9}"/>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BA81D05B-358B-C977-3B95-41FD8A1A6AA6}"/>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807657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27053E-2011-36BD-8142-1CBE35B63B14}"/>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E169B8D4-9107-CE0A-3578-A2D0927071B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C5FE16A5-D6E9-E58B-094D-629027C0BE3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9366041E-50A8-77B1-98FC-C724DEBC3623}"/>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3ECB6B40-110C-B165-1C30-48E7322A4BCB}"/>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937FFBC-8930-1D92-09C0-3D09E1D703EE}"/>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88916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B20E22-03C1-901C-50C9-1B320716B3C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505E8806-728D-047F-A170-6D0E2447E5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830218A-1B6A-C9DE-65EE-E171A0AE88B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B1D08749-8602-0C70-74C2-9E755C8346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5418C75-D748-9D19-C909-0FA31252949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F1CC726F-D37D-07F9-EAF0-E270670D311C}"/>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8" name="Segnaposto piè di pagina 7">
            <a:extLst>
              <a:ext uri="{FF2B5EF4-FFF2-40B4-BE49-F238E27FC236}">
                <a16:creationId xmlns:a16="http://schemas.microsoft.com/office/drawing/2014/main" id="{11A3A27D-4A5F-C200-22FD-66C5AE5EA3A6}"/>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A8230FB4-55D7-D2D0-47DB-2D519AF5B833}"/>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19699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7BC48B-F026-F9DE-D3A8-9563F8A92E6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3C0C447E-ECE8-9C43-A633-88C71A673330}"/>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4" name="Segnaposto piè di pagina 3">
            <a:extLst>
              <a:ext uri="{FF2B5EF4-FFF2-40B4-BE49-F238E27FC236}">
                <a16:creationId xmlns:a16="http://schemas.microsoft.com/office/drawing/2014/main" id="{780A5C46-6806-9C49-2D82-3F265D769F6C}"/>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A10872EF-9D66-EA3F-BE1D-719555F035A0}"/>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57751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9EC4509-161D-AC14-FA94-F41714331D82}"/>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3" name="Segnaposto piè di pagina 2">
            <a:extLst>
              <a:ext uri="{FF2B5EF4-FFF2-40B4-BE49-F238E27FC236}">
                <a16:creationId xmlns:a16="http://schemas.microsoft.com/office/drawing/2014/main" id="{81DCA0FD-5524-2250-9BE4-C3698CCEE606}"/>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AB0493EE-72B2-4165-6159-D028959AF138}"/>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067647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BA8386-A305-9AD1-FF2A-7CD3711904C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B69BAC0B-FB3C-865F-51B9-651DF8A10E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D107B0DB-9B0B-3C48-C37A-EFE3DAA3E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7EB5C69-4C61-03FA-2539-C13576A8866D}"/>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C70D2BF4-FFD4-E08A-EE32-B6DF12A45197}"/>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47BA5A0D-5391-D20E-BEE6-2C4517740CB9}"/>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151897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704ADF-2AC0-BB4E-7992-39E192F3CF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910EAEEF-BFDB-6957-BB45-FACFACB88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B6EFB322-72D0-5D8B-ED50-C37C40FCD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920AAFC-44FB-F9E5-9769-F719F898371A}"/>
              </a:ext>
            </a:extLst>
          </p:cNvPr>
          <p:cNvSpPr>
            <a:spLocks noGrp="1"/>
          </p:cNvSpPr>
          <p:nvPr>
            <p:ph type="dt" sz="half" idx="10"/>
          </p:nvPr>
        </p:nvSpPr>
        <p:spPr/>
        <p:txBody>
          <a:bodyPr/>
          <a:lstStyle/>
          <a:p>
            <a:fld id="{04FE222C-5C33-B748-8F05-BBC087A0CC5F}" type="datetimeFigureOut">
              <a:rPr lang="en-GB" smtClean="0"/>
              <a:t>26/10/2024</a:t>
            </a:fld>
            <a:endParaRPr lang="en-GB"/>
          </a:p>
        </p:txBody>
      </p:sp>
      <p:sp>
        <p:nvSpPr>
          <p:cNvPr id="6" name="Segnaposto piè di pagina 5">
            <a:extLst>
              <a:ext uri="{FF2B5EF4-FFF2-40B4-BE49-F238E27FC236}">
                <a16:creationId xmlns:a16="http://schemas.microsoft.com/office/drawing/2014/main" id="{1AACCDEF-1317-DA66-4E55-DA151CD38FE3}"/>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890F002C-22F6-5CB4-A269-7FE8431E1915}"/>
              </a:ext>
            </a:extLst>
          </p:cNvPr>
          <p:cNvSpPr>
            <a:spLocks noGrp="1"/>
          </p:cNvSpPr>
          <p:nvPr>
            <p:ph type="sldNum" sz="quarter" idx="12"/>
          </p:nvPr>
        </p:nvSpPr>
        <p:spPr/>
        <p:txBody>
          <a:bodyPr/>
          <a:lstStyle/>
          <a:p>
            <a:fld id="{CB280BB3-BD24-0143-B820-259C682B3727}" type="slidenum">
              <a:rPr lang="en-GB" smtClean="0"/>
              <a:t>‹N›</a:t>
            </a:fld>
            <a:endParaRPr lang="en-GB"/>
          </a:p>
        </p:txBody>
      </p:sp>
    </p:spTree>
    <p:extLst>
      <p:ext uri="{BB962C8B-B14F-4D97-AF65-F5344CB8AC3E}">
        <p14:creationId xmlns:p14="http://schemas.microsoft.com/office/powerpoint/2010/main" val="293212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333DD03-0700-1565-80C2-65AA8D0A7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4BDE12B3-4C9C-A707-5907-76D8E89072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1A63FBDC-D52B-8969-8F5D-214312ECE6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FE222C-5C33-B748-8F05-BBC087A0CC5F}" type="datetimeFigureOut">
              <a:rPr lang="en-GB" smtClean="0"/>
              <a:t>26/10/2024</a:t>
            </a:fld>
            <a:endParaRPr lang="en-GB"/>
          </a:p>
        </p:txBody>
      </p:sp>
      <p:sp>
        <p:nvSpPr>
          <p:cNvPr id="5" name="Segnaposto piè di pagina 4">
            <a:extLst>
              <a:ext uri="{FF2B5EF4-FFF2-40B4-BE49-F238E27FC236}">
                <a16:creationId xmlns:a16="http://schemas.microsoft.com/office/drawing/2014/main" id="{23DCEFF8-E516-A2E8-319E-8138548685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egnaposto numero diapositiva 5">
            <a:extLst>
              <a:ext uri="{FF2B5EF4-FFF2-40B4-BE49-F238E27FC236}">
                <a16:creationId xmlns:a16="http://schemas.microsoft.com/office/drawing/2014/main" id="{0CAD6C4A-3121-CC94-C843-BE398D203D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280BB3-BD24-0143-B820-259C682B3727}" type="slidenum">
              <a:rPr lang="en-GB" smtClean="0"/>
              <a:t>‹N›</a:t>
            </a:fld>
            <a:endParaRPr lang="en-GB"/>
          </a:p>
        </p:txBody>
      </p:sp>
    </p:spTree>
    <p:extLst>
      <p:ext uri="{BB962C8B-B14F-4D97-AF65-F5344CB8AC3E}">
        <p14:creationId xmlns:p14="http://schemas.microsoft.com/office/powerpoint/2010/main" val="272645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5657671"/>
            <a:ext cx="10631714" cy="1200329"/>
          </a:xfrm>
          <a:prstGeom prst="rect">
            <a:avLst/>
          </a:prstGeom>
        </p:spPr>
        <p:txBody>
          <a:bodyPr wrap="square">
            <a:spAutoFit/>
          </a:bodyPr>
          <a:lstStyle/>
          <a:p>
            <a:r>
              <a:rPr lang="it-IT" dirty="0" err="1"/>
              <a:t> </a:t>
            </a:r>
            <a:endParaRPr lang="it-IT" dirty="0"/>
          </a:p>
          <a:p>
            <a:endParaRPr lang="it-IT" dirty="0"/>
          </a:p>
          <a:p>
            <a:endParaRPr lang="it-IT" dirty="0"/>
          </a:p>
          <a:p>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28774472"/>
              </p:ext>
            </p:extLst>
          </p:nvPr>
        </p:nvGraphicFramePr>
        <p:xfrm>
          <a:off x="0" y="0"/>
          <a:ext cx="11910823" cy="6292758"/>
        </p:xfrm>
        <a:graphic>
          <a:graphicData uri="http://schemas.openxmlformats.org/drawingml/2006/table">
            <a:tbl>
              <a:tblPr firstRow="1" bandRow="1">
                <a:tableStyleId>{EB344D84-9AFB-497E-A393-DC336BA19D2E}</a:tableStyleId>
              </a:tblPr>
              <a:tblGrid>
                <a:gridCol w="578734">
                  <a:extLst>
                    <a:ext uri="{9D8B030D-6E8A-4147-A177-3AD203B41FA5}">
                      <a16:colId xmlns:a16="http://schemas.microsoft.com/office/drawing/2014/main" val="2869956853"/>
                    </a:ext>
                  </a:extLst>
                </a:gridCol>
                <a:gridCol w="10940476">
                  <a:extLst>
                    <a:ext uri="{9D8B030D-6E8A-4147-A177-3AD203B41FA5}">
                      <a16:colId xmlns:a16="http://schemas.microsoft.com/office/drawing/2014/main" val="20001"/>
                    </a:ext>
                  </a:extLst>
                </a:gridCol>
                <a:gridCol w="391613">
                  <a:extLst>
                    <a:ext uri="{9D8B030D-6E8A-4147-A177-3AD203B41FA5}">
                      <a16:colId xmlns:a16="http://schemas.microsoft.com/office/drawing/2014/main" val="20002"/>
                    </a:ext>
                  </a:extLst>
                </a:gridCol>
              </a:tblGrid>
              <a:tr h="304800">
                <a:tc>
                  <a:txBody>
                    <a:bodyPr/>
                    <a:lstStyle/>
                    <a:p>
                      <a:r>
                        <a:rPr lang="en-GB" sz="900" b="0" i="0" noProof="0" dirty="0"/>
                        <a:t>Domain</a:t>
                      </a:r>
                    </a:p>
                  </a:txBody>
                  <a:tcPr/>
                </a:tc>
                <a:tc>
                  <a:txBody>
                    <a:bodyPr/>
                    <a:lstStyle/>
                    <a:p>
                      <a:r>
                        <a:rPr lang="en-GB" sz="1200" noProof="0" dirty="0"/>
                        <a:t>STATEMENTS</a:t>
                      </a:r>
                      <a:r>
                        <a:rPr lang="en-GB" sz="1200" baseline="0" noProof="0" dirty="0"/>
                        <a:t> </a:t>
                      </a:r>
                      <a:r>
                        <a:rPr lang="en-GB" sz="1200" noProof="0" dirty="0"/>
                        <a:t> (third  </a:t>
                      </a:r>
                      <a:r>
                        <a:rPr lang="en-GB" sz="1200" baseline="0" noProof="0" dirty="0"/>
                        <a:t>round</a:t>
                      </a:r>
                      <a:r>
                        <a:rPr lang="en-GB" sz="1200" noProof="0" dirty="0"/>
                        <a:t>) </a:t>
                      </a:r>
                      <a:endParaRPr lang="en-GB" sz="1200" b="0" i="0" noProof="0" dirty="0"/>
                    </a:p>
                  </a:txBody>
                  <a:tcPr/>
                </a:tc>
                <a:tc>
                  <a:txBody>
                    <a:bodyPr/>
                    <a:lstStyle/>
                    <a:p>
                      <a:r>
                        <a:rPr lang="en-GB" sz="900" b="1" i="0" kern="1200" noProof="0" dirty="0">
                          <a:solidFill>
                            <a:schemeClr val="lt1"/>
                          </a:solidFill>
                        </a:rPr>
                        <a:t>%</a:t>
                      </a:r>
                      <a:endParaRPr lang="en-GB" sz="900" b="0" i="0" noProof="0" dirty="0"/>
                    </a:p>
                  </a:txBody>
                  <a:tcPr/>
                </a:tc>
                <a:extLst>
                  <a:ext uri="{0D108BD9-81ED-4DB2-BD59-A6C34878D82A}">
                    <a16:rowId xmlns:a16="http://schemas.microsoft.com/office/drawing/2014/main" val="10000"/>
                  </a:ext>
                </a:extLst>
              </a:tr>
              <a:tr h="253628">
                <a:tc>
                  <a:txBody>
                    <a:bodyPr/>
                    <a:lstStyle/>
                    <a:p>
                      <a:r>
                        <a:rPr lang="en-GB" sz="800" b="0" noProof="0" dirty="0"/>
                        <a:t>C1&amp;</a:t>
                      </a:r>
                    </a:p>
                    <a:p>
                      <a:r>
                        <a:rPr lang="en-GB" sz="800" b="0" noProof="0" dirty="0"/>
                        <a:t>C2R</a:t>
                      </a:r>
                    </a:p>
                  </a:txBody>
                  <a:tcPr/>
                </a:tc>
                <a:tc>
                  <a:txBody>
                    <a:bodyPr/>
                    <a:lstStyle/>
                    <a:p>
                      <a:r>
                        <a:rPr lang="en-GB" sz="900" kern="1200" dirty="0">
                          <a:solidFill>
                            <a:schemeClr val="dk1"/>
                          </a:solidFill>
                          <a:effectLst/>
                        </a:rPr>
                        <a:t>To what extent do you agree to use the following variables in the validation phase of the Heart Failure Frailty Score (HFFS)?</a:t>
                      </a:r>
                    </a:p>
                    <a:p>
                      <a:r>
                        <a:rPr lang="en-GB" sz="900" b="0" kern="1200" noProof="0" dirty="0" err="1">
                          <a:solidFill>
                            <a:schemeClr val="dk1"/>
                          </a:solidFill>
                          <a:effectLst/>
                        </a:rPr>
                        <a:t>a.</a:t>
                      </a:r>
                      <a:r>
                        <a:rPr lang="en-GB" sz="900" b="0" noProof="0" dirty="0" err="1"/>
                        <a:t>Age</a:t>
                      </a:r>
                      <a:r>
                        <a:rPr lang="en-GB" sz="900" b="0" noProof="0" dirty="0"/>
                        <a:t>: 88%         b. Gender: 56%         c. HF aetiology: 55%          d. Stage HF (A-D): 85%          e. NYHA class: 95%          f. LVEF: 61%          g. Number of unplanned hospitalisation: 94%</a:t>
                      </a:r>
                      <a:endParaRPr lang="en-GB" sz="900" b="0" i="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b="0" noProof="0" dirty="0">
                        <a:solidFill>
                          <a:schemeClr val="tx1"/>
                        </a:solidFill>
                      </a:endParaRPr>
                    </a:p>
                  </a:txBody>
                  <a:tcPr/>
                </a:tc>
                <a:extLst>
                  <a:ext uri="{0D108BD9-81ED-4DB2-BD59-A6C34878D82A}">
                    <a16:rowId xmlns:a16="http://schemas.microsoft.com/office/drawing/2014/main" val="10001"/>
                  </a:ext>
                </a:extLst>
              </a:tr>
              <a:tr h="270479">
                <a:tc>
                  <a:txBody>
                    <a:bodyPr/>
                    <a:lstStyle/>
                    <a:p>
                      <a:r>
                        <a:rPr lang="en-GB" sz="800" b="0" noProof="0" dirty="0">
                          <a:solidFill>
                            <a:schemeClr val="tx1"/>
                          </a:solidFill>
                        </a:rPr>
                        <a:t>C3Ri</a:t>
                      </a:r>
                      <a:endParaRPr lang="en-GB" sz="800" b="0" i="0" noProof="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rPr>
                        <a:t>Assessment of cardiovascular comorbidities: To what extent do you agree with the following comorbidities?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rPr>
                        <a:t>Please consider that the aim is to collect comorbidities that are related with frailty and may predict negative outcomes in patients with HF:</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rPr>
                        <a:t>Ischaemic heart disease: 83</a:t>
                      </a:r>
                      <a:r>
                        <a:rPr lang="en-GB" sz="900" b="0" noProof="0" dirty="0"/>
                        <a:t>%</a:t>
                      </a:r>
                      <a:r>
                        <a:rPr lang="en-GB" sz="900" kern="1200" noProof="0" dirty="0">
                          <a:effectLst/>
                        </a:rPr>
                        <a:t>           b. Atrial Fibrillation: 95</a:t>
                      </a:r>
                      <a:r>
                        <a:rPr lang="en-GB" sz="900" b="0" noProof="0" dirty="0"/>
                        <a:t>%</a:t>
                      </a:r>
                      <a:r>
                        <a:rPr lang="en-GB" sz="900" kern="1200" noProof="0" dirty="0">
                          <a:effectLst/>
                        </a:rPr>
                        <a:t>          c. Resistant Hypertension : 49</a:t>
                      </a:r>
                      <a:r>
                        <a:rPr lang="en-GB" sz="900" b="0" noProof="0" dirty="0"/>
                        <a:t>%</a:t>
                      </a:r>
                      <a:r>
                        <a:rPr lang="en-GB" sz="900" kern="1200" noProof="0" dirty="0">
                          <a:effectLst/>
                        </a:rPr>
                        <a:t>          d. Severe valvular disease: 86</a:t>
                      </a:r>
                      <a:r>
                        <a:rPr lang="en-GB" sz="900" b="0" noProof="0" dirty="0"/>
                        <a:t>%</a:t>
                      </a:r>
                      <a:endParaRPr lang="en-GB" sz="900" kern="1200" noProof="0" dirty="0">
                        <a:effectLst/>
                      </a:endParaRPr>
                    </a:p>
                  </a:txBody>
                  <a:tcPr/>
                </a:tc>
                <a:tc>
                  <a:txBody>
                    <a:bodyPr/>
                    <a:lstStyle/>
                    <a:p>
                      <a:endParaRPr lang="en-GB" sz="900" noProof="0" dirty="0"/>
                    </a:p>
                  </a:txBody>
                  <a:tcPr/>
                </a:tc>
                <a:extLst>
                  <a:ext uri="{0D108BD9-81ED-4DB2-BD59-A6C34878D82A}">
                    <a16:rowId xmlns:a16="http://schemas.microsoft.com/office/drawing/2014/main" val="10002"/>
                  </a:ext>
                </a:extLst>
              </a:tr>
              <a:tr h="211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noProof="0" dirty="0">
                          <a:solidFill>
                            <a:schemeClr val="tx1"/>
                          </a:solidFill>
                        </a:rPr>
                        <a:t>C3Rii</a:t>
                      </a:r>
                    </a:p>
                    <a:p>
                      <a:endParaRPr lang="en-GB" sz="800" b="0" i="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900" kern="1200" noProof="0" dirty="0">
                          <a:effectLst/>
                        </a:rPr>
                        <a:t>Assessment of non-cardiovascular comorbidities: To what extent do you agree with the following comorbidities?</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900" kern="1200" noProof="0" dirty="0">
                          <a:effectLst/>
                        </a:rPr>
                        <a:t>Please consider that the aim is to collect comorbidities that are related with frailty and may predict negative outcomes in patients with HF</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900" kern="1200" noProof="0" dirty="0" err="1">
                          <a:effectLst/>
                        </a:rPr>
                        <a:t>a.Chronic</a:t>
                      </a:r>
                      <a:r>
                        <a:rPr lang="en-GB" sz="900" kern="1200" noProof="0" dirty="0">
                          <a:effectLst/>
                        </a:rPr>
                        <a:t> Kidney disease  (stage 4-5/ GFR&lt;30ml/min) : 93</a:t>
                      </a:r>
                      <a:r>
                        <a:rPr lang="en-GB" sz="900" b="0" noProof="0" dirty="0"/>
                        <a:t>%</a:t>
                      </a:r>
                      <a:r>
                        <a:rPr lang="en-GB" sz="900" kern="1200" noProof="0" dirty="0">
                          <a:effectLst/>
                        </a:rPr>
                        <a:t>          b. Previous stroke with neurological deficits: 95</a:t>
                      </a:r>
                      <a:r>
                        <a:rPr lang="en-GB" sz="900" b="0" noProof="0" dirty="0"/>
                        <a:t>%</a:t>
                      </a:r>
                      <a:r>
                        <a:rPr lang="en-GB" sz="900" kern="1200" noProof="0" dirty="0">
                          <a:effectLst/>
                        </a:rPr>
                        <a:t>         c. Iron deficiency : 73</a:t>
                      </a:r>
                      <a:r>
                        <a:rPr lang="en-GB" sz="900" b="0" noProof="0" dirty="0"/>
                        <a:t>%</a:t>
                      </a:r>
                      <a:r>
                        <a:rPr lang="en-GB" sz="900" kern="1200" noProof="0" dirty="0">
                          <a:effectLst/>
                        </a:rPr>
                        <a:t>          d. COPD (GOLD </a:t>
                      </a:r>
                      <a:r>
                        <a:rPr lang="en-GB" sz="900" u="sng" kern="1200" noProof="0" dirty="0">
                          <a:effectLst/>
                        </a:rPr>
                        <a:t>&gt;</a:t>
                      </a:r>
                      <a:r>
                        <a:rPr lang="en-GB" sz="900" kern="1200" noProof="0" dirty="0">
                          <a:effectLst/>
                        </a:rPr>
                        <a:t> 3): 92</a:t>
                      </a:r>
                      <a:r>
                        <a:rPr lang="en-GB" sz="900" b="0" noProof="0" dirty="0"/>
                        <a:t>%</a:t>
                      </a:r>
                      <a:r>
                        <a:rPr lang="en-GB" sz="900" kern="1200" noProof="0" dirty="0">
                          <a:effectLst/>
                        </a:rPr>
                        <a:t>           e. Malignancies in the last 3 years: 76</a:t>
                      </a:r>
                      <a:r>
                        <a:rPr lang="en-GB" sz="900" b="0" noProof="0" dirty="0"/>
                        <a:t>%</a:t>
                      </a:r>
                      <a:r>
                        <a:rPr lang="en-GB" sz="900" b="0" kern="1200" noProof="0" dirty="0">
                          <a:effectLst/>
                        </a:rPr>
                        <a:t>          </a:t>
                      </a:r>
                      <a:r>
                        <a:rPr lang="en-GB" sz="900" kern="1200" noProof="0" dirty="0">
                          <a:effectLst/>
                        </a:rPr>
                        <a:t>f. Diabetes mellitus: 75</a:t>
                      </a:r>
                      <a:r>
                        <a:rPr lang="en-GB" sz="900" b="0" noProof="0" dirty="0"/>
                        <a:t>%</a:t>
                      </a:r>
                      <a:r>
                        <a:rPr lang="en-GB" sz="900" kern="1200" noProof="0" dirty="0">
                          <a:effectLst/>
                        </a:rPr>
                        <a:t>          g. Severe osteoarthritis/ rheumatoid arthritis: 80</a:t>
                      </a:r>
                      <a:r>
                        <a:rPr lang="en-GB" sz="900" b="0" noProof="0" dirty="0"/>
                        <a:t>%</a:t>
                      </a:r>
                      <a:r>
                        <a:rPr lang="en-GB" sz="900" kern="1200" noProof="0" dirty="0">
                          <a:effectLst/>
                        </a:rPr>
                        <a:t>           h. Parkinson’s disease : 78</a:t>
                      </a:r>
                      <a:r>
                        <a:rPr lang="en-GB" sz="900" b="0" noProof="0" dirty="0"/>
                        <a:t>%</a:t>
                      </a:r>
                      <a:r>
                        <a:rPr lang="en-GB" sz="900" b="0" kern="1200" noProof="0" dirty="0">
                          <a:effectLst/>
                        </a:rPr>
                        <a:t>              </a:t>
                      </a:r>
                      <a:r>
                        <a:rPr lang="en-GB" sz="900" b="0" kern="1200" noProof="0" dirty="0" err="1">
                          <a:effectLst/>
                        </a:rPr>
                        <a:t>i</a:t>
                      </a:r>
                      <a:r>
                        <a:rPr lang="en-GB" sz="900" b="0" kern="1200" noProof="0" dirty="0">
                          <a:effectLst/>
                        </a:rPr>
                        <a:t>. </a:t>
                      </a:r>
                      <a:r>
                        <a:rPr lang="en-GB" sz="900" kern="1200" noProof="0" dirty="0">
                          <a:effectLst/>
                        </a:rPr>
                        <a:t>Severe peripheral arterial disease or requiring interventional treatment (carotid stenosis &gt; 60-70%, LEAD with Rutherford classification &gt;3, AAA &gt;5.5 cm): 75%</a:t>
                      </a:r>
                    </a:p>
                  </a:txBody>
                  <a:tcPr/>
                </a:tc>
                <a:tc>
                  <a:txBody>
                    <a:bodyPr/>
                    <a:lstStyle/>
                    <a:p>
                      <a:endParaRPr lang="en-GB" sz="900" noProof="0" dirty="0"/>
                    </a:p>
                    <a:p>
                      <a:endParaRPr lang="en-GB" sz="900" noProof="0" dirty="0"/>
                    </a:p>
                  </a:txBody>
                  <a:tcPr/>
                </a:tc>
                <a:extLst>
                  <a:ext uri="{0D108BD9-81ED-4DB2-BD59-A6C34878D82A}">
                    <a16:rowId xmlns:a16="http://schemas.microsoft.com/office/drawing/2014/main" val="10003"/>
                  </a:ext>
                </a:extLst>
              </a:tr>
              <a:tr h="251265">
                <a:tc>
                  <a:txBody>
                    <a:bodyPr/>
                    <a:lstStyle/>
                    <a:p>
                      <a:r>
                        <a:rPr lang="en-GB" sz="800" b="0" noProof="0" dirty="0"/>
                        <a:t>C3Riii</a:t>
                      </a:r>
                    </a:p>
                    <a:p>
                      <a:endParaRPr lang="en-GB" sz="800" b="0" i="0" noProof="0" dirty="0">
                        <a:highlight>
                          <a:srgbClr val="00FF00"/>
                        </a:highligh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t>Regarding the following comorbidities, please vote if you want to add the following specifications: </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t>a. “malignancies in the last 3 years with metastases” : 70%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noProof="0" dirty="0"/>
                        <a:t>“b1. diabetes with poor glycaemic control (HbA1c &gt;8%): 63%                 b2. diabetes with episodes of hypoglycaemia : 53%</a:t>
                      </a:r>
                    </a:p>
                  </a:txBody>
                  <a:tcPr/>
                </a:tc>
                <a:tc>
                  <a:txBody>
                    <a:bodyPr/>
                    <a:lstStyle/>
                    <a:p>
                      <a:endParaRPr lang="en-GB" sz="900" noProof="0" dirty="0"/>
                    </a:p>
                  </a:txBody>
                  <a:tcPr/>
                </a:tc>
                <a:extLst>
                  <a:ext uri="{0D108BD9-81ED-4DB2-BD59-A6C34878D82A}">
                    <a16:rowId xmlns:a16="http://schemas.microsoft.com/office/drawing/2014/main" val="575915871"/>
                  </a:ext>
                </a:extLst>
              </a:tr>
              <a:tr h="251265">
                <a:tc>
                  <a:txBody>
                    <a:bodyPr/>
                    <a:lstStyle/>
                    <a:p>
                      <a:r>
                        <a:rPr lang="en-GB" sz="800" b="0" i="0" noProof="0" dirty="0"/>
                        <a:t>C5R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t>It has already been agreed to record falls as a parameter in the clinical domain.  As the aim is to develop  a frailty score able to identify different grades of frailty as well as to identify pre-frail patients, which question do you prefer to use?</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t>Has the patient had &gt; 2 unintentional falls over the past year?</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noProof="0" dirty="0"/>
                        <a:t>How many unintentional falls the patient had over the past year?</a:t>
                      </a:r>
                    </a:p>
                  </a:txBody>
                  <a:tcPr/>
                </a:tc>
                <a:tc>
                  <a:txBody>
                    <a:bodyPr/>
                    <a:lstStyle/>
                    <a:p>
                      <a:endParaRPr lang="en-GB" sz="900" noProof="0" dirty="0"/>
                    </a:p>
                    <a:p>
                      <a:endParaRPr lang="en-GB" sz="900" noProof="0" dirty="0"/>
                    </a:p>
                    <a:p>
                      <a:r>
                        <a:rPr lang="en-GB" sz="900" noProof="0" dirty="0"/>
                        <a:t>87</a:t>
                      </a:r>
                    </a:p>
                    <a:p>
                      <a:r>
                        <a:rPr lang="en-GB" sz="900" noProof="0" dirty="0"/>
                        <a:t>42</a:t>
                      </a:r>
                    </a:p>
                  </a:txBody>
                  <a:tcPr/>
                </a:tc>
                <a:extLst>
                  <a:ext uri="{0D108BD9-81ED-4DB2-BD59-A6C34878D82A}">
                    <a16:rowId xmlns:a16="http://schemas.microsoft.com/office/drawing/2014/main" val="1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noProof="0" dirty="0"/>
                        <a:t>C6R</a:t>
                      </a:r>
                    </a:p>
                    <a:p>
                      <a:endParaRPr lang="en-GB" sz="800" b="0" i="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kern="1200" noProof="0" dirty="0">
                          <a:effectLst/>
                        </a:rPr>
                        <a:t>We agreed to define unintentional weight loss as “weight loss of at least 5% of the patient’s usual body weight that occurs within the preceding 6 months” (</a:t>
                      </a:r>
                      <a:r>
                        <a:rPr lang="en-GB" sz="900" i="1" kern="1200" noProof="0" dirty="0">
                          <a:effectLst/>
                        </a:rPr>
                        <a:t>Wong CJ. Involuntary weight loss. Med Clin North Am. 2014;98:625-643) </a:t>
                      </a:r>
                      <a:r>
                        <a:rPr lang="en-GB" sz="900" kern="1200" noProof="0" dirty="0">
                          <a:effectLst/>
                        </a:rPr>
                        <a:t>and that is not the expected consequence of treatment of a known illness (i.e. not associated with intensification of diuretic therapy).   However, since some members of the committee have raised concerns in assessing a 5% weight loss, do you agree to ask the patient one of the questions below instead?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900" kern="1200" noProof="0" dirty="0">
                          <a:effectLst/>
                        </a:rPr>
                        <a:t>Did the patient have unintentionally lost weight, in the past year? (ideally recording the actual weight - usually available from the medical record – as well as the one of the previous year)</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900" kern="1200" noProof="0" dirty="0">
                          <a:effectLst/>
                        </a:rPr>
                        <a:t>Did your clothes become loose compared to last year?</a:t>
                      </a:r>
                    </a:p>
                  </a:txBody>
                  <a:tcPr/>
                </a:tc>
                <a:tc>
                  <a:txBody>
                    <a:bodyPr/>
                    <a:lstStyle/>
                    <a:p>
                      <a:endParaRPr lang="en-GB" sz="900" noProof="0" dirty="0"/>
                    </a:p>
                    <a:p>
                      <a:endParaRPr lang="en-GB" sz="900" noProof="0" dirty="0"/>
                    </a:p>
                    <a:p>
                      <a:endParaRPr lang="en-GB" sz="900" noProof="0" dirty="0"/>
                    </a:p>
                    <a:p>
                      <a:r>
                        <a:rPr lang="en-GB" sz="900" noProof="0" dirty="0"/>
                        <a:t>85</a:t>
                      </a:r>
                    </a:p>
                    <a:p>
                      <a:r>
                        <a:rPr lang="en-GB" sz="900" noProof="0" dirty="0"/>
                        <a:t>34</a:t>
                      </a:r>
                    </a:p>
                  </a:txBody>
                  <a:tcPr/>
                </a:tc>
                <a:extLst>
                  <a:ext uri="{0D108BD9-81ED-4DB2-BD59-A6C34878D82A}">
                    <a16:rowId xmlns:a16="http://schemas.microsoft.com/office/drawing/2014/main" val="10005"/>
                  </a:ext>
                </a:extLst>
              </a:tr>
              <a:tr h="239504">
                <a:tc>
                  <a:txBody>
                    <a:bodyPr/>
                    <a:lstStyle/>
                    <a:p>
                      <a:r>
                        <a:rPr lang="en-GB" sz="800" b="0" i="0" noProof="0" dirty="0"/>
                        <a:t>F1R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0" noProof="0" dirty="0"/>
                        <a:t>Do you agree to keep the gait speed test as an optional assessment for the HFFS?</a:t>
                      </a:r>
                      <a:endParaRPr lang="en-GB" sz="900" b="0" i="0" noProof="0" dirty="0"/>
                    </a:p>
                  </a:txBody>
                  <a:tcPr/>
                </a:tc>
                <a:tc>
                  <a:txBody>
                    <a:bodyPr/>
                    <a:lstStyle/>
                    <a:p>
                      <a:r>
                        <a:rPr lang="en-GB" sz="900" b="0" noProof="0" dirty="0"/>
                        <a:t>78</a:t>
                      </a:r>
                      <a:endParaRPr lang="en-GB" sz="900" b="0" i="0" noProof="0" dirty="0"/>
                    </a:p>
                  </a:txBody>
                  <a:tcPr/>
                </a:tc>
                <a:extLst>
                  <a:ext uri="{0D108BD9-81ED-4DB2-BD59-A6C34878D82A}">
                    <a16:rowId xmlns:a16="http://schemas.microsoft.com/office/drawing/2014/main" val="1781823778"/>
                  </a:ext>
                </a:extLst>
              </a:tr>
              <a:tr h="239504">
                <a:tc>
                  <a:txBody>
                    <a:bodyPr/>
                    <a:lstStyle/>
                    <a:p>
                      <a:r>
                        <a:rPr lang="en-GB" sz="800" b="0" noProof="0" dirty="0"/>
                        <a:t>F2R</a:t>
                      </a:r>
                      <a:endParaRPr lang="en-GB" sz="800" b="0" i="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a:solidFill>
                            <a:schemeClr val="dk1"/>
                          </a:solidFill>
                          <a:effectLst/>
                        </a:rPr>
                        <a:t>Regarding </a:t>
                      </a:r>
                      <a:r>
                        <a:rPr lang="en-GB" sz="900" kern="1200" noProof="0" dirty="0">
                          <a:solidFill>
                            <a:schemeClr val="dk1"/>
                          </a:solidFill>
                          <a:effectLst/>
                        </a:rPr>
                        <a:t>the functional status, it has been proposed to introduce some instrumental activities of daily living (IADL) and eventually remove some activities of daily living (ADL) that have been mentioned to be useful mainly in geriatric patients. When rating ADL/IADL variables please consider the following aspects:  a)possible gender differences or bias related to gender (i.e. cooking or laundry are activities are performed mainly by women in some societies, etc),  b)if some of these activities are already investigated by other questions in the score, c)the aim is to include in the score NO more than 6 activities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noProof="0" dirty="0">
                          <a:solidFill>
                            <a:schemeClr val="dk1"/>
                          </a:solidFill>
                          <a:effectLst/>
                        </a:rPr>
                        <a:t>Activities of daily living (ADL): to what extent do you agree to add in the frailty score the assessment of the following activities as predictors of frailty?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noProof="0" dirty="0">
                          <a:solidFill>
                            <a:schemeClr val="dk1"/>
                          </a:solidFill>
                          <a:effectLst/>
                        </a:rPr>
                        <a:t>a. Eating: 75%          b. Bathing: 87%          c. Dressing: 87%          d. Transferring from bed to chair: 90%          e. Toileting: 85%             f. Ambulating: 82%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kern="1200" noProof="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noProof="0" dirty="0">
                          <a:solidFill>
                            <a:schemeClr val="dk1"/>
                          </a:solidFill>
                          <a:effectLst/>
                        </a:rPr>
                        <a:t>Instrumental activities of daily living (IADL): to what extent do you agree to add in the frailty score the assessment of the following activities as predictors of frailty?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noProof="0" dirty="0" err="1">
                          <a:solidFill>
                            <a:schemeClr val="dk1"/>
                          </a:solidFill>
                          <a:effectLst/>
                        </a:rPr>
                        <a:t>a.Shopping</a:t>
                      </a:r>
                      <a:r>
                        <a:rPr lang="en-GB" sz="900" kern="1200" noProof="0" dirty="0">
                          <a:solidFill>
                            <a:schemeClr val="dk1"/>
                          </a:solidFill>
                          <a:effectLst/>
                        </a:rPr>
                        <a:t>: 68%            b. Cooking: 49%            c. Managing medications: 78%             d.  Using the phone and looking up numbers: 63%              e. Doing housework: 61%                      f. Doing laundry: 49%                                                          </a:t>
                      </a:r>
                      <a:r>
                        <a:rPr lang="en-GB" sz="900" kern="1200" noProof="0" dirty="0" err="1">
                          <a:solidFill>
                            <a:schemeClr val="dk1"/>
                          </a:solidFill>
                          <a:effectLst/>
                        </a:rPr>
                        <a:t>g.Driving</a:t>
                      </a:r>
                      <a:r>
                        <a:rPr lang="en-GB" sz="900" kern="1200" noProof="0" dirty="0">
                          <a:solidFill>
                            <a:schemeClr val="dk1"/>
                          </a:solidFill>
                          <a:effectLst/>
                        </a:rPr>
                        <a:t> or using public transportation: 66%</a:t>
                      </a:r>
                      <a:endParaRPr lang="en-GB" sz="900" kern="1200" noProof="0" dirty="0">
                        <a:solidFill>
                          <a:schemeClr val="dk1"/>
                        </a:solidFill>
                        <a:effectLst/>
                        <a:latin typeface="+mn-lt"/>
                        <a:ea typeface="+mn-ea"/>
                        <a:cs typeface="+mn-cs"/>
                      </a:endParaRPr>
                    </a:p>
                  </a:txBody>
                  <a:tcPr/>
                </a:tc>
                <a:tc>
                  <a:txBody>
                    <a:bodyPr/>
                    <a:lstStyle/>
                    <a:p>
                      <a:endParaRPr lang="en-GB" sz="900" noProof="0" dirty="0"/>
                    </a:p>
                    <a:p>
                      <a:endParaRPr lang="en-GB" sz="900" noProof="0" dirty="0"/>
                    </a:p>
                    <a:p>
                      <a:endParaRPr lang="en-GB" sz="900" noProof="0" dirty="0"/>
                    </a:p>
                    <a:p>
                      <a:endParaRPr lang="en-GB" sz="900" noProof="0" dirty="0"/>
                    </a:p>
                    <a:p>
                      <a:endParaRPr lang="en-GB" sz="900" noProof="0" dirty="0"/>
                    </a:p>
                  </a:txBody>
                  <a:tcPr/>
                </a:tc>
                <a:extLst>
                  <a:ext uri="{0D108BD9-81ED-4DB2-BD59-A6C34878D82A}">
                    <a16:rowId xmlns:a16="http://schemas.microsoft.com/office/drawing/2014/main" val="10006"/>
                  </a:ext>
                </a:extLst>
              </a:tr>
              <a:tr h="245327">
                <a:tc>
                  <a:txBody>
                    <a:bodyPr/>
                    <a:lstStyle/>
                    <a:p>
                      <a:r>
                        <a:rPr lang="en-GB" sz="800" b="0" noProof="0" dirty="0"/>
                        <a:t>F1N</a:t>
                      </a:r>
                      <a:endParaRPr lang="en-GB" sz="800" b="0" i="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a:t>To better assess the patients’ functional capacity, it has been proposed to add the following question: “Does the patient describe their movement as slow – normal – fast”. The healthcare professional will record the answer of the patient. Do you agree to add this question in the HFFS? Record how the patient describes their movement  (slow – normal – fast) </a:t>
                      </a:r>
                    </a:p>
                  </a:txBody>
                  <a:tcPr/>
                </a:tc>
                <a:tc>
                  <a:txBody>
                    <a:bodyPr/>
                    <a:lstStyle/>
                    <a:p>
                      <a:r>
                        <a:rPr lang="en-GB" sz="900" noProof="0" dirty="0"/>
                        <a:t>81</a:t>
                      </a:r>
                    </a:p>
                  </a:txBody>
                  <a:tcPr/>
                </a:tc>
                <a:extLst>
                  <a:ext uri="{0D108BD9-81ED-4DB2-BD59-A6C34878D82A}">
                    <a16:rowId xmlns:a16="http://schemas.microsoft.com/office/drawing/2014/main" val="2248899975"/>
                  </a:ext>
                </a:extLst>
              </a:tr>
              <a:tr h="245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noProof="0" dirty="0"/>
                        <a:t>PC1Ri</a:t>
                      </a:r>
                      <a:endParaRPr lang="en-GB" sz="800" b="0" i="0" noProof="0" dirty="0"/>
                    </a:p>
                  </a:txBody>
                  <a:tcPr/>
                </a:tc>
                <a:tc>
                  <a:txBody>
                    <a:bodyPr/>
                    <a:lstStyle/>
                    <a:p>
                      <a:r>
                        <a:rPr lang="en-GB" sz="900" kern="1200" noProof="0" dirty="0">
                          <a:effectLst/>
                        </a:rPr>
                        <a:t>Regarding the cognitive status, in order to simplify the HFFS, do you agree to ask the patient only the current year and remove the assessment of the AMT 4?</a:t>
                      </a:r>
                    </a:p>
                  </a:txBody>
                  <a:tcPr/>
                </a:tc>
                <a:tc>
                  <a:txBody>
                    <a:bodyPr/>
                    <a:lstStyle/>
                    <a:p>
                      <a:r>
                        <a:rPr lang="en-GB" sz="900" noProof="0" dirty="0"/>
                        <a:t>72</a:t>
                      </a:r>
                    </a:p>
                  </a:txBody>
                  <a:tcPr/>
                </a:tc>
                <a:extLst>
                  <a:ext uri="{0D108BD9-81ED-4DB2-BD59-A6C34878D82A}">
                    <a16:rowId xmlns:a16="http://schemas.microsoft.com/office/drawing/2014/main" val="3807736146"/>
                  </a:ext>
                </a:extLst>
              </a:tr>
              <a:tr h="245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noProof="0" dirty="0"/>
                        <a:t>PC1Rii</a:t>
                      </a:r>
                      <a:endParaRPr lang="en-GB" sz="800" b="0" i="0" noProof="0" dirty="0"/>
                    </a:p>
                  </a:txBody>
                  <a:tcPr/>
                </a:tc>
                <a:tc>
                  <a:txBody>
                    <a:bodyPr/>
                    <a:lstStyle/>
                    <a:p>
                      <a:r>
                        <a:rPr lang="en-GB" sz="900" kern="1200" noProof="0" dirty="0">
                          <a:effectLst/>
                        </a:rPr>
                        <a:t>Regarding cognitive status, do you agree to remove the serial subtraction by seven and leave the option to tell the months of the year backwards</a:t>
                      </a:r>
                    </a:p>
                  </a:txBody>
                  <a:tcPr/>
                </a:tc>
                <a:tc>
                  <a:txBody>
                    <a:bodyPr/>
                    <a:lstStyle/>
                    <a:p>
                      <a:r>
                        <a:rPr lang="en-GB" sz="900" noProof="0" dirty="0"/>
                        <a:t>70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114808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9275</TotalTime>
  <Words>1019</Words>
  <Application>Microsoft Macintosh PowerPoint</Application>
  <PresentationFormat>Widescreen</PresentationFormat>
  <Paragraphs>61</Paragraphs>
  <Slides>1</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Aptos</vt:lpstr>
      <vt:lpstr>Aptos Display</vt:lpstr>
      <vt:lpstr>Arial</vt:lpstr>
      <vt:lpstr>Tema di Office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Cristiana Vitale</dc:creator>
  <cp:lastModifiedBy>Cristiana Vitale</cp:lastModifiedBy>
  <cp:revision>57</cp:revision>
  <dcterms:created xsi:type="dcterms:W3CDTF">2024-06-01T21:22:10Z</dcterms:created>
  <dcterms:modified xsi:type="dcterms:W3CDTF">2024-10-26T11:15:01Z</dcterms:modified>
</cp:coreProperties>
</file>