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7" r:id="rId2"/>
  </p:sldIdLst>
  <p:sldSz cx="12192000" cy="6858000"/>
  <p:notesSz cx="6858000" cy="9144000"/>
  <p:defaultTextStyle>
    <a:defPPr>
      <a:defRPr lang="it-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initials="E" lastIdx="4" clrIdx="0">
    <p:extLst>
      <p:ext uri="{19B8F6BF-5375-455C-9EA6-DF929625EA0E}">
        <p15:presenceInfo xmlns:p15="http://schemas.microsoft.com/office/powerpoint/2012/main" userId="El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3380" autoAdjust="0"/>
  </p:normalViewPr>
  <p:slideViewPr>
    <p:cSldViewPr snapToGrid="0">
      <p:cViewPr varScale="1">
        <p:scale>
          <a:sx n="115" d="100"/>
          <a:sy n="115" d="100"/>
        </p:scale>
        <p:origin x="472"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1044B-142A-DF4A-B48D-D2E9A77DFFB0}" type="datetimeFigureOut">
              <a:rPr lang="en-GB" smtClean="0"/>
              <a:t>26/10/2024</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49BDB-02E2-CD43-98D2-AAA5DF093017}" type="slidenum">
              <a:rPr lang="en-GB" smtClean="0"/>
              <a:t>‹N›</a:t>
            </a:fld>
            <a:endParaRPr lang="en-GB"/>
          </a:p>
        </p:txBody>
      </p:sp>
    </p:spTree>
    <p:extLst>
      <p:ext uri="{BB962C8B-B14F-4D97-AF65-F5344CB8AC3E}">
        <p14:creationId xmlns:p14="http://schemas.microsoft.com/office/powerpoint/2010/main" val="3465061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egnaposto numero diapositiva 3"/>
          <p:cNvSpPr>
            <a:spLocks noGrp="1"/>
          </p:cNvSpPr>
          <p:nvPr>
            <p:ph type="sldNum" sz="quarter" idx="10"/>
          </p:nvPr>
        </p:nvSpPr>
        <p:spPr/>
        <p:txBody>
          <a:bodyPr/>
          <a:lstStyle/>
          <a:p>
            <a:fld id="{72B30AA3-7827-2042-AAD1-DB6F90494AE4}" type="slidenum">
              <a:rPr lang="it-IT" smtClean="0"/>
              <a:pPr/>
              <a:t>1</a:t>
            </a:fld>
            <a:endParaRPr lang="it-IT"/>
          </a:p>
        </p:txBody>
      </p:sp>
    </p:spTree>
    <p:extLst>
      <p:ext uri="{BB962C8B-B14F-4D97-AF65-F5344CB8AC3E}">
        <p14:creationId xmlns:p14="http://schemas.microsoft.com/office/powerpoint/2010/main" val="2630816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104BA-B0A3-7EFF-B37E-CD6D042F8B8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045F9CB0-BBDD-FE1E-19D7-7B4FB28EF4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A67ED162-ECFC-939A-0113-DC013C8959C0}"/>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9CDBDD06-377C-D6D3-55FE-9662F5AB229A}"/>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ABF2851-AB72-CEDA-9223-457F8DB4106B}"/>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55214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55769-3EA0-F366-B21F-DE1709FD0083}"/>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D0EB22DB-3F04-C7DC-5B2D-6AA185CAEDD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C44A81E-EB63-FB6E-B85F-FBF9878BB105}"/>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5E56099D-48F5-0157-383A-4CE95E3A2001}"/>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1396B68-8E16-B6B2-557A-4AFC166D8CD4}"/>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04401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EA5AAF5-9689-82EF-04CD-E6E232343CB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7670C0AD-A699-4BBC-1FD1-806826A45BA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A498682C-CFD2-5A52-7274-FD56F0387435}"/>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0661E880-3195-AD2E-F322-7E211DF80D44}"/>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4227290-6712-A555-37C6-2F1FAFD9E49E}"/>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270255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AC169B-4523-BAEC-2099-020BE3656BEE}"/>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5847ABE8-1C72-FFDF-A317-F95686510A8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AE0A3BA-2469-0F04-6680-74D42A57EA61}"/>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521BB130-ED04-C11D-C101-1F8FA2A5804E}"/>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48EF35D-4DEE-894B-5530-F35B09EDC412}"/>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075998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18D4C1-9701-335E-B255-ACB8B0F53DD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25B5CF56-D2AE-2497-6F20-982FBCAC212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0F9342A-445E-9989-937F-7D75274AAC8F}"/>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DFE3FDB9-835D-2899-CAC1-4908CD9511F9}"/>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A81D05B-358B-C977-3B95-41FD8A1A6AA6}"/>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2807657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27053E-2011-36BD-8142-1CBE35B63B1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E169B8D4-9107-CE0A-3578-A2D0927071B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C5FE16A5-D6E9-E58B-094D-629027C0BE3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9366041E-50A8-77B1-98FC-C724DEBC3623}"/>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6" name="Segnaposto piè di pagina 5">
            <a:extLst>
              <a:ext uri="{FF2B5EF4-FFF2-40B4-BE49-F238E27FC236}">
                <a16:creationId xmlns:a16="http://schemas.microsoft.com/office/drawing/2014/main" id="{3ECB6B40-110C-B165-1C30-48E7322A4BCB}"/>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4937FFBC-8930-1D92-09C0-3D09E1D703EE}"/>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88916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B20E22-03C1-901C-50C9-1B320716B3CE}"/>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505E8806-728D-047F-A170-6D0E2447E5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830218A-1B6A-C9DE-65EE-E171A0AE88B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B1D08749-8602-0C70-74C2-9E755C8346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5418C75-D748-9D19-C909-0FA31252949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F1CC726F-D37D-07F9-EAF0-E270670D311C}"/>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8" name="Segnaposto piè di pagina 7">
            <a:extLst>
              <a:ext uri="{FF2B5EF4-FFF2-40B4-BE49-F238E27FC236}">
                <a16:creationId xmlns:a16="http://schemas.microsoft.com/office/drawing/2014/main" id="{11A3A27D-4A5F-C200-22FD-66C5AE5EA3A6}"/>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A8230FB4-55D7-D2D0-47DB-2D519AF5B833}"/>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19699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7BC48B-F026-F9DE-D3A8-9563F8A92E62}"/>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3C0C447E-ECE8-9C43-A633-88C71A673330}"/>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4" name="Segnaposto piè di pagina 3">
            <a:extLst>
              <a:ext uri="{FF2B5EF4-FFF2-40B4-BE49-F238E27FC236}">
                <a16:creationId xmlns:a16="http://schemas.microsoft.com/office/drawing/2014/main" id="{780A5C46-6806-9C49-2D82-3F265D769F6C}"/>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A10872EF-9D66-EA3F-BE1D-719555F035A0}"/>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57751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9EC4509-161D-AC14-FA94-F41714331D82}"/>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3" name="Segnaposto piè di pagina 2">
            <a:extLst>
              <a:ext uri="{FF2B5EF4-FFF2-40B4-BE49-F238E27FC236}">
                <a16:creationId xmlns:a16="http://schemas.microsoft.com/office/drawing/2014/main" id="{81DCA0FD-5524-2250-9BE4-C3698CCEE606}"/>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AB0493EE-72B2-4165-6159-D028959AF138}"/>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067647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BA8386-A305-9AD1-FF2A-7CD3711904C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B69BAC0B-FB3C-865F-51B9-651DF8A10E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D107B0DB-9B0B-3C48-C37A-EFE3DAA3E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7EB5C69-4C61-03FA-2539-C13576A8866D}"/>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6" name="Segnaposto piè di pagina 5">
            <a:extLst>
              <a:ext uri="{FF2B5EF4-FFF2-40B4-BE49-F238E27FC236}">
                <a16:creationId xmlns:a16="http://schemas.microsoft.com/office/drawing/2014/main" id="{C70D2BF4-FFD4-E08A-EE32-B6DF12A45197}"/>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47BA5A0D-5391-D20E-BEE6-2C4517740CB9}"/>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51897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704ADF-2AC0-BB4E-7992-39E192F3CFA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910EAEEF-BFDB-6957-BB45-FACFACB88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B6EFB322-72D0-5D8B-ED50-C37C40FCD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920AAFC-44FB-F9E5-9769-F719F898371A}"/>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6" name="Segnaposto piè di pagina 5">
            <a:extLst>
              <a:ext uri="{FF2B5EF4-FFF2-40B4-BE49-F238E27FC236}">
                <a16:creationId xmlns:a16="http://schemas.microsoft.com/office/drawing/2014/main" id="{1AACCDEF-1317-DA66-4E55-DA151CD38FE3}"/>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890F002C-22F6-5CB4-A269-7FE8431E1915}"/>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293212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333DD03-0700-1565-80C2-65AA8D0A7A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4BDE12B3-4C9C-A707-5907-76D8E89072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1A63FBDC-D52B-8969-8F5D-214312ECE6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23DCEFF8-E516-A2E8-319E-8138548685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egnaposto numero diapositiva 5">
            <a:extLst>
              <a:ext uri="{FF2B5EF4-FFF2-40B4-BE49-F238E27FC236}">
                <a16:creationId xmlns:a16="http://schemas.microsoft.com/office/drawing/2014/main" id="{0CAD6C4A-3121-CC94-C843-BE398D203D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280BB3-BD24-0143-B820-259C682B3727}" type="slidenum">
              <a:rPr lang="en-GB" smtClean="0"/>
              <a:t>‹N›</a:t>
            </a:fld>
            <a:endParaRPr lang="en-GB"/>
          </a:p>
        </p:txBody>
      </p:sp>
    </p:spTree>
    <p:extLst>
      <p:ext uri="{BB962C8B-B14F-4D97-AF65-F5344CB8AC3E}">
        <p14:creationId xmlns:p14="http://schemas.microsoft.com/office/powerpoint/2010/main" val="272645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5657671"/>
            <a:ext cx="10631714" cy="1200329"/>
          </a:xfrm>
          <a:prstGeom prst="rect">
            <a:avLst/>
          </a:prstGeom>
        </p:spPr>
        <p:txBody>
          <a:bodyPr wrap="square">
            <a:spAutoFit/>
          </a:bodyPr>
          <a:lstStyle/>
          <a:p>
            <a:r>
              <a:rPr lang="it-IT" dirty="0" err="1"/>
              <a:t> </a:t>
            </a:r>
            <a:endParaRPr lang="it-IT" dirty="0"/>
          </a:p>
          <a:p>
            <a:endParaRPr lang="it-IT" dirty="0"/>
          </a:p>
          <a:p>
            <a:endParaRPr lang="it-IT" dirty="0"/>
          </a:p>
          <a:p>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2208962930"/>
              </p:ext>
            </p:extLst>
          </p:nvPr>
        </p:nvGraphicFramePr>
        <p:xfrm>
          <a:off x="1" y="-153558"/>
          <a:ext cx="12192000" cy="7666855"/>
        </p:xfrm>
        <a:graphic>
          <a:graphicData uri="http://schemas.openxmlformats.org/drawingml/2006/table">
            <a:tbl>
              <a:tblPr firstRow="1" bandRow="1">
                <a:tableStyleId>{EB344D84-9AFB-497E-A393-DC336BA19D2E}</a:tableStyleId>
              </a:tblPr>
              <a:tblGrid>
                <a:gridCol w="669072">
                  <a:extLst>
                    <a:ext uri="{9D8B030D-6E8A-4147-A177-3AD203B41FA5}">
                      <a16:colId xmlns:a16="http://schemas.microsoft.com/office/drawing/2014/main" val="1807312258"/>
                    </a:ext>
                  </a:extLst>
                </a:gridCol>
                <a:gridCol w="11125530">
                  <a:extLst>
                    <a:ext uri="{9D8B030D-6E8A-4147-A177-3AD203B41FA5}">
                      <a16:colId xmlns:a16="http://schemas.microsoft.com/office/drawing/2014/main" val="20001"/>
                    </a:ext>
                  </a:extLst>
                </a:gridCol>
                <a:gridCol w="397398">
                  <a:extLst>
                    <a:ext uri="{9D8B030D-6E8A-4147-A177-3AD203B41FA5}">
                      <a16:colId xmlns:a16="http://schemas.microsoft.com/office/drawing/2014/main" val="20002"/>
                    </a:ext>
                  </a:extLst>
                </a:gridCol>
              </a:tblGrid>
              <a:tr h="370840">
                <a:tc>
                  <a:txBody>
                    <a:bodyPr/>
                    <a:lstStyle/>
                    <a:p>
                      <a:r>
                        <a:rPr lang="en-GB" sz="1200" b="0" i="0" noProof="0" dirty="0">
                          <a:latin typeface="Calibri" panose="020F0502020204030204" pitchFamily="34" charset="0"/>
                          <a:cs typeface="Calibri" panose="020F0502020204030204" pitchFamily="34" charset="0"/>
                        </a:rPr>
                        <a:t>Domain</a:t>
                      </a:r>
                    </a:p>
                  </a:txBody>
                  <a:tcPr/>
                </a:tc>
                <a:tc>
                  <a:txBody>
                    <a:bodyPr/>
                    <a:lstStyle/>
                    <a:p>
                      <a:r>
                        <a:rPr lang="en-GB" sz="1400" noProof="0" dirty="0">
                          <a:latin typeface="Calibri" panose="020F0502020204030204" pitchFamily="34" charset="0"/>
                          <a:cs typeface="Calibri" panose="020F0502020204030204" pitchFamily="34" charset="0"/>
                        </a:rPr>
                        <a:t>STATEMENTS</a:t>
                      </a:r>
                      <a:r>
                        <a:rPr lang="en-GB" sz="1400" baseline="0" noProof="0" dirty="0">
                          <a:latin typeface="Calibri" panose="020F0502020204030204" pitchFamily="34" charset="0"/>
                          <a:cs typeface="Calibri" panose="020F0502020204030204" pitchFamily="34" charset="0"/>
                        </a:rPr>
                        <a:t> </a:t>
                      </a:r>
                      <a:r>
                        <a:rPr lang="en-GB" sz="1400" noProof="0" dirty="0">
                          <a:latin typeface="Calibri" panose="020F0502020204030204" pitchFamily="34" charset="0"/>
                          <a:cs typeface="Calibri" panose="020F0502020204030204" pitchFamily="34" charset="0"/>
                        </a:rPr>
                        <a:t> (second  </a:t>
                      </a:r>
                      <a:r>
                        <a:rPr lang="en-GB" sz="1400" baseline="0" noProof="0" dirty="0">
                          <a:latin typeface="Calibri" panose="020F0502020204030204" pitchFamily="34" charset="0"/>
                          <a:cs typeface="Calibri" panose="020F0502020204030204" pitchFamily="34" charset="0"/>
                        </a:rPr>
                        <a:t>round</a:t>
                      </a:r>
                      <a:r>
                        <a:rPr lang="en-GB" sz="1400" noProof="0" dirty="0">
                          <a:latin typeface="Calibri" panose="020F0502020204030204" pitchFamily="34" charset="0"/>
                          <a:cs typeface="Calibri" panose="020F0502020204030204" pitchFamily="34" charset="0"/>
                        </a:rPr>
                        <a:t>)</a:t>
                      </a:r>
                      <a:endParaRPr lang="en-GB" sz="1400" b="0" i="0" noProof="0" dirty="0">
                        <a:latin typeface="Calibri" panose="020F0502020204030204" pitchFamily="34" charset="0"/>
                        <a:cs typeface="Calibri" panose="020F0502020204030204" pitchFamily="34" charset="0"/>
                      </a:endParaRPr>
                    </a:p>
                  </a:txBody>
                  <a:tcPr/>
                </a:tc>
                <a:tc>
                  <a:txBody>
                    <a:bodyPr/>
                    <a:lstStyle/>
                    <a:p>
                      <a:r>
                        <a:rPr lang="en-GB" sz="1400" b="1" kern="1200" dirty="0">
                          <a:solidFill>
                            <a:schemeClr val="lt1"/>
                          </a:solidFill>
                          <a:latin typeface="Calibri" panose="020F0502020204030204" pitchFamily="34" charset="0"/>
                          <a:cs typeface="Calibri" panose="020F0502020204030204" pitchFamily="34" charset="0"/>
                        </a:rPr>
                        <a:t>%</a:t>
                      </a:r>
                      <a:endParaRPr lang="en-GB" sz="14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0"/>
                  </a:ext>
                </a:extLst>
              </a:tr>
              <a:tr h="253628">
                <a:tc>
                  <a:txBody>
                    <a:bodyPr/>
                    <a:lstStyle/>
                    <a:p>
                      <a:r>
                        <a:rPr lang="en-GB" sz="800" b="0" noProof="0" dirty="0">
                          <a:solidFill>
                            <a:schemeClr val="tx1"/>
                          </a:solidFill>
                          <a:latin typeface="Calibri" panose="020F0502020204030204" pitchFamily="34" charset="0"/>
                          <a:cs typeface="Calibri" panose="020F0502020204030204" pitchFamily="34" charset="0"/>
                        </a:rPr>
                        <a:t>G1R</a:t>
                      </a:r>
                      <a:endParaRPr lang="en-GB" sz="800" b="0" i="0" noProof="0" dirty="0">
                        <a:solidFill>
                          <a:schemeClr val="tx1"/>
                        </a:solidFill>
                        <a:latin typeface="Calibri" panose="020F0502020204030204" pitchFamily="34" charset="0"/>
                        <a:cs typeface="Calibri" panose="020F0502020204030204" pitchFamily="34" charset="0"/>
                      </a:endParaRPr>
                    </a:p>
                  </a:txBody>
                  <a:tcPr/>
                </a:tc>
                <a:tc>
                  <a:txBody>
                    <a:bodyPr/>
                    <a:lstStyle/>
                    <a:p>
                      <a:r>
                        <a:rPr lang="en-GB" sz="900" kern="1200" dirty="0">
                          <a:solidFill>
                            <a:schemeClr val="dk1"/>
                          </a:solidFill>
                          <a:effectLst/>
                          <a:latin typeface="Calibri" panose="020F0502020204030204" pitchFamily="34" charset="0"/>
                          <a:cs typeface="Calibri" panose="020F0502020204030204" pitchFamily="34" charset="0"/>
                        </a:rPr>
                        <a:t>According to the feedback received during the first round on the definition of frailty in patients with heart failure (HF), we have reformulated the definition of frailty in HF patients as follow (in bold what has been modified): “Frailty is a multidimensional dynamic </a:t>
                      </a:r>
                      <a:r>
                        <a:rPr lang="en-GB" sz="900" b="1" kern="1200" dirty="0">
                          <a:solidFill>
                            <a:schemeClr val="dk1"/>
                          </a:solidFill>
                          <a:effectLst/>
                          <a:latin typeface="Calibri" panose="020F0502020204030204" pitchFamily="34" charset="0"/>
                          <a:cs typeface="Calibri" panose="020F0502020204030204" pitchFamily="34" charset="0"/>
                        </a:rPr>
                        <a:t>and potentially reversible state</a:t>
                      </a:r>
                      <a:r>
                        <a:rPr lang="en-GB" sz="900" kern="1200" dirty="0">
                          <a:solidFill>
                            <a:schemeClr val="dk1"/>
                          </a:solidFill>
                          <a:effectLst/>
                          <a:latin typeface="Calibri" panose="020F0502020204030204" pitchFamily="34" charset="0"/>
                          <a:cs typeface="Calibri" panose="020F0502020204030204" pitchFamily="34" charset="0"/>
                        </a:rPr>
                        <a:t>, </a:t>
                      </a:r>
                      <a:r>
                        <a:rPr lang="en-GB" sz="900" b="1" kern="1200" dirty="0">
                          <a:solidFill>
                            <a:schemeClr val="dk1"/>
                          </a:solidFill>
                          <a:effectLst/>
                          <a:latin typeface="Calibri" panose="020F0502020204030204" pitchFamily="34" charset="0"/>
                          <a:cs typeface="Calibri" panose="020F0502020204030204" pitchFamily="34" charset="0"/>
                        </a:rPr>
                        <a:t>related to but independent of age </a:t>
                      </a:r>
                      <a:r>
                        <a:rPr lang="en-GB" sz="900" kern="1200" dirty="0">
                          <a:solidFill>
                            <a:schemeClr val="dk1"/>
                          </a:solidFill>
                          <a:effectLst/>
                          <a:latin typeface="Calibri" panose="020F0502020204030204" pitchFamily="34" charset="0"/>
                          <a:cs typeface="Calibri" panose="020F0502020204030204" pitchFamily="34" charset="0"/>
                        </a:rPr>
                        <a:t>that makes the individual with HF more vulnerable to the effect of stressors </a:t>
                      </a:r>
                      <a:r>
                        <a:rPr lang="en-GB" sz="900" b="1" kern="1200" dirty="0">
                          <a:solidFill>
                            <a:schemeClr val="dk1"/>
                          </a:solidFill>
                          <a:effectLst/>
                          <a:latin typeface="Calibri" panose="020F0502020204030204" pitchFamily="34" charset="0"/>
                          <a:cs typeface="Calibri" panose="020F0502020204030204" pitchFamily="34" charset="0"/>
                        </a:rPr>
                        <a:t>and at risk of poor outcomes</a:t>
                      </a:r>
                      <a:r>
                        <a:rPr lang="en-GB" sz="900" kern="1200" dirty="0">
                          <a:solidFill>
                            <a:schemeClr val="dk1"/>
                          </a:solidFill>
                          <a:effectLst/>
                          <a:latin typeface="Calibri" panose="020F0502020204030204" pitchFamily="34" charset="0"/>
                          <a:cs typeface="Calibri" panose="020F0502020204030204" pitchFamily="34" charset="0"/>
                        </a:rPr>
                        <a:t>”.  Do you agree with this revised definition?</a:t>
                      </a:r>
                      <a:endParaRPr lang="en-GB" sz="900" kern="1200" dirty="0">
                        <a:solidFill>
                          <a:schemeClr val="dk1"/>
                        </a:solidFill>
                        <a:effectLst/>
                        <a:latin typeface="Calibri" panose="020F0502020204030204" pitchFamily="34" charset="0"/>
                        <a:ea typeface="+mn-ea"/>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latin typeface="Calibri" panose="020F0502020204030204" pitchFamily="34" charset="0"/>
                          <a:cs typeface="Calibri" panose="020F0502020204030204" pitchFamily="34" charset="0"/>
                        </a:rPr>
                        <a:t>93</a:t>
                      </a:r>
                      <a:r>
                        <a:rPr lang="en-GB" sz="900" baseline="0" noProof="0" dirty="0">
                          <a:latin typeface="Calibri" panose="020F0502020204030204" pitchFamily="34" charset="0"/>
                          <a:cs typeface="Calibri" panose="020F0502020204030204" pitchFamily="34" charset="0"/>
                        </a:rPr>
                        <a:t> </a:t>
                      </a:r>
                      <a:endParaRPr lang="en-GB" sz="900" b="0" i="0" noProof="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1"/>
                  </a:ext>
                </a:extLst>
              </a:tr>
              <a:tr h="270479">
                <a:tc>
                  <a:txBody>
                    <a:bodyPr/>
                    <a:lstStyle/>
                    <a:p>
                      <a:r>
                        <a:rPr lang="en-GB" sz="800" b="0" noProof="0" dirty="0">
                          <a:solidFill>
                            <a:schemeClr val="tx1"/>
                          </a:solidFill>
                          <a:latin typeface="Calibri" panose="020F0502020204030204" pitchFamily="34" charset="0"/>
                          <a:cs typeface="Calibri" panose="020F0502020204030204" pitchFamily="34" charset="0"/>
                        </a:rPr>
                        <a:t>G4R</a:t>
                      </a:r>
                      <a:endParaRPr lang="en-GB" sz="800" b="0" i="0" noProof="0" dirty="0">
                        <a:solidFill>
                          <a:schemeClr val="tx1"/>
                        </a:solidFill>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noProof="0" dirty="0">
                          <a:effectLst/>
                          <a:latin typeface="Calibri" panose="020F0502020204030204" pitchFamily="34" charset="0"/>
                          <a:cs typeface="Calibri" panose="020F0502020204030204" pitchFamily="34" charset="0"/>
                        </a:rPr>
                        <a:t>As mentioned in the position paper on frailty in patients with heart failure of the Heart Failure Association/European Society of Cardiology (</a:t>
                      </a:r>
                      <a:r>
                        <a:rPr lang="en-GB" sz="900" kern="1200" noProof="0" dirty="0" err="1">
                          <a:effectLst/>
                          <a:latin typeface="Calibri" panose="020F0502020204030204" pitchFamily="34" charset="0"/>
                          <a:cs typeface="Calibri" panose="020F0502020204030204" pitchFamily="34" charset="0"/>
                        </a:rPr>
                        <a:t>Eur</a:t>
                      </a:r>
                      <a:r>
                        <a:rPr lang="en-GB" sz="900" kern="1200" noProof="0" dirty="0">
                          <a:effectLst/>
                          <a:latin typeface="Calibri" panose="020F0502020204030204" pitchFamily="34" charset="0"/>
                          <a:cs typeface="Calibri" panose="020F0502020204030204" pitchFamily="34" charset="0"/>
                        </a:rPr>
                        <a:t> J Heart Fail. 2019;21:1299–305), the Heart Failure Frailty score is based on four main domains (clinical, functional psycho-cognitive and social). Could you please confirm that you agree with these four main domains and how they are entitled ?</a:t>
                      </a:r>
                    </a:p>
                  </a:txBody>
                  <a:tcPr/>
                </a:tc>
                <a:tc>
                  <a:txBody>
                    <a:bodyPr/>
                    <a:lstStyle/>
                    <a:p>
                      <a:r>
                        <a:rPr lang="en-GB" sz="900" noProof="0" dirty="0">
                          <a:latin typeface="Calibri" panose="020F0502020204030204" pitchFamily="34" charset="0"/>
                          <a:cs typeface="Calibri" panose="020F0502020204030204" pitchFamily="34" charset="0"/>
                        </a:rPr>
                        <a:t>96</a:t>
                      </a:r>
                    </a:p>
                  </a:txBody>
                  <a:tcPr/>
                </a:tc>
                <a:extLst>
                  <a:ext uri="{0D108BD9-81ED-4DB2-BD59-A6C34878D82A}">
                    <a16:rowId xmlns:a16="http://schemas.microsoft.com/office/drawing/2014/main" val="10002"/>
                  </a:ext>
                </a:extLst>
              </a:tr>
              <a:tr h="211873">
                <a:tc>
                  <a:txBody>
                    <a:bodyPr/>
                    <a:lstStyle/>
                    <a:p>
                      <a:r>
                        <a:rPr lang="en-GB" sz="800" b="0" i="0" noProof="0" dirty="0">
                          <a:latin typeface="Calibri" panose="020F0502020204030204" pitchFamily="34" charset="0"/>
                          <a:cs typeface="Calibri" panose="020F0502020204030204" pitchFamily="34" charset="0"/>
                        </a:rPr>
                        <a:t>G1N</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900" kern="1200" noProof="0" dirty="0">
                          <a:effectLst/>
                          <a:latin typeface="Calibri" panose="020F0502020204030204" pitchFamily="34" charset="0"/>
                          <a:cs typeface="Calibri" panose="020F0502020204030204" pitchFamily="34" charset="0"/>
                        </a:rPr>
                        <a:t>Instead of defining the “HF patient” generically, do you agree, with the following nomenclature to reflect the HF stage of the patients: de novo HF, persistent HF, worsening (defined by impairment of NYHA class in the last 3 months, unplanned hospitalisation) HF, advanced HF. Do you agree with this proposal?</a:t>
                      </a:r>
                    </a:p>
                  </a:txBody>
                  <a:tcPr/>
                </a:tc>
                <a:tc>
                  <a:txBody>
                    <a:bodyPr/>
                    <a:lstStyle/>
                    <a:p>
                      <a:r>
                        <a:rPr lang="en-GB" sz="900" noProof="0" dirty="0">
                          <a:latin typeface="Calibri" panose="020F0502020204030204" pitchFamily="34" charset="0"/>
                          <a:cs typeface="Calibri" panose="020F0502020204030204" pitchFamily="34" charset="0"/>
                        </a:rPr>
                        <a:t>76</a:t>
                      </a:r>
                    </a:p>
                  </a:txBody>
                  <a:tcPr/>
                </a:tc>
                <a:extLst>
                  <a:ext uri="{0D108BD9-81ED-4DB2-BD59-A6C34878D82A}">
                    <a16:rowId xmlns:a16="http://schemas.microsoft.com/office/drawing/2014/main" val="10003"/>
                  </a:ext>
                </a:extLst>
              </a:tr>
              <a:tr h="251265">
                <a:tc>
                  <a:txBody>
                    <a:bodyPr/>
                    <a:lstStyle/>
                    <a:p>
                      <a:r>
                        <a:rPr lang="en-GB" sz="800" b="0" noProof="0" dirty="0">
                          <a:latin typeface="Calibri" panose="020F0502020204030204" pitchFamily="34" charset="0"/>
                          <a:cs typeface="Calibri" panose="020F0502020204030204" pitchFamily="34" charset="0"/>
                        </a:rPr>
                        <a:t>C1&amp;</a:t>
                      </a:r>
                    </a:p>
                    <a:p>
                      <a:r>
                        <a:rPr lang="en-GB" sz="800" b="0" noProof="0" dirty="0">
                          <a:latin typeface="Calibri" panose="020F0502020204030204" pitchFamily="34" charset="0"/>
                          <a:cs typeface="Calibri" panose="020F0502020204030204" pitchFamily="34" charset="0"/>
                        </a:rPr>
                        <a:t>C2R</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latin typeface="Calibri" panose="020F0502020204030204" pitchFamily="34" charset="0"/>
                          <a:cs typeface="Calibri" panose="020F0502020204030204" pitchFamily="34" charset="0"/>
                        </a:rPr>
                        <a:t>Do you agree to consider the variables listed below as parameters to be recorded in order to assess their importance during the validation phase of the HF frailty score ?</a:t>
                      </a:r>
                    </a:p>
                    <a:p>
                      <a:pPr marL="228600" marR="0" indent="-228600" algn="l" defTabSz="914400" rtl="0" eaLnBrk="1" fontAlgn="auto" latinLnBrk="0" hangingPunct="1">
                        <a:lnSpc>
                          <a:spcPct val="100000"/>
                        </a:lnSpc>
                        <a:spcBef>
                          <a:spcPts val="0"/>
                        </a:spcBef>
                        <a:spcAft>
                          <a:spcPts val="0"/>
                        </a:spcAft>
                        <a:buClrTx/>
                        <a:buSzTx/>
                        <a:buFontTx/>
                        <a:buAutoNum type="alphaLcPeriod"/>
                        <a:tabLst/>
                        <a:defRPr/>
                      </a:pPr>
                      <a:r>
                        <a:rPr lang="en-GB" sz="900" b="0" noProof="0" dirty="0">
                          <a:latin typeface="Calibri" panose="020F0502020204030204" pitchFamily="34" charset="0"/>
                          <a:cs typeface="Calibri" panose="020F0502020204030204" pitchFamily="34" charset="0"/>
                        </a:rPr>
                        <a:t>Age: 94%          b. NYHA class: 96%          c. Stage HF (A-D): 82%          d. LVEF: 72%</a:t>
                      </a:r>
                      <a:endParaRPr lang="en-GB" sz="900" b="0" i="0" noProof="0" dirty="0">
                        <a:latin typeface="Calibri" panose="020F0502020204030204" pitchFamily="34" charset="0"/>
                        <a:cs typeface="Calibri" panose="020F0502020204030204" pitchFamily="34" charset="0"/>
                      </a:endParaRPr>
                    </a:p>
                  </a:txBody>
                  <a:tcPr/>
                </a:tc>
                <a:tc>
                  <a:txBody>
                    <a:bodyPr/>
                    <a:lstStyle/>
                    <a:p>
                      <a:endParaRPr lang="en-GB" sz="90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4"/>
                  </a:ext>
                </a:extLst>
              </a:tr>
              <a:tr h="0">
                <a:tc>
                  <a:txBody>
                    <a:bodyPr/>
                    <a:lstStyle/>
                    <a:p>
                      <a:r>
                        <a:rPr lang="en-GB" sz="800" b="0" noProof="0" dirty="0">
                          <a:latin typeface="Calibri" panose="020F0502020204030204" pitchFamily="34" charset="0"/>
                          <a:cs typeface="Calibri" panose="020F0502020204030204" pitchFamily="34" charset="0"/>
                        </a:rPr>
                        <a:t>C1N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noProof="0" dirty="0">
                          <a:effectLst/>
                          <a:latin typeface="Calibri" panose="020F0502020204030204" pitchFamily="34" charset="0"/>
                          <a:cs typeface="Calibri" panose="020F0502020204030204" pitchFamily="34" charset="0"/>
                        </a:rPr>
                        <a:t>Even though we can understand that this may be subjective, do you agree to add the following question on life expectancy in the Heart Failure Frailty Score (HFFS) :“Do you estimate patient’s life expectancy less than 12 months?“</a:t>
                      </a:r>
                    </a:p>
                  </a:txBody>
                  <a:tcPr/>
                </a:tc>
                <a:tc>
                  <a:txBody>
                    <a:bodyPr/>
                    <a:lstStyle/>
                    <a:p>
                      <a:r>
                        <a:rPr lang="en-GB" sz="900" noProof="0" dirty="0">
                          <a:latin typeface="Calibri" panose="020F0502020204030204" pitchFamily="34" charset="0"/>
                          <a:cs typeface="Calibri" panose="020F0502020204030204" pitchFamily="34" charset="0"/>
                        </a:rPr>
                        <a:t>61</a:t>
                      </a:r>
                    </a:p>
                  </a:txBody>
                  <a:tcPr/>
                </a:tc>
                <a:extLst>
                  <a:ext uri="{0D108BD9-81ED-4DB2-BD59-A6C34878D82A}">
                    <a16:rowId xmlns:a16="http://schemas.microsoft.com/office/drawing/2014/main" val="10005"/>
                  </a:ext>
                </a:extLst>
              </a:tr>
              <a:tr h="239504">
                <a:tc>
                  <a:txBody>
                    <a:bodyPr/>
                    <a:lstStyle/>
                    <a:p>
                      <a:r>
                        <a:rPr lang="en-GB" sz="800" b="0" noProof="0" dirty="0">
                          <a:latin typeface="Calibri" panose="020F0502020204030204" pitchFamily="34" charset="0"/>
                          <a:cs typeface="Calibri" panose="020F0502020204030204" pitchFamily="34" charset="0"/>
                        </a:rPr>
                        <a:t>C4R</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dk1"/>
                          </a:solidFill>
                          <a:effectLst/>
                          <a:latin typeface="Calibri" panose="020F0502020204030204" pitchFamily="34" charset="0"/>
                          <a:cs typeface="Calibri" panose="020F0502020204030204" pitchFamily="34" charset="0"/>
                        </a:rPr>
                        <a:t>Do you agree to remove </a:t>
                      </a:r>
                      <a:r>
                        <a:rPr lang="it-GB" sz="900" kern="1200" dirty="0">
                          <a:solidFill>
                            <a:schemeClr val="dk1"/>
                          </a:solidFill>
                          <a:effectLst/>
                          <a:latin typeface="Calibri" panose="020F0502020204030204" pitchFamily="34" charset="0"/>
                          <a:cs typeface="Calibri" panose="020F0502020204030204" pitchFamily="34" charset="0"/>
                        </a:rPr>
                        <a:t>the </a:t>
                      </a:r>
                      <a:r>
                        <a:rPr lang="en-US" sz="900" kern="1200" dirty="0">
                          <a:solidFill>
                            <a:schemeClr val="dk1"/>
                          </a:solidFill>
                          <a:effectLst/>
                          <a:latin typeface="Calibri" panose="020F0502020204030204" pitchFamily="34" charset="0"/>
                          <a:cs typeface="Calibri" panose="020F0502020204030204" pitchFamily="34" charset="0"/>
                        </a:rPr>
                        <a:t>number of unplanned hospitalisations from the HFFS?</a:t>
                      </a:r>
                      <a:endParaRPr lang="it-GB" sz="900" kern="1200" dirty="0">
                        <a:solidFill>
                          <a:schemeClr val="dk1"/>
                        </a:solidFill>
                        <a:effectLst/>
                        <a:latin typeface="Calibri" panose="020F0502020204030204" pitchFamily="34" charset="0"/>
                        <a:ea typeface="+mn-ea"/>
                        <a:cs typeface="Calibri" panose="020F0502020204030204" pitchFamily="34" charset="0"/>
                      </a:endParaRPr>
                    </a:p>
                  </a:txBody>
                  <a:tcPr/>
                </a:tc>
                <a:tc>
                  <a:txBody>
                    <a:bodyPr/>
                    <a:lstStyle/>
                    <a:p>
                      <a:r>
                        <a:rPr lang="en-GB" sz="900" noProof="0" dirty="0">
                          <a:latin typeface="Calibri" panose="020F0502020204030204" pitchFamily="34" charset="0"/>
                          <a:cs typeface="Calibri" panose="020F0502020204030204" pitchFamily="34" charset="0"/>
                        </a:rPr>
                        <a:t>54</a:t>
                      </a:r>
                    </a:p>
                  </a:txBody>
                  <a:tcPr/>
                </a:tc>
                <a:extLst>
                  <a:ext uri="{0D108BD9-81ED-4DB2-BD59-A6C34878D82A}">
                    <a16:rowId xmlns:a16="http://schemas.microsoft.com/office/drawing/2014/main" val="10006"/>
                  </a:ext>
                </a:extLst>
              </a:tr>
              <a:tr h="245327">
                <a:tc>
                  <a:txBody>
                    <a:bodyPr/>
                    <a:lstStyle/>
                    <a:p>
                      <a:r>
                        <a:rPr lang="en-GB" sz="800" b="0" noProof="0" dirty="0">
                          <a:latin typeface="Calibri" panose="020F0502020204030204" pitchFamily="34" charset="0"/>
                          <a:cs typeface="Calibri" panose="020F0502020204030204" pitchFamily="34" charset="0"/>
                        </a:rPr>
                        <a:t>C5R</a:t>
                      </a:r>
                      <a:endParaRPr lang="en-GB" sz="800" b="0" i="0" noProof="0" dirty="0">
                        <a:latin typeface="Calibri" panose="020F0502020204030204" pitchFamily="34" charset="0"/>
                        <a:cs typeface="Calibri" panose="020F0502020204030204" pitchFamily="34" charset="0"/>
                      </a:endParaRPr>
                    </a:p>
                  </a:txBody>
                  <a:tcPr/>
                </a:tc>
                <a:tc>
                  <a:txBody>
                    <a:bodyPr/>
                    <a:lstStyle/>
                    <a:p>
                      <a:r>
                        <a:rPr lang="en-GB" sz="900" kern="1200" noProof="0" dirty="0">
                          <a:effectLst/>
                          <a:latin typeface="Calibri" panose="020F0502020204030204" pitchFamily="34" charset="0"/>
                          <a:cs typeface="Calibri" panose="020F0502020204030204" pitchFamily="34" charset="0"/>
                        </a:rPr>
                        <a:t>It has already been agreed to record falls as a parameter in the clinical domain of the HFFS. Instead of recording their number, we propose to use the options below.</a:t>
                      </a:r>
                    </a:p>
                    <a:p>
                      <a:r>
                        <a:rPr lang="en-GB" sz="900" kern="1200" noProof="0" dirty="0">
                          <a:effectLst/>
                          <a:latin typeface="Calibri" panose="020F0502020204030204" pitchFamily="34" charset="0"/>
                          <a:cs typeface="Calibri" panose="020F0502020204030204" pitchFamily="34" charset="0"/>
                        </a:rPr>
                        <a:t>a. no fall/s           b. fall/s without clinical consequences            c. fall/s with clinical consequences</a:t>
                      </a:r>
                    </a:p>
                    <a:p>
                      <a:r>
                        <a:rPr lang="en-GB" sz="900" kern="1200" noProof="0" dirty="0">
                          <a:effectLst/>
                          <a:latin typeface="Calibri" panose="020F0502020204030204" pitchFamily="34" charset="0"/>
                          <a:cs typeface="Calibri" panose="020F0502020204030204" pitchFamily="34" charset="0"/>
                        </a:rPr>
                        <a:t>Do you agree with this proposal?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latin typeface="Calibri" panose="020F0502020204030204" pitchFamily="34" charset="0"/>
                          <a:cs typeface="Calibri" panose="020F0502020204030204" pitchFamily="34" charset="0"/>
                        </a:rPr>
                        <a:t>Do you agree  to include question 7 in the clinical domain?</a:t>
                      </a:r>
                      <a:endParaRPr lang="en-GB" sz="900" noProof="0" dirty="0">
                        <a:latin typeface="Calibri" panose="020F0502020204030204" pitchFamily="34" charset="0"/>
                        <a:cs typeface="Calibri" panose="020F0502020204030204" pitchFamily="34" charset="0"/>
                      </a:endParaRPr>
                    </a:p>
                  </a:txBody>
                  <a:tcPr/>
                </a:tc>
                <a:tc>
                  <a:txBody>
                    <a:bodyPr/>
                    <a:lstStyle/>
                    <a:p>
                      <a:endParaRPr lang="en-GB" sz="900" noProof="0" dirty="0">
                        <a:latin typeface="Calibri" panose="020F0502020204030204" pitchFamily="34" charset="0"/>
                        <a:cs typeface="Calibri" panose="020F0502020204030204" pitchFamily="34" charset="0"/>
                      </a:endParaRPr>
                    </a:p>
                    <a:p>
                      <a:endParaRPr lang="en-GB" sz="900" noProof="0" dirty="0">
                        <a:latin typeface="Calibri" panose="020F0502020204030204" pitchFamily="34" charset="0"/>
                        <a:cs typeface="Calibri" panose="020F0502020204030204" pitchFamily="34" charset="0"/>
                      </a:endParaRPr>
                    </a:p>
                    <a:p>
                      <a:r>
                        <a:rPr lang="en-GB" sz="900" noProof="0" dirty="0">
                          <a:latin typeface="Calibri" panose="020F0502020204030204" pitchFamily="34" charset="0"/>
                          <a:cs typeface="Calibri" panose="020F0502020204030204" pitchFamily="34" charset="0"/>
                        </a:rPr>
                        <a:t>82</a:t>
                      </a:r>
                    </a:p>
                    <a:p>
                      <a:r>
                        <a:rPr lang="en-GB" sz="900" noProof="0" dirty="0">
                          <a:latin typeface="Calibri" panose="020F0502020204030204" pitchFamily="34" charset="0"/>
                          <a:cs typeface="Calibri" panose="020F0502020204030204" pitchFamily="34" charset="0"/>
                        </a:rPr>
                        <a:t>89</a:t>
                      </a:r>
                    </a:p>
                  </a:txBody>
                  <a:tcPr/>
                </a:tc>
                <a:extLst>
                  <a:ext uri="{0D108BD9-81ED-4DB2-BD59-A6C34878D82A}">
                    <a16:rowId xmlns:a16="http://schemas.microsoft.com/office/drawing/2014/main" val="10007"/>
                  </a:ext>
                </a:extLst>
              </a:tr>
              <a:tr h="221537">
                <a:tc>
                  <a:txBody>
                    <a:bodyPr/>
                    <a:lstStyle/>
                    <a:p>
                      <a:r>
                        <a:rPr lang="en-GB" sz="800" b="0" noProof="0" dirty="0">
                          <a:latin typeface="Calibri" panose="020F0502020204030204" pitchFamily="34" charset="0"/>
                          <a:cs typeface="Calibri" panose="020F0502020204030204" pitchFamily="34" charset="0"/>
                        </a:rPr>
                        <a:t>C6Ra</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Regarding unintentional weight loss, do you agree with the following reformulated question (changes in bold): “Is unintentional weight loss (</a:t>
                      </a:r>
                      <a:r>
                        <a:rPr lang="en-GB" sz="900" b="1" noProof="0" dirty="0">
                          <a:latin typeface="Calibri" panose="020F0502020204030204" pitchFamily="34" charset="0"/>
                          <a:cs typeface="Calibri" panose="020F0502020204030204" pitchFamily="34" charset="0"/>
                        </a:rPr>
                        <a:t>not associated with intensification of diuretic therapy or a known illnesses</a:t>
                      </a:r>
                      <a:r>
                        <a:rPr lang="en-GB" sz="900" b="0" noProof="0" dirty="0">
                          <a:latin typeface="Calibri" panose="020F0502020204030204" pitchFamily="34" charset="0"/>
                          <a:cs typeface="Calibri" panose="020F0502020204030204" pitchFamily="34" charset="0"/>
                        </a:rPr>
                        <a:t>) one of the parameters to be included in the clinical domain ?</a:t>
                      </a:r>
                      <a:endParaRPr lang="en-GB" sz="900" b="0" i="0" noProof="0" dirty="0">
                        <a:latin typeface="Calibri" panose="020F0502020204030204" pitchFamily="34" charset="0"/>
                        <a:cs typeface="Calibri" panose="020F0502020204030204" pitchFamily="34" charset="0"/>
                      </a:endParaRPr>
                    </a:p>
                  </a:txBody>
                  <a:tcPr/>
                </a:tc>
                <a:tc>
                  <a:txBody>
                    <a:bodyPr/>
                    <a:lstStyle/>
                    <a:p>
                      <a:r>
                        <a:rPr lang="en-GB" sz="900" b="0" noProof="0" dirty="0">
                          <a:latin typeface="Calibri" panose="020F0502020204030204" pitchFamily="34" charset="0"/>
                          <a:cs typeface="Calibri" panose="020F0502020204030204" pitchFamily="34" charset="0"/>
                        </a:rPr>
                        <a:t>89</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25472206"/>
                  </a:ext>
                </a:extLst>
              </a:tr>
              <a:tr h="189571">
                <a:tc>
                  <a:txBody>
                    <a:bodyPr/>
                    <a:lstStyle/>
                    <a:p>
                      <a:r>
                        <a:rPr lang="en-GB" sz="800" b="0" noProof="0" dirty="0">
                          <a:latin typeface="Calibri" panose="020F0502020204030204" pitchFamily="34" charset="0"/>
                          <a:cs typeface="Calibri" panose="020F0502020204030204" pitchFamily="34" charset="0"/>
                        </a:rPr>
                        <a:t>C6Rb</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Do you agree to define unintentional weight loss as “weight loss of at least 5% of the patient’s usual body weight that occurs within the preceding 6 months” (Wong CJ. Involuntary weight loss. Med Clin North Am. 2014;98:625-643.) and that is not the expected consequence of treatment of a known illness  (i.e. not associated with intensification of diuretic </a:t>
                      </a:r>
                      <a:r>
                        <a:rPr lang="en-GB" sz="900" b="0" noProof="0">
                          <a:latin typeface="Calibri" panose="020F0502020204030204" pitchFamily="34" charset="0"/>
                          <a:cs typeface="Calibri" panose="020F0502020204030204" pitchFamily="34" charset="0"/>
                        </a:rPr>
                        <a:t>therapy)</a:t>
                      </a:r>
                      <a:endParaRPr lang="en-GB" sz="900" b="0" i="0" noProof="0" dirty="0">
                        <a:latin typeface="Calibri" panose="020F0502020204030204" pitchFamily="34" charset="0"/>
                        <a:cs typeface="Calibri" panose="020F0502020204030204" pitchFamily="34" charset="0"/>
                      </a:endParaRPr>
                    </a:p>
                  </a:txBody>
                  <a:tcPr/>
                </a:tc>
                <a:tc>
                  <a:txBody>
                    <a:bodyPr/>
                    <a:lstStyle/>
                    <a:p>
                      <a:r>
                        <a:rPr lang="en-GB" sz="900" b="0" noProof="0" dirty="0">
                          <a:latin typeface="Calibri" panose="020F0502020204030204" pitchFamily="34" charset="0"/>
                          <a:cs typeface="Calibri" panose="020F0502020204030204" pitchFamily="34" charset="0"/>
                        </a:rPr>
                        <a:t>90</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733690"/>
                  </a:ext>
                </a:extLst>
              </a:tr>
              <a:tr h="210386">
                <a:tc>
                  <a:txBody>
                    <a:bodyPr/>
                    <a:lstStyle/>
                    <a:p>
                      <a:r>
                        <a:rPr lang="en-GB" sz="800" b="0" noProof="0" dirty="0">
                          <a:latin typeface="Calibri" panose="020F0502020204030204" pitchFamily="34" charset="0"/>
                          <a:cs typeface="Calibri" panose="020F0502020204030204" pitchFamily="34" charset="0"/>
                        </a:rPr>
                        <a:t>C2N</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a:latin typeface="Calibri" panose="020F0502020204030204" pitchFamily="34" charset="0"/>
                          <a:cs typeface="Calibri" panose="020F0502020204030204" pitchFamily="34" charset="0"/>
                        </a:rPr>
                        <a:t>During Round 1 discussion, some panellists raised the topic of nutrition as an important feature of frailty. Do you agree to add in the HFFS the following simple question “Over the past 6 months, has there been any reduction in patient’s food intake (for example due to loss of appetite, digestive, dental or swallowing problems) in the HFFS? </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strike="noStrike" noProof="0" dirty="0">
                          <a:latin typeface="Calibri" panose="020F0502020204030204" pitchFamily="34" charset="0"/>
                          <a:cs typeface="Calibri" panose="020F0502020204030204" pitchFamily="34" charset="0"/>
                        </a:rPr>
                        <a:t>11a) If there will be agreement in adding the question on nutrition, do you agree to include it in the clinical domain?</a:t>
                      </a:r>
                    </a:p>
                  </a:txBody>
                  <a:tcPr/>
                </a:tc>
                <a:tc>
                  <a:txBody>
                    <a:bodyPr/>
                    <a:lstStyle/>
                    <a:p>
                      <a:r>
                        <a:rPr lang="en-GB" sz="900" b="0" noProof="0" dirty="0">
                          <a:latin typeface="Calibri" panose="020F0502020204030204" pitchFamily="34" charset="0"/>
                          <a:cs typeface="Calibri" panose="020F0502020204030204" pitchFamily="34" charset="0"/>
                        </a:rPr>
                        <a:t>80</a:t>
                      </a:r>
                    </a:p>
                    <a:p>
                      <a:endParaRPr lang="en-GB" sz="900" b="0" noProof="0" dirty="0">
                        <a:latin typeface="Calibri" panose="020F0502020204030204" pitchFamily="34" charset="0"/>
                        <a:cs typeface="Calibri" panose="020F0502020204030204" pitchFamily="34" charset="0"/>
                      </a:endParaRPr>
                    </a:p>
                    <a:p>
                      <a:r>
                        <a:rPr lang="en-GB" sz="900" b="0" noProof="0" dirty="0">
                          <a:latin typeface="Calibri" panose="020F0502020204030204" pitchFamily="34" charset="0"/>
                          <a:cs typeface="Calibri" panose="020F0502020204030204" pitchFamily="34" charset="0"/>
                        </a:rPr>
                        <a:t>78</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0974666"/>
                  </a:ext>
                </a:extLst>
              </a:tr>
              <a:tr h="229839">
                <a:tc>
                  <a:txBody>
                    <a:bodyPr/>
                    <a:lstStyle/>
                    <a:p>
                      <a:r>
                        <a:rPr lang="en-GB" sz="800" b="0" noProof="0" dirty="0">
                          <a:latin typeface="Calibri" panose="020F0502020204030204" pitchFamily="34" charset="0"/>
                          <a:cs typeface="Calibri" panose="020F0502020204030204" pitchFamily="34" charset="0"/>
                        </a:rPr>
                        <a:t>C3N</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Do you agree to add in the HF frailty score if the patient has a percutaneous endoscopic gastrostomy  (PEG)?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strike="noStrike" dirty="0">
                          <a:latin typeface="Calibri" panose="020F0502020204030204" pitchFamily="34" charset="0"/>
                          <a:cs typeface="Calibri" panose="020F0502020204030204" pitchFamily="34" charset="0"/>
                        </a:rPr>
                        <a:t>12a) If there will be agreement in adding the question on, do you agree to include it in the clinical domain?</a:t>
                      </a:r>
                    </a:p>
                  </a:txBody>
                  <a:tcPr/>
                </a:tc>
                <a:tc>
                  <a:txBody>
                    <a:bodyPr/>
                    <a:lstStyle/>
                    <a:p>
                      <a:r>
                        <a:rPr lang="en-GB" sz="900" b="0" noProof="0" dirty="0">
                          <a:latin typeface="Calibri" panose="020F0502020204030204" pitchFamily="34" charset="0"/>
                          <a:cs typeface="Calibri" panose="020F0502020204030204" pitchFamily="34" charset="0"/>
                        </a:rPr>
                        <a:t>32</a:t>
                      </a:r>
                    </a:p>
                  </a:txBody>
                  <a:tcPr/>
                </a:tc>
                <a:extLst>
                  <a:ext uri="{0D108BD9-81ED-4DB2-BD59-A6C34878D82A}">
                    <a16:rowId xmlns:a16="http://schemas.microsoft.com/office/drawing/2014/main" val="509394331"/>
                  </a:ext>
                </a:extLst>
              </a:tr>
              <a:tr h="219927">
                <a:tc>
                  <a:txBody>
                    <a:bodyPr/>
                    <a:lstStyle/>
                    <a:p>
                      <a:r>
                        <a:rPr lang="en-GB" sz="800" b="0" i="0" noProof="0" dirty="0">
                          <a:latin typeface="Calibri" panose="020F0502020204030204" pitchFamily="34" charset="0"/>
                          <a:cs typeface="Calibri" panose="020F0502020204030204" pitchFamily="34" charset="0"/>
                        </a:rPr>
                        <a:t>F1R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i="0" noProof="0" dirty="0">
                          <a:latin typeface="Calibri" panose="020F0502020204030204" pitchFamily="34" charset="0"/>
                          <a:cs typeface="Calibri" panose="020F0502020204030204" pitchFamily="34" charset="0"/>
                        </a:rPr>
                        <a:t>Do you agree to use the TUG test, being able to provide information on both gait speed, leg strength, endurance and risk of fall? </a:t>
                      </a:r>
                    </a:p>
                  </a:txBody>
                  <a:tcPr/>
                </a:tc>
                <a:tc>
                  <a:txBody>
                    <a:bodyPr/>
                    <a:lstStyle/>
                    <a:p>
                      <a:r>
                        <a:rPr lang="en-GB" sz="900" b="0" i="0" noProof="0" dirty="0">
                          <a:latin typeface="Calibri" panose="020F0502020204030204" pitchFamily="34" charset="0"/>
                          <a:cs typeface="Calibri" panose="020F0502020204030204" pitchFamily="34" charset="0"/>
                        </a:rPr>
                        <a:t>91</a:t>
                      </a:r>
                    </a:p>
                  </a:txBody>
                  <a:tcPr/>
                </a:tc>
                <a:extLst>
                  <a:ext uri="{0D108BD9-81ED-4DB2-BD59-A6C34878D82A}">
                    <a16:rowId xmlns:a16="http://schemas.microsoft.com/office/drawing/2014/main" val="2720752122"/>
                  </a:ext>
                </a:extLst>
              </a:tr>
              <a:tr h="448155">
                <a:tc>
                  <a:txBody>
                    <a:bodyPr/>
                    <a:lstStyle/>
                    <a:p>
                      <a:r>
                        <a:rPr lang="en-GB" sz="800" b="0" i="0" noProof="0" dirty="0">
                          <a:latin typeface="Calibri" panose="020F0502020204030204" pitchFamily="34" charset="0"/>
                          <a:cs typeface="Calibri" panose="020F0502020204030204" pitchFamily="34" charset="0"/>
                        </a:rPr>
                        <a:t>F1Na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To better assess the functional capacity of the patient, we propose to add the following question to investigate patient’s mobility and we have proposed 4 levels of mobility. </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Do you agree to add the question   “Does the patient have mobility problems?” in the HFFS. </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Do you agree to add it in the functional domain of the HFFS?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Do you agree with the proposed options below to investigate patient’s mobility?: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a. Patient Independent in mobility            b. Patient partially dependent, requiring assistance (carer, stick, etc)           </a:t>
                      </a:r>
                      <a:r>
                        <a:rPr lang="en-GB" sz="900" b="0" noProof="0" dirty="0" err="1">
                          <a:latin typeface="Calibri" panose="020F0502020204030204" pitchFamily="34" charset="0"/>
                          <a:cs typeface="Calibri" panose="020F0502020204030204" pitchFamily="34" charset="0"/>
                        </a:rPr>
                        <a:t>c.Patient</a:t>
                      </a:r>
                      <a:r>
                        <a:rPr lang="en-GB" sz="900" b="0" noProof="0" dirty="0">
                          <a:latin typeface="Calibri" panose="020F0502020204030204" pitchFamily="34" charset="0"/>
                          <a:cs typeface="Calibri" panose="020F0502020204030204" pitchFamily="34" charset="0"/>
                        </a:rPr>
                        <a:t> completely dependent (wheelchair) </a:t>
                      </a:r>
                    </a:p>
                  </a:txBody>
                  <a:tcPr/>
                </a:tc>
                <a:tc>
                  <a:txBody>
                    <a:bodyPr/>
                    <a:lstStyle/>
                    <a:p>
                      <a:endParaRPr lang="en-GB" sz="900" b="0" noProof="0" dirty="0">
                        <a:latin typeface="Calibri" panose="020F0502020204030204" pitchFamily="34" charset="0"/>
                        <a:cs typeface="Calibri" panose="020F0502020204030204" pitchFamily="34" charset="0"/>
                      </a:endParaRPr>
                    </a:p>
                    <a:p>
                      <a:r>
                        <a:rPr lang="en-GB" sz="900" b="0" noProof="0" dirty="0">
                          <a:latin typeface="Calibri" panose="020F0502020204030204" pitchFamily="34" charset="0"/>
                          <a:cs typeface="Calibri" panose="020F0502020204030204" pitchFamily="34" charset="0"/>
                        </a:rPr>
                        <a:t>91</a:t>
                      </a:r>
                    </a:p>
                    <a:p>
                      <a:r>
                        <a:rPr lang="en-GB" sz="900" b="0" noProof="0" dirty="0">
                          <a:latin typeface="Calibri" panose="020F0502020204030204" pitchFamily="34" charset="0"/>
                          <a:cs typeface="Calibri" panose="020F0502020204030204" pitchFamily="34" charset="0"/>
                        </a:rPr>
                        <a:t>96</a:t>
                      </a:r>
                    </a:p>
                    <a:p>
                      <a:endParaRPr lang="en-GB" sz="900" b="0" noProof="0" dirty="0">
                        <a:latin typeface="Calibri" panose="020F0502020204030204" pitchFamily="34" charset="0"/>
                        <a:cs typeface="Calibri" panose="020F0502020204030204" pitchFamily="34" charset="0"/>
                      </a:endParaRPr>
                    </a:p>
                    <a:p>
                      <a:r>
                        <a:rPr lang="en-GB" sz="900" b="0" noProof="0" dirty="0">
                          <a:latin typeface="Calibri" panose="020F0502020204030204" pitchFamily="34" charset="0"/>
                          <a:cs typeface="Calibri" panose="020F0502020204030204" pitchFamily="34" charset="0"/>
                        </a:rPr>
                        <a:t>95</a:t>
                      </a:r>
                    </a:p>
                  </a:txBody>
                  <a:tcPr/>
                </a:tc>
                <a:extLst>
                  <a:ext uri="{0D108BD9-81ED-4DB2-BD59-A6C34878D82A}">
                    <a16:rowId xmlns:a16="http://schemas.microsoft.com/office/drawing/2014/main" val="3645427285"/>
                  </a:ext>
                </a:extLst>
              </a:tr>
              <a:tr h="247681">
                <a:tc>
                  <a:txBody>
                    <a:bodyPr/>
                    <a:lstStyle/>
                    <a:p>
                      <a:r>
                        <a:rPr lang="en-GB" sz="800" b="0" noProof="0" dirty="0">
                          <a:latin typeface="Calibri" panose="020F0502020204030204" pitchFamily="34" charset="0"/>
                          <a:cs typeface="Calibri" panose="020F0502020204030204" pitchFamily="34" charset="0"/>
                        </a:rPr>
                        <a:t>PC1N</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Do you agree to use the abbreviated mental test – (AMT 4 test, evaluating AGE, DOB, PLACE, YEAR), possibly with an additional test/question, to suspect the presence of cognitive impairment. You can find different options below. Please consider that you can select one or more options. If you have any doubt/suggestion, please add it on the box below.</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 AMT 4 test (AGE, DOB, PLACE, YEAR) </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 Attention/calculation test such as tell the months of the year in backwards order OR subtract 7 from 100, then from the result for 5 times OR say “plate” backwards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 Consider the following question: Did the patient/caregiver have any concerns on their memory </a:t>
                      </a:r>
                      <a:endParaRPr lang="en-GB" sz="900" b="0" i="0" noProof="0" dirty="0">
                        <a:latin typeface="Calibri" panose="020F0502020204030204" pitchFamily="34" charset="0"/>
                        <a:cs typeface="Calibri" panose="020F0502020204030204" pitchFamily="34" charset="0"/>
                      </a:endParaRPr>
                    </a:p>
                  </a:txBody>
                  <a:tcPr/>
                </a:tc>
                <a:tc>
                  <a:txBody>
                    <a:bodyPr/>
                    <a:lstStyle/>
                    <a:p>
                      <a:endParaRPr lang="en-GB" sz="900" b="0" noProof="0" dirty="0">
                        <a:latin typeface="Calibri" panose="020F0502020204030204" pitchFamily="34" charset="0"/>
                        <a:cs typeface="Calibri" panose="020F0502020204030204" pitchFamily="34" charset="0"/>
                      </a:endParaRPr>
                    </a:p>
                    <a:p>
                      <a:endParaRPr lang="en-GB" sz="900" b="0" noProof="0" dirty="0">
                        <a:latin typeface="Calibri" panose="020F0502020204030204" pitchFamily="34" charset="0"/>
                        <a:cs typeface="Calibri" panose="020F0502020204030204" pitchFamily="34" charset="0"/>
                      </a:endParaRPr>
                    </a:p>
                    <a:p>
                      <a:r>
                        <a:rPr lang="en-GB" sz="900" b="0" noProof="0" dirty="0">
                          <a:latin typeface="Calibri" panose="020F0502020204030204" pitchFamily="34" charset="0"/>
                          <a:cs typeface="Calibri" panose="020F0502020204030204" pitchFamily="34" charset="0"/>
                        </a:rPr>
                        <a:t>87</a:t>
                      </a:r>
                    </a:p>
                    <a:p>
                      <a:r>
                        <a:rPr lang="en-GB" sz="900" b="0" noProof="0" dirty="0">
                          <a:latin typeface="Calibri" panose="020F0502020204030204" pitchFamily="34" charset="0"/>
                          <a:cs typeface="Calibri" panose="020F0502020204030204" pitchFamily="34" charset="0"/>
                        </a:rPr>
                        <a:t>70</a:t>
                      </a:r>
                    </a:p>
                    <a:p>
                      <a:r>
                        <a:rPr lang="en-GB" sz="900" b="0" noProof="0" dirty="0">
                          <a:latin typeface="Calibri" panose="020F0502020204030204" pitchFamily="34" charset="0"/>
                          <a:cs typeface="Calibri" panose="020F0502020204030204" pitchFamily="34" charset="0"/>
                        </a:rPr>
                        <a:t>63</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365367"/>
                  </a:ext>
                </a:extLst>
              </a:tr>
              <a:tr h="255983">
                <a:tc>
                  <a:txBody>
                    <a:bodyPr/>
                    <a:lstStyle/>
                    <a:p>
                      <a:r>
                        <a:rPr lang="en-GB" sz="800" b="0" noProof="0" dirty="0">
                          <a:latin typeface="Calibri" panose="020F0502020204030204" pitchFamily="34" charset="0"/>
                          <a:cs typeface="Calibri" panose="020F0502020204030204" pitchFamily="34" charset="0"/>
                        </a:rPr>
                        <a:t>PC2N</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Diagnosis of depression or use of medications for depression will be recorded as a component of the psycho-cognitive domain. Do you agree to use the following question in the HFSS to suspect the presence of depression: “Does the patient feel down (sad, hopeless, feeling little interest or pleasure in doing things)? In the HFFS” </a:t>
                      </a:r>
                      <a:endParaRPr lang="en-GB" sz="900" b="0" i="0" noProof="0" dirty="0">
                        <a:latin typeface="Calibri" panose="020F0502020204030204" pitchFamily="34" charset="0"/>
                        <a:cs typeface="Calibri" panose="020F0502020204030204" pitchFamily="34" charset="0"/>
                      </a:endParaRPr>
                    </a:p>
                  </a:txBody>
                  <a:tcPr/>
                </a:tc>
                <a:tc>
                  <a:txBody>
                    <a:bodyPr/>
                    <a:lstStyle/>
                    <a:p>
                      <a:r>
                        <a:rPr lang="en-GB" sz="900" b="0" noProof="0" dirty="0">
                          <a:latin typeface="Calibri" panose="020F0502020204030204" pitchFamily="34" charset="0"/>
                          <a:cs typeface="Calibri" panose="020F0502020204030204" pitchFamily="34" charset="0"/>
                        </a:rPr>
                        <a:t>80</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35751158"/>
                  </a:ext>
                </a:extLst>
              </a:tr>
              <a:tr h="194180">
                <a:tc>
                  <a:txBody>
                    <a:bodyPr/>
                    <a:lstStyle/>
                    <a:p>
                      <a:r>
                        <a:rPr lang="en-GB" sz="800" b="0" noProof="0" dirty="0">
                          <a:latin typeface="Calibri" panose="020F0502020204030204" pitchFamily="34" charset="0"/>
                          <a:cs typeface="Calibri" panose="020F0502020204030204" pitchFamily="34" charset="0"/>
                        </a:rPr>
                        <a:t>S1R</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Regarding the social component of the HFFS, do you agree with the following reformulated question: “Does the patient have a carer, social relations or social support if needed?”</a:t>
                      </a:r>
                      <a:endParaRPr lang="en-GB" sz="900" b="0" i="0" noProof="0" dirty="0">
                        <a:latin typeface="Calibri" panose="020F0502020204030204" pitchFamily="34" charset="0"/>
                        <a:cs typeface="Calibri" panose="020F0502020204030204" pitchFamily="34" charset="0"/>
                      </a:endParaRPr>
                    </a:p>
                  </a:txBody>
                  <a:tcPr/>
                </a:tc>
                <a:tc>
                  <a:txBody>
                    <a:bodyPr/>
                    <a:lstStyle/>
                    <a:p>
                      <a:r>
                        <a:rPr lang="en-GB" sz="900" b="0" noProof="0" dirty="0">
                          <a:latin typeface="Calibri" panose="020F0502020204030204" pitchFamily="34" charset="0"/>
                          <a:cs typeface="Calibri" panose="020F0502020204030204" pitchFamily="34" charset="0"/>
                        </a:rPr>
                        <a:t>80</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11362422"/>
                  </a:ext>
                </a:extLst>
              </a:tr>
              <a:tr h="370840">
                <a:tc>
                  <a:txBody>
                    <a:bodyPr/>
                    <a:lstStyle/>
                    <a:p>
                      <a:r>
                        <a:rPr lang="en-GB" sz="800" b="0" noProof="0" dirty="0">
                          <a:latin typeface="Calibri" panose="020F0502020204030204" pitchFamily="34" charset="0"/>
                          <a:cs typeface="Calibri" panose="020F0502020204030204" pitchFamily="34" charset="0"/>
                        </a:rPr>
                        <a:t>S2R</a:t>
                      </a:r>
                      <a:endParaRPr lang="en-GB" sz="800" b="0" i="0" noProof="0" dirty="0">
                        <a:latin typeface="Calibri" panose="020F0502020204030204" pitchFamily="34" charset="0"/>
                        <a:cs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Regarding the social component of the HFFS, do you agree to record the location where the patient lives:  </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latin typeface="Calibri" panose="020F0502020204030204" pitchFamily="34" charset="0"/>
                          <a:cs typeface="Calibri" panose="020F0502020204030204" pitchFamily="34" charset="0"/>
                        </a:rPr>
                        <a:t>a. living at home    /  living at home alone         </a:t>
                      </a:r>
                      <a:r>
                        <a:rPr lang="en-GB" sz="900" b="0" noProof="0" dirty="0" err="1">
                          <a:latin typeface="Calibri" panose="020F0502020204030204" pitchFamily="34" charset="0"/>
                          <a:cs typeface="Calibri" panose="020F0502020204030204" pitchFamily="34" charset="0"/>
                        </a:rPr>
                        <a:t>b.Living</a:t>
                      </a:r>
                      <a:r>
                        <a:rPr lang="en-GB" sz="900" b="0" noProof="0" dirty="0">
                          <a:latin typeface="Calibri" panose="020F0502020204030204" pitchFamily="34" charset="0"/>
                          <a:cs typeface="Calibri" panose="020F0502020204030204" pitchFamily="34" charset="0"/>
                        </a:rPr>
                        <a:t> in nursing home/hospice           </a:t>
                      </a:r>
                      <a:r>
                        <a:rPr lang="en-GB" sz="900" b="0" noProof="0" dirty="0" err="1">
                          <a:latin typeface="Calibri" panose="020F0502020204030204" pitchFamily="34" charset="0"/>
                          <a:cs typeface="Calibri" panose="020F0502020204030204" pitchFamily="34" charset="0"/>
                        </a:rPr>
                        <a:t>c.Living</a:t>
                      </a:r>
                      <a:r>
                        <a:rPr lang="en-GB" sz="900" b="0" noProof="0" dirty="0">
                          <a:latin typeface="Calibri" panose="020F0502020204030204" pitchFamily="34" charset="0"/>
                          <a:cs typeface="Calibri" panose="020F0502020204030204" pitchFamily="34" charset="0"/>
                        </a:rPr>
                        <a:t> in palliative care </a:t>
                      </a:r>
                      <a:endParaRPr lang="en-GB" sz="900" b="0" i="0" noProof="0" dirty="0">
                        <a:latin typeface="Calibri" panose="020F0502020204030204" pitchFamily="34" charset="0"/>
                        <a:cs typeface="Calibri" panose="020F0502020204030204" pitchFamily="34" charset="0"/>
                      </a:endParaRPr>
                    </a:p>
                  </a:txBody>
                  <a:tcPr/>
                </a:tc>
                <a:tc>
                  <a:txBody>
                    <a:bodyPr/>
                    <a:lstStyle/>
                    <a:p>
                      <a:r>
                        <a:rPr lang="en-GB" sz="900" b="0" noProof="0" dirty="0">
                          <a:latin typeface="Calibri" panose="020F0502020204030204" pitchFamily="34" charset="0"/>
                          <a:cs typeface="Calibri" panose="020F0502020204030204" pitchFamily="34" charset="0"/>
                        </a:rPr>
                        <a:t>85</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37678705"/>
                  </a:ext>
                </a:extLst>
              </a:tr>
              <a:tr h="239151">
                <a:tc>
                  <a:txBody>
                    <a:bodyPr/>
                    <a:lstStyle/>
                    <a:p>
                      <a:r>
                        <a:rPr lang="en-GB" sz="800" b="0" i="0" noProof="0" dirty="0">
                          <a:latin typeface="Calibri" panose="020F0502020204030204" pitchFamily="34" charset="0"/>
                          <a:cs typeface="Calibri" panose="020F0502020204030204" pitchFamily="34" charset="0"/>
                        </a:rPr>
                        <a:t>S3N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800" b="0" i="0" noProof="0" dirty="0">
                          <a:latin typeface="Calibri" panose="020F0502020204030204" pitchFamily="34" charset="0"/>
                          <a:cs typeface="Calibri" panose="020F0502020204030204" pitchFamily="34" charset="0"/>
                        </a:rPr>
                        <a:t>Do you agree to add in the HFFS the following question: “Are you struggling with your finances, to pay for eating, housing, medical care and/or heating?”</a:t>
                      </a:r>
                    </a:p>
                  </a:txBody>
                  <a:tcPr/>
                </a:tc>
                <a:tc>
                  <a:txBody>
                    <a:bodyPr/>
                    <a:lstStyle/>
                    <a:p>
                      <a:r>
                        <a:rPr lang="en-GB" sz="900" b="0" noProof="0" dirty="0">
                          <a:latin typeface="Calibri" panose="020F0502020204030204" pitchFamily="34" charset="0"/>
                          <a:cs typeface="Calibri" panose="020F0502020204030204" pitchFamily="34" charset="0"/>
                        </a:rPr>
                        <a:t>78</a:t>
                      </a:r>
                      <a:endParaRPr lang="en-GB" sz="900" b="0" i="0" noProof="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79928178"/>
                  </a:ext>
                </a:extLst>
              </a:tr>
            </a:tbl>
          </a:graphicData>
        </a:graphic>
      </p:graphicFrame>
    </p:spTree>
    <p:extLst>
      <p:ext uri="{BB962C8B-B14F-4D97-AF65-F5344CB8AC3E}">
        <p14:creationId xmlns:p14="http://schemas.microsoft.com/office/powerpoint/2010/main" val="42887574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10268</TotalTime>
  <Words>1159</Words>
  <Application>Microsoft Macintosh PowerPoint</Application>
  <PresentationFormat>Widescreen</PresentationFormat>
  <Paragraphs>87</Paragraphs>
  <Slides>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Aptos</vt:lpstr>
      <vt:lpstr>Aptos Display</vt:lpstr>
      <vt:lpstr>Arial</vt:lpstr>
      <vt:lpstr>Calibri</vt:lpstr>
      <vt:lpstr>Tema di Office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Cristiana Vitale</dc:creator>
  <cp:lastModifiedBy>Cristiana Vitale</cp:lastModifiedBy>
  <cp:revision>59</cp:revision>
  <dcterms:created xsi:type="dcterms:W3CDTF">2024-06-01T21:22:10Z</dcterms:created>
  <dcterms:modified xsi:type="dcterms:W3CDTF">2024-10-26T10:55:14Z</dcterms:modified>
</cp:coreProperties>
</file>