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2" r:id="rId2"/>
  </p:sldIdLst>
  <p:sldSz cx="12192000" cy="6858000"/>
  <p:notesSz cx="6858000" cy="9144000"/>
  <p:defaultTextStyle>
    <a:defPPr>
      <a:defRPr lang="it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" initials="E" lastIdx="4" clrIdx="0">
    <p:extLst>
      <p:ext uri="{19B8F6BF-5375-455C-9EA6-DF929625EA0E}">
        <p15:presenceInfo xmlns:p15="http://schemas.microsoft.com/office/powerpoint/2012/main" userId="E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211" autoAdjust="0"/>
  </p:normalViewPr>
  <p:slideViewPr>
    <p:cSldViewPr snapToGrid="0">
      <p:cViewPr varScale="1">
        <p:scale>
          <a:sx n="117" d="100"/>
          <a:sy n="117" d="100"/>
        </p:scale>
        <p:origin x="3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1044B-142A-DF4A-B48D-D2E9A77DFFB0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49BDB-02E2-CD43-98D2-AAA5DF09301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06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30AA3-7827-2042-AAD1-DB6F90494AE4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0024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104BA-B0A3-7EFF-B37E-CD6D042F8B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45F9CB0-BBDD-FE1E-19D7-7B4FB28EF4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7ED162-ECFC-939A-0113-DC013C895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DBDD06-377C-D6D3-55FE-9662F5AB2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BF2851-AB72-CEDA-9223-457F8DB41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142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A55769-3EA0-F366-B21F-DE1709FD0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0EB22DB-3F04-C7DC-5B2D-6AA185CAED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44A81E-EB63-FB6E-B85F-FBF9878BB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56099D-48F5-0157-383A-4CE95E3A2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396B68-8E16-B6B2-557A-4AFC166D8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01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EA5AAF5-9689-82EF-04CD-E6E232343C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670C0AD-A699-4BBC-1FD1-806826A45B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98682C-CFD2-5A52-7274-FD56F0387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61E880-3195-AD2E-F322-7E211DF80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227290-6712-A555-37C6-2F1FAFD9E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55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AC169B-4523-BAEC-2099-020BE3656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47ABE8-1C72-FFDF-A317-F95686510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E0A3BA-2469-0F04-6680-74D42A57E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21BB130-ED04-C11D-C101-1F8FA2A58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8EF35D-4DEE-894B-5530-F35B09ED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99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18D4C1-9701-335E-B255-ACB8B0F53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5B5CF56-D2AE-2497-6F20-982FBCAC2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F9342A-445E-9989-937F-7D75274AA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E3FDB9-835D-2899-CAC1-4908CD951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A81D05B-358B-C977-3B95-41FD8A1A6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657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27053E-2011-36BD-8142-1CBE35B63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69B8D4-9107-CE0A-3578-A2D0927071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5FE16A5-D6E9-E58B-094D-629027C0BE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366041E-50A8-77B1-98FC-C724DEBC3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ECB6B40-110C-B165-1C30-48E7322A4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937FFBC-8930-1D92-09C0-3D09E1D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161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B20E22-03C1-901C-50C9-1B320716B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05E8806-728D-047F-A170-6D0E2447E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830218A-1B6A-C9DE-65EE-E171A0AE8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1D08749-8602-0C70-74C2-9E755C8346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5418C75-D748-9D19-C909-0FA3125294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1CC726F-D37D-07F9-EAF0-E270670D3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1A3A27D-4A5F-C200-22FD-66C5AE5EA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8230FB4-55D7-D2D0-47DB-2D519AF5B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9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7BC48B-F026-F9DE-D3A8-9563F8A92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C0C447E-ECE8-9C43-A633-88C71A673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80A5C46-6806-9C49-2D82-3F265D769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10872EF-9D66-EA3F-BE1D-719555F03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51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9EC4509-161D-AC14-FA94-F41714331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1DCA0FD-5524-2250-9BE4-C3698CCEE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B0493EE-72B2-4165-6159-D028959AF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64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BA8386-A305-9AD1-FF2A-7CD37119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9BAC0B-FB3C-865F-51B9-651DF8A10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07B0DB-9B0B-3C48-C37A-EFE3DAA3EA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7EB5C69-4C61-03FA-2539-C13576A88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70D2BF4-FFD4-E08A-EE32-B6DF12A45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7BA5A0D-5391-D20E-BEE6-2C4517740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975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704ADF-2AC0-BB4E-7992-39E192F3C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10EAEEF-BFDB-6957-BB45-FACFACB886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6EFB322-72D0-5D8B-ED50-C37C40FCD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920AAFC-44FB-F9E5-9769-F719F8983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AACCDEF-1317-DA66-4E55-DA151CD38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0F002C-22F6-5CB4-A269-7FE8431E1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12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333DD03-0700-1565-80C2-65AA8D0A7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DE12B3-4C9C-A707-5907-76D8E8907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A63FBDC-D52B-8969-8F5D-214312ECE6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FE222C-5C33-B748-8F05-BBC087A0CC5F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DCEFF8-E516-A2E8-319E-8138548685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AD6C4A-3121-CC94-C843-BE398D203D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456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5657671"/>
            <a:ext cx="106317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/>
              <a:t> 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942633"/>
              </p:ext>
            </p:extLst>
          </p:nvPr>
        </p:nvGraphicFramePr>
        <p:xfrm>
          <a:off x="55756" y="287676"/>
          <a:ext cx="12136244" cy="6079375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683983">
                  <a:extLst>
                    <a:ext uri="{9D8B030D-6E8A-4147-A177-3AD203B41FA5}">
                      <a16:colId xmlns:a16="http://schemas.microsoft.com/office/drawing/2014/main" val="3320910851"/>
                    </a:ext>
                  </a:extLst>
                </a:gridCol>
                <a:gridCol w="11065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9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8655">
                <a:tc>
                  <a:txBody>
                    <a:bodyPr/>
                    <a:lstStyle/>
                    <a:p>
                      <a:r>
                        <a:rPr lang="en-GB" sz="12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Domain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STATEMENTS</a:t>
                      </a:r>
                      <a:r>
                        <a:rPr lang="en-GB" sz="1400" baseline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4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(first </a:t>
                      </a:r>
                      <a:r>
                        <a:rPr lang="en-GB" sz="1400" baseline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</a:t>
                      </a:r>
                      <a:r>
                        <a:rPr lang="en-GB" sz="14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%</a:t>
                      </a:r>
                      <a:endParaRPr lang="en-GB" sz="1400" b="0" i="0" noProof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628">
                <a:tc>
                  <a:txBody>
                    <a:bodyPr/>
                    <a:lstStyle/>
                    <a:p>
                      <a:r>
                        <a:rPr lang="en-GB" sz="1050" b="0" i="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kern="12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 patients with heart failure (HF) frailty can be defined as a “multidimensional dynamic state, independent of age that makes the individual with HF more vulnerable to the effect of </a:t>
                      </a:r>
                      <a:r>
                        <a:rPr lang="en-GB" sz="1100" kern="1200" noProof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stressors”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</a:t>
                      </a:r>
                      <a:endParaRPr lang="en-GB" sz="900" b="0" i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479">
                <a:tc>
                  <a:txBody>
                    <a:bodyPr/>
                    <a:lstStyle/>
                    <a:p>
                      <a:r>
                        <a:rPr lang="en-GB" sz="1050" b="0" i="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Due to the overlapping between features of HF and frailty, there is the need to use a frailty score specifically designed for HF patients, which will be able to identify those patients with HF that are also frail </a:t>
                      </a:r>
                      <a:endParaRPr lang="en-GB" sz="1100" b="0" i="0" noProof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873">
                <a:tc>
                  <a:txBody>
                    <a:bodyPr/>
                    <a:lstStyle/>
                    <a:p>
                      <a:r>
                        <a:rPr lang="en-GB" sz="105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100" kern="12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Frailty affects patients with HF in their totality and, therefore, is better described using a multidimensional approach than a physical approach (Fried phenotype)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</a:t>
                      </a:r>
                      <a:endParaRPr lang="en-GB" sz="900" b="0" i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05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Due to the multidimensional nature of frailty, the new HF frailty score (HFFS) is defined by four main domains, describing patients in their totality.  These domains have been named: clinical, physical-functional, cognitive-psychological and social</a:t>
                      </a:r>
                      <a:endParaRPr lang="en-GB" sz="1100" b="0" i="0" noProof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</a:t>
                      </a:r>
                      <a:endParaRPr lang="en-GB" sz="900" b="0" i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234">
                <a:tc>
                  <a:txBody>
                    <a:bodyPr/>
                    <a:lstStyle/>
                    <a:p>
                      <a:r>
                        <a:rPr lang="en-GB" sz="105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NYHA class </a:t>
                      </a:r>
                      <a:r>
                        <a:rPr lang="en-GB" sz="11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should be considered as </a:t>
                      </a:r>
                      <a:r>
                        <a:rPr lang="en-GB" sz="1100" kern="12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one of the parameters to be included in the clinical domain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504">
                <a:tc>
                  <a:txBody>
                    <a:bodyPr/>
                    <a:lstStyle/>
                    <a:p>
                      <a:r>
                        <a:rPr lang="en-GB" sz="105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kern="12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 is not a parameter </a:t>
                      </a:r>
                      <a:r>
                        <a:rPr lang="en-GB" sz="11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should</a:t>
                      </a:r>
                      <a:r>
                        <a:rPr lang="en-GB" sz="1100" b="0" i="0" kern="12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100" kern="12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 included in the clinical domain of frailty (according to the definition of frailty proposed by the HFA/ESC)</a:t>
                      </a:r>
                      <a:endParaRPr lang="en-GB" sz="1100" b="0" i="0" noProof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327">
                <a:tc>
                  <a:txBody>
                    <a:bodyPr/>
                    <a:lstStyle/>
                    <a:p>
                      <a:r>
                        <a:rPr lang="en-GB" sz="105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kern="12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Comorbidities </a:t>
                      </a:r>
                      <a:r>
                        <a:rPr lang="en-GB" sz="11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should be considered as</a:t>
                      </a:r>
                      <a:r>
                        <a:rPr lang="en-GB" sz="1100" kern="12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 parameter to be included in the clinical domain of frailty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873">
                <a:tc>
                  <a:txBody>
                    <a:bodyPr/>
                    <a:lstStyle/>
                    <a:p>
                      <a:r>
                        <a:rPr lang="en-GB" sz="105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number of unplanned hospitalisations in the last 6 or 12 months </a:t>
                      </a:r>
                      <a:r>
                        <a:rPr lang="en-GB" sz="11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should be considered as</a:t>
                      </a:r>
                      <a:r>
                        <a:rPr lang="en-GB" sz="11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one of the parameters to be included in the clinical domain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1537">
                <a:tc>
                  <a:txBody>
                    <a:bodyPr/>
                    <a:lstStyle/>
                    <a:p>
                      <a:r>
                        <a:rPr lang="en-GB" sz="105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number of falls in the last 6  or 12 months should be considered as one of the parameters to be included in the clinical domain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25472206"/>
                  </a:ext>
                </a:extLst>
              </a:tr>
              <a:tr h="189571">
                <a:tc>
                  <a:txBody>
                    <a:bodyPr/>
                    <a:lstStyle/>
                    <a:p>
                      <a:r>
                        <a:rPr lang="en-GB" sz="105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Unintentional weight loss should be considered as one of the parameters to be included in the clinical domain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733690"/>
                  </a:ext>
                </a:extLst>
              </a:tr>
              <a:tr h="210386">
                <a:tc>
                  <a:txBody>
                    <a:bodyPr/>
                    <a:lstStyle/>
                    <a:p>
                      <a:r>
                        <a:rPr lang="en-GB" sz="105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time up &amp; go (TUG) should be considered as one of the parameters to be included to evaluate the </a:t>
                      </a:r>
                      <a:r>
                        <a:rPr lang="en-GB" sz="1100" b="0" i="0" noProof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functional domain</a:t>
                      </a:r>
                      <a:endParaRPr lang="en-GB" sz="1100" b="0" i="0" noProof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0974666"/>
                  </a:ext>
                </a:extLst>
              </a:tr>
              <a:tr h="229839">
                <a:tc>
                  <a:txBody>
                    <a:bodyPr/>
                    <a:lstStyle/>
                    <a:p>
                      <a:r>
                        <a:rPr lang="en-GB" sz="105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6 Activities of daily living (ADL – toilet use, feeding, dressing, bathing, transferring from bed to chair, ambulating) should be considered as one of the parameters to be included in the functional domain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09394331"/>
                  </a:ext>
                </a:extLst>
              </a:tr>
              <a:tr h="257841">
                <a:tc>
                  <a:txBody>
                    <a:bodyPr/>
                    <a:lstStyle/>
                    <a:p>
                      <a:r>
                        <a:rPr lang="en-GB" sz="105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presence of visual and hearing problems impairing daily life activities should be included in the functional domain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86036471"/>
                  </a:ext>
                </a:extLst>
              </a:tr>
              <a:tr h="219927">
                <a:tc>
                  <a:txBody>
                    <a:bodyPr/>
                    <a:lstStyle/>
                    <a:p>
                      <a:r>
                        <a:rPr lang="en-GB" sz="105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PC1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Cognitive impairment should be considered as one of the parameters to be included to evaluate the psycho-cognitive domain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45427285"/>
                  </a:ext>
                </a:extLst>
              </a:tr>
              <a:tr h="228228">
                <a:tc>
                  <a:txBody>
                    <a:bodyPr/>
                    <a:lstStyle/>
                    <a:p>
                      <a:r>
                        <a:rPr lang="en-GB" sz="105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PC2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diagnosis of dementia should be considered as one of the parameters to be included to evaluate the psycho-cognitive domain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676954587"/>
                  </a:ext>
                </a:extLst>
              </a:tr>
              <a:tr h="247681">
                <a:tc>
                  <a:txBody>
                    <a:bodyPr/>
                    <a:lstStyle/>
                    <a:p>
                      <a:r>
                        <a:rPr lang="en-GB" sz="105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PC3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Depression should be considered as one of the parameters to be included to evaluate the cognitive-psychological domain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59365367"/>
                  </a:ext>
                </a:extLst>
              </a:tr>
              <a:tr h="255983">
                <a:tc>
                  <a:txBody>
                    <a:bodyPr/>
                    <a:lstStyle/>
                    <a:p>
                      <a:r>
                        <a:rPr lang="en-GB" sz="105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Social impairment should be considered as one of the parameters to be included in the HFFS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35751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05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following question can describe the social domain and should be included in the HFFS: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1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 the case of need can the patient count on someone close to him/her to help?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11362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050" b="0" i="0" noProof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</a:t>
                      </a:r>
                      <a:endParaRPr lang="en-GB" sz="1050" b="0" i="0" noProof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1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following question can describe the social domain and should be included in the HF frailty score: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1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Is the patient satisfied with his/her living environment?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0" i="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25582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14916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9274</TotalTime>
  <Words>542</Words>
  <Application>Microsoft Macintosh PowerPoint</Application>
  <PresentationFormat>Widescreen</PresentationFormat>
  <Paragraphs>65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Cristiana Vitale</dc:creator>
  <cp:lastModifiedBy>Cristiana Vitale</cp:lastModifiedBy>
  <cp:revision>60</cp:revision>
  <dcterms:created xsi:type="dcterms:W3CDTF">2024-06-01T21:22:10Z</dcterms:created>
  <dcterms:modified xsi:type="dcterms:W3CDTF">2024-10-26T11:07:18Z</dcterms:modified>
</cp:coreProperties>
</file>