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  <p:sldMasterId id="2147483720" r:id="rId6"/>
  </p:sldMasterIdLst>
  <p:sldIdLst>
    <p:sldId id="282" r:id="rId7"/>
    <p:sldId id="285" r:id="rId8"/>
    <p:sldId id="284" r:id="rId9"/>
    <p:sldId id="287" r:id="rId10"/>
    <p:sldId id="291" r:id="rId11"/>
    <p:sldId id="293" r:id="rId12"/>
    <p:sldId id="322" r:id="rId13"/>
    <p:sldId id="335" r:id="rId14"/>
    <p:sldId id="339" r:id="rId15"/>
    <p:sldId id="336" r:id="rId16"/>
    <p:sldId id="29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E830B8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9284-3006-4C0A-87A0-CE8C08638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623E8-A515-4CED-941D-5D239A819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9C1A9-7CC7-4C7A-BF42-6C35D4D3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37AD-8068-41F3-ADE8-05D24776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2F840-0A20-42E4-96E0-99E2340F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1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7064-07FC-4143-94B3-750BF0E0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9E875-7DE1-4954-8877-847DA333E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19DA-C519-401C-AB05-B016FD595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83593-0183-4DF2-8315-21798CE36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F0222-940C-4AD1-95E9-3B814B88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4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EA9386-F7F0-4569-A768-0F239FF61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074BC-9AD6-4FE1-B7C2-178F477C16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A2292-D56E-40F6-8610-45F2B3E62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660B2-B29B-4DAF-B710-00D4F2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ECE47-B07F-4670-B921-1AD68E28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3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130452"/>
            <a:ext cx="921173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7586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6EC2-DB54-4889-91FF-8C63B0C51FD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74CE-A1EE-4649-8250-663A8B8C7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398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4627-8710-45ED-A08E-7AF045A49CB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28DE-7E21-4707-8F87-3C1E741E20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149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6" y="4406927"/>
            <a:ext cx="92117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6" y="2906713"/>
            <a:ext cx="921173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F813E-E7DD-42D8-8AAD-6435FDF03C66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22468-BE16-4BBF-9C2C-FA6693D8B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538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71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979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31B2-B195-4E42-A965-039A1B28DA7B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BE640-91F3-48B5-98B4-E21C863932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48834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8" y="1535113"/>
            <a:ext cx="47883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8" y="2174875"/>
            <a:ext cx="47883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232" y="1535113"/>
            <a:ext cx="47902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32" y="2174875"/>
            <a:ext cx="47902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3878-F12A-45F4-9BEA-D7477A0B63B0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88889-5729-48DE-BDDE-CBF75439C8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6033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EDD6-1F97-44F1-B37D-C026212FC22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37962-7704-424C-B576-314938626C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66507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2BA18-DF55-48EE-88F4-A41F26AAEAAC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E42C7-B043-4793-9697-6F8C98F997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9707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8" y="273050"/>
            <a:ext cx="356540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96" y="273071"/>
            <a:ext cx="605837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8" y="1435103"/>
            <a:ext cx="356540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154C-EF62-4D08-9FAC-88D42E59027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0848-7516-4C2E-8BB1-38BE3A659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799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46E7D-0CCC-47B2-AB81-9B9B78AF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3D3F3-758A-402B-8276-5C80C17C4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90FB3-93F2-4390-9D95-025081B0B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C75980-6554-4846-9C78-E1462665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B4F9-E090-4B0B-B8CD-F6532FC5C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7900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193" y="4800600"/>
            <a:ext cx="6502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193" y="612775"/>
            <a:ext cx="6502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193" y="5367338"/>
            <a:ext cx="6502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FC56-44B3-48A2-8C29-F3AEE8E2C828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681D-A727-49ED-A237-366781F93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8821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B7BE-7276-4A90-ADAE-4B84C040432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AF4A5-0F28-43D6-A307-E24A19CDB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215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7067" y="27465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74659"/>
            <a:ext cx="713457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8D4C-2BBD-4EB4-8AC4-5032D2CD1C53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6142-4FBF-4669-A17B-7AB282A1E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2822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130452"/>
            <a:ext cx="921173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7586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6EC2-DB54-4889-91FF-8C63B0C51FD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74CE-A1EE-4649-8250-663A8B8C7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96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4627-8710-45ED-A08E-7AF045A49CB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28DE-7E21-4707-8F87-3C1E741E20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18317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6" y="4406927"/>
            <a:ext cx="92117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6" y="2906713"/>
            <a:ext cx="921173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F813E-E7DD-42D8-8AAD-6435FDF03C66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22468-BE16-4BBF-9C2C-FA6693D8B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27525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71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979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31B2-B195-4E42-A965-039A1B28DA7B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BE640-91F3-48B5-98B4-E21C863932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4480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8" y="1535113"/>
            <a:ext cx="47883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8" y="2174875"/>
            <a:ext cx="47883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232" y="1535113"/>
            <a:ext cx="47902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32" y="2174875"/>
            <a:ext cx="47902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3878-F12A-45F4-9BEA-D7477A0B63B0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88889-5729-48DE-BDDE-CBF75439C8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7941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EDD6-1F97-44F1-B37D-C026212FC22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37962-7704-424C-B576-314938626C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3722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2BA18-DF55-48EE-88F4-A41F26AAEAAC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E42C7-B043-4793-9697-6F8C98F997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82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13D70-627C-4432-8CDE-6CB600E6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08D43-2A91-488A-80B4-B0FF58B9B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8EEF-3722-477C-90D8-AF5171641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3DAF3-931C-4E55-B500-C27F7A25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706F8-1B07-4C99-934D-3826C0F1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270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8" y="273050"/>
            <a:ext cx="356540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96" y="273071"/>
            <a:ext cx="605837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8" y="1435103"/>
            <a:ext cx="356540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154C-EF62-4D08-9FAC-88D42E59027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0848-7516-4C2E-8BB1-38BE3A659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39032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193" y="4800600"/>
            <a:ext cx="6502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193" y="612775"/>
            <a:ext cx="6502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193" y="5367338"/>
            <a:ext cx="6502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FC56-44B3-48A2-8C29-F3AEE8E2C828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681D-A727-49ED-A237-366781F93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918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B7BE-7276-4A90-ADAE-4B84C040432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AF4A5-0F28-43D6-A307-E24A19CDB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08084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7067" y="27465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74659"/>
            <a:ext cx="713457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8D4C-2BBD-4EB4-8AC4-5032D2CD1C53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6142-4FBF-4669-A17B-7AB282A1E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282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130452"/>
            <a:ext cx="921173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7586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6EC2-DB54-4889-91FF-8C63B0C51FD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74CE-A1EE-4649-8250-663A8B8C7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5053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4627-8710-45ED-A08E-7AF045A49CB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28DE-7E21-4707-8F87-3C1E741E20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4863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6" y="4406927"/>
            <a:ext cx="92117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6" y="2906713"/>
            <a:ext cx="921173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F813E-E7DD-42D8-8AAD-6435FDF03C66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22468-BE16-4BBF-9C2C-FA6693D8B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2907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71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979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31B2-B195-4E42-A965-039A1B28DA7B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BE640-91F3-48B5-98B4-E21C863932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56113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8" y="1535113"/>
            <a:ext cx="47883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8" y="2174875"/>
            <a:ext cx="47883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232" y="1535113"/>
            <a:ext cx="47902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32" y="2174875"/>
            <a:ext cx="47902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3878-F12A-45F4-9BEA-D7477A0B63B0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88889-5729-48DE-BDDE-CBF75439C8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10739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EDD6-1F97-44F1-B37D-C026212FC22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37962-7704-424C-B576-314938626C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675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922D-5E1E-4D82-9521-9FF5A7F9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66ACD-9228-4B2C-AFFF-666F94EFF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8FCE48-CF3B-4487-891C-8153D8079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232A0-3415-4BE6-9673-3EDC3409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4A7AA-9EB5-4101-99B1-55218C4D2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0B3B1-0260-49DC-9E02-3CC9EABC0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4536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2BA18-DF55-48EE-88F4-A41F26AAEAAC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E42C7-B043-4793-9697-6F8C98F997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61894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8" y="273050"/>
            <a:ext cx="356540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96" y="273071"/>
            <a:ext cx="605837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8" y="1435103"/>
            <a:ext cx="356540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154C-EF62-4D08-9FAC-88D42E59027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0848-7516-4C2E-8BB1-38BE3A659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62074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193" y="4800600"/>
            <a:ext cx="6502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193" y="612775"/>
            <a:ext cx="6502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193" y="5367338"/>
            <a:ext cx="6502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FC56-44B3-48A2-8C29-F3AEE8E2C828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681D-A727-49ED-A237-366781F93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813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B7BE-7276-4A90-ADAE-4B84C040432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AF4A5-0F28-43D6-A307-E24A19CDB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8071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7067" y="27465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74659"/>
            <a:ext cx="713457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8D4C-2BBD-4EB4-8AC4-5032D2CD1C53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6142-4FBF-4669-A17B-7AB282A1E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43240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130452"/>
            <a:ext cx="921173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7586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6EC2-DB54-4889-91FF-8C63B0C51FD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74CE-A1EE-4649-8250-663A8B8C7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5576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4627-8710-45ED-A08E-7AF045A49CB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28DE-7E21-4707-8F87-3C1E741E20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38520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6" y="4406927"/>
            <a:ext cx="92117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6" y="2906713"/>
            <a:ext cx="921173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F813E-E7DD-42D8-8AAD-6435FDF03C66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22468-BE16-4BBF-9C2C-FA6693D8B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7040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71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979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31B2-B195-4E42-A965-039A1B28DA7B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BE640-91F3-48B5-98B4-E21C863932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550440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8" y="1535113"/>
            <a:ext cx="47883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8" y="2174875"/>
            <a:ext cx="47883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232" y="1535113"/>
            <a:ext cx="47902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32" y="2174875"/>
            <a:ext cx="47902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3878-F12A-45F4-9BEA-D7477A0B63B0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88889-5729-48DE-BDDE-CBF75439C8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81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87F89-9B43-41C6-968C-B6E9F416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8C4EF1-1ED9-4E5C-AC77-23C124723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47B32-C4D5-4232-AFD4-CD4766CA5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7CF826-AEB8-4898-B0BC-585E695A7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166A4F-BBF6-49DA-9EA1-37E09327E4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91C27-140D-4937-BF44-13D2C6EF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128510-3CAB-468F-A939-2429540E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77FDB-EE43-4622-95CC-9F528FC5A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5021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EDD6-1F97-44F1-B37D-C026212FC22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37962-7704-424C-B576-314938626C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50170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2BA18-DF55-48EE-88F4-A41F26AAEAAC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E42C7-B043-4793-9697-6F8C98F997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96872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8" y="273050"/>
            <a:ext cx="356540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96" y="273071"/>
            <a:ext cx="605837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8" y="1435103"/>
            <a:ext cx="356540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154C-EF62-4D08-9FAC-88D42E59027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0848-7516-4C2E-8BB1-38BE3A659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3679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193" y="4800600"/>
            <a:ext cx="6502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193" y="612775"/>
            <a:ext cx="6502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193" y="5367338"/>
            <a:ext cx="6502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FC56-44B3-48A2-8C29-F3AEE8E2C828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681D-A727-49ED-A237-366781F93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5921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B7BE-7276-4A90-ADAE-4B84C040432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AF4A5-0F28-43D6-A307-E24A19CDB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14634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7067" y="27465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74659"/>
            <a:ext cx="713457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8D4C-2BBD-4EB4-8AC4-5032D2CD1C53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6142-4FBF-4669-A17B-7AB282A1E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80576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800" y="2130452"/>
            <a:ext cx="9211733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3886200"/>
            <a:ext cx="758613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6EC2-DB54-4889-91FF-8C63B0C51FD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A74CE-A1EE-4649-8250-663A8B8C75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61730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4627-8710-45ED-A08E-7AF045A49CB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A28DE-7E21-4707-8F87-3C1E741E20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6582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76" y="4406927"/>
            <a:ext cx="92117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76" y="2906713"/>
            <a:ext cx="921173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F813E-E7DD-42D8-8AAD-6435FDF03C66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22468-BE16-4BBF-9C2C-FA6693D8BD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96574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871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8979" y="1600206"/>
            <a:ext cx="478648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A31B2-B195-4E42-A965-039A1B28DA7B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BE640-91F3-48B5-98B4-E21C863932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731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C1B0A-6366-4A0D-B40E-1B4B038F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D19474-715B-41BD-9042-1B73DE78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4D7BB2-D740-4154-A754-38B1781C5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3C8621-3297-4419-911C-45F99EC7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412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868" y="1535113"/>
            <a:ext cx="47883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868" y="2174875"/>
            <a:ext cx="478837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5232" y="1535113"/>
            <a:ext cx="47902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5232" y="2174875"/>
            <a:ext cx="47902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23878-F12A-45F4-9BEA-D7477A0B63B0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88889-5729-48DE-BDDE-CBF75439C81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27303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DEDD6-1F97-44F1-B37D-C026212FC22D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37962-7704-424C-B576-314938626CD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173885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2BA18-DF55-48EE-88F4-A41F26AAEAAC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E42C7-B043-4793-9697-6F8C98F997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3362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8" y="273050"/>
            <a:ext cx="356540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7096" y="273071"/>
            <a:ext cx="605837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8" y="1435103"/>
            <a:ext cx="356540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5154C-EF62-4D08-9FAC-88D42E59027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0848-7516-4C2E-8BB1-38BE3A6598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311485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4193" y="4800600"/>
            <a:ext cx="6502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24193" y="612775"/>
            <a:ext cx="6502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4193" y="5367338"/>
            <a:ext cx="6502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CFC56-44B3-48A2-8C29-F3AEE8E2C828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8681D-A727-49ED-A237-366781F936B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61319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4B7BE-7276-4A90-ADAE-4B84C0404321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AF4A5-0F28-43D6-A307-E24A19CDB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01295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7067" y="27465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867" y="274659"/>
            <a:ext cx="713457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A8D4C-2BBD-4EB4-8AC4-5032D2CD1C53}" type="datetimeFigureOut">
              <a:rPr lang="en-US"/>
              <a:pPr>
                <a:defRPr/>
              </a:pPr>
              <a:t>12/15/2024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16142-4FBF-4669-A17B-7AB282A1E7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897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820FC7-0E03-4A22-B1F9-7B6A46F45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6E1A77-0B86-4A4D-8770-75F3805FE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30BD5-70B0-434D-95E1-2E043CF9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04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1371B-D7A3-4553-9CA7-AFAFEB7CF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8E42C-6AE7-4BA8-8C34-613F2FE70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98B32-457C-49FC-AB49-A12D75BD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E9B55-3138-4390-8EF7-967BB0A67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4E4FC-DA14-411A-9B87-C15213B3D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3953C-B97F-43C2-9BD7-8431FAF4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827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C68DE-722E-4220-9261-A9D527B4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144BE7-B705-48BE-A3A1-28A3BF8363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D85AB6-F5D1-4036-92F2-2F0A0B54B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61579-356A-4E67-85DF-CB1DC8BE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39E33-0371-43D9-BB75-4A442B2B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97A87D-4AA4-418F-8F74-5F6084D36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87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5ACA42-97EF-419A-8534-3D3E4C60F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888E9-1903-404E-8FFD-53969DE5A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48F6A-B519-41A7-AA4F-264CDC94E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80A57-0330-45B1-AEA5-CF5990347291}" type="datetimeFigureOut">
              <a:rPr lang="en-GB" smtClean="0"/>
              <a:t>15/12/2024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D3E62-EDDB-4A34-9C66-A5C42F12A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6448F-2387-43DD-92E3-4C88C48E1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17D0A-B271-4E43-ACDD-8F49537AD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83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70615-55EA-4EE4-9510-EA1E8733DC73}" type="datetimeFigureOut">
              <a:rPr lang="en-US" b="1" i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12/15/2024</a:t>
            </a:fld>
            <a:endParaRPr lang="en-GB" b="1" i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581F2B-55A6-415D-976E-D769C6FBD722}" type="slidenum">
              <a:rPr lang="en-GB" altLang="en-US" b="1" i="1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 i="1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21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794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6713" indent="-36671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06388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5550" indent="-24606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70615-55EA-4EE4-9510-EA1E8733DC73}" type="datetimeFigureOut">
              <a:rPr lang="en-US" b="1" i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12/15/2024</a:t>
            </a:fld>
            <a:endParaRPr lang="en-GB" b="1" i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581F2B-55A6-415D-976E-D769C6FBD722}" type="slidenum">
              <a:rPr lang="en-GB" altLang="en-US" b="1" i="1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 i="1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59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794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6713" indent="-36671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06388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5550" indent="-24606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70615-55EA-4EE4-9510-EA1E8733DC73}" type="datetimeFigureOut">
              <a:rPr lang="en-US" b="1" i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12/15/2024</a:t>
            </a:fld>
            <a:endParaRPr lang="en-GB" b="1" i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581F2B-55A6-415D-976E-D769C6FBD722}" type="slidenum">
              <a:rPr lang="en-GB" altLang="en-US" b="1" i="1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 i="1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52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794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6713" indent="-36671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06388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5550" indent="-24606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70615-55EA-4EE4-9510-EA1E8733DC73}" type="datetimeFigureOut">
              <a:rPr lang="en-US" b="1" i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12/15/2024</a:t>
            </a:fld>
            <a:endParaRPr lang="en-GB" b="1" i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581F2B-55A6-415D-976E-D769C6FBD722}" type="slidenum">
              <a:rPr lang="en-GB" altLang="en-US" b="1" i="1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 i="1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0812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794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6713" indent="-36671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06388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5550" indent="-24606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953" tIns="48977" rIns="97953" bIns="489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9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970615-55EA-4EE4-9510-EA1E8733DC73}" type="datetimeFigureOut">
              <a:rPr lang="en-US" b="1" i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12/15/2024</a:t>
            </a:fld>
            <a:endParaRPr lang="en-GB" b="1" i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3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b="1" i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737600" y="6356351"/>
            <a:ext cx="284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7953" tIns="48977" rIns="97953" bIns="4897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C581F2B-55A6-415D-976E-D769C6FBD722}" type="slidenum">
              <a:rPr lang="en-GB" altLang="en-US" b="1" i="1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altLang="en-US" b="1" i="1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7070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79488" rtl="0" eaLnBrk="0" fontAlgn="base" hangingPunct="0">
        <a:spcBef>
          <a:spcPct val="0"/>
        </a:spcBef>
        <a:spcAft>
          <a:spcPct val="0"/>
        </a:spcAft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2pPr>
      <a:lvl3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3pPr>
      <a:lvl4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4pPr>
      <a:lvl5pPr algn="ctr" defTabSz="9794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5pPr>
      <a:lvl6pPr marL="4572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6pPr>
      <a:lvl7pPr marL="9144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7pPr>
      <a:lvl8pPr marL="13716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8pPr>
      <a:lvl9pPr marL="1828800" algn="ctr" defTabSz="979488" rtl="0" fontAlgn="base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Calibri" pitchFamily="34" charset="0"/>
        </a:defRPr>
      </a:lvl9pPr>
    </p:titleStyle>
    <p:bodyStyle>
      <a:lvl1pPr marL="366713" indent="-36671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06388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25550" indent="-246063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3450" indent="-244475" algn="l" defTabSz="9794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400" b="1" i="1">
              <a:solidFill>
                <a:prstClr val="white"/>
              </a:solidFill>
            </a:endParaRPr>
          </a:p>
        </p:txBody>
      </p:sp>
      <p:pic>
        <p:nvPicPr>
          <p:cNvPr id="4099" name="Picture 17" descr="Text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27413"/>
            <a:ext cx="10287000" cy="57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20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13D685-D604-A48B-F23C-323AE3D146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5AA5A18-C96A-AF92-83A7-4EDDA3061E3C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>
            <a:extLst>
              <a:ext uri="{FF2B5EF4-FFF2-40B4-BE49-F238E27FC236}">
                <a16:creationId xmlns:a16="http://schemas.microsoft.com/office/drawing/2014/main" id="{84A23D42-26ED-8700-4277-746E3A7D6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166689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Results</a:t>
            </a:r>
            <a:endParaRPr lang="en-GB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EA335-A7A1-5ADB-5340-8213DA2624C2}"/>
              </a:ext>
            </a:extLst>
          </p:cNvPr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1B188C-FF44-7E35-EC34-8B83E9ED4293}"/>
              </a:ext>
            </a:extLst>
          </p:cNvPr>
          <p:cNvSpPr/>
          <p:nvPr/>
        </p:nvSpPr>
        <p:spPr>
          <a:xfrm>
            <a:off x="578224" y="1774507"/>
            <a:ext cx="10999694" cy="196327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46DAA29-6AAD-2077-FD54-7A7D4D7549FE}"/>
              </a:ext>
            </a:extLst>
          </p:cNvPr>
          <p:cNvGrpSpPr/>
          <p:nvPr/>
        </p:nvGrpSpPr>
        <p:grpSpPr>
          <a:xfrm>
            <a:off x="1785254" y="1843137"/>
            <a:ext cx="1346735" cy="1810555"/>
            <a:chOff x="1350424" y="3195074"/>
            <a:chExt cx="1346735" cy="1810555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9540FCD-1FC0-8A65-BD22-DF814266DC4E}"/>
                </a:ext>
              </a:extLst>
            </p:cNvPr>
            <p:cNvSpPr txBox="1"/>
            <p:nvPr/>
          </p:nvSpPr>
          <p:spPr>
            <a:xfrm>
              <a:off x="1350424" y="3195074"/>
              <a:ext cx="1346735" cy="923330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Last </a:t>
              </a:r>
            </a:p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CPR </a:t>
              </a:r>
            </a:p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Discordance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C29E0CC-FD13-9A76-78F1-FDC881B794F8}"/>
                </a:ext>
              </a:extLst>
            </p:cNvPr>
            <p:cNvSpPr txBox="1"/>
            <p:nvPr/>
          </p:nvSpPr>
          <p:spPr>
            <a:xfrm>
              <a:off x="1350424" y="4194450"/>
              <a:ext cx="1346735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0.633 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6985462-4BDF-6198-05CC-16A99FFAD974}"/>
                </a:ext>
              </a:extLst>
            </p:cNvPr>
            <p:cNvSpPr txBox="1"/>
            <p:nvPr/>
          </p:nvSpPr>
          <p:spPr>
            <a:xfrm>
              <a:off x="1350424" y="4636297"/>
              <a:ext cx="1346735" cy="369332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0.515-0.751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1B555CC-94E6-04E6-7769-E2A92FB404A4}"/>
              </a:ext>
            </a:extLst>
          </p:cNvPr>
          <p:cNvGrpSpPr/>
          <p:nvPr/>
        </p:nvGrpSpPr>
        <p:grpSpPr>
          <a:xfrm>
            <a:off x="3189282" y="1843137"/>
            <a:ext cx="1346735" cy="1810555"/>
            <a:chOff x="2968957" y="3195074"/>
            <a:chExt cx="1346735" cy="1810555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7D33781-6808-9E3E-8B33-85DC8016EE3B}"/>
                </a:ext>
              </a:extLst>
            </p:cNvPr>
            <p:cNvSpPr txBox="1"/>
            <p:nvPr/>
          </p:nvSpPr>
          <p:spPr>
            <a:xfrm>
              <a:off x="2968957" y="3195074"/>
              <a:ext cx="1346735" cy="923330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Last EFW discordance</a:t>
              </a:r>
            </a:p>
            <a:p>
              <a:pPr algn="ctr"/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6DB378D-895F-98D2-66B8-0199816BA34F}"/>
                </a:ext>
              </a:extLst>
            </p:cNvPr>
            <p:cNvSpPr txBox="1"/>
            <p:nvPr/>
          </p:nvSpPr>
          <p:spPr>
            <a:xfrm>
              <a:off x="2968957" y="4194450"/>
              <a:ext cx="1346735" cy="36933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0.677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C2018A1-32F5-CCA8-1E9C-DDC99029AC92}"/>
                </a:ext>
              </a:extLst>
            </p:cNvPr>
            <p:cNvSpPr txBox="1"/>
            <p:nvPr/>
          </p:nvSpPr>
          <p:spPr>
            <a:xfrm>
              <a:off x="2968957" y="4636297"/>
              <a:ext cx="1346735" cy="369332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0.545-0.809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62B9ED5-9AC0-0405-1043-5664ACA68199}"/>
              </a:ext>
            </a:extLst>
          </p:cNvPr>
          <p:cNvGrpSpPr/>
          <p:nvPr/>
        </p:nvGrpSpPr>
        <p:grpSpPr>
          <a:xfrm>
            <a:off x="685818" y="2842513"/>
            <a:ext cx="1055590" cy="811179"/>
            <a:chOff x="168087" y="4194450"/>
            <a:chExt cx="1055590" cy="811179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8609007-02B0-FF4B-265D-EBFEECCD3AFB}"/>
                </a:ext>
              </a:extLst>
            </p:cNvPr>
            <p:cNvSpPr txBox="1"/>
            <p:nvPr/>
          </p:nvSpPr>
          <p:spPr>
            <a:xfrm>
              <a:off x="168087" y="4194450"/>
              <a:ext cx="105559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AUC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4B0FA12-14CF-DF08-F9C8-7F802C449B97}"/>
                </a:ext>
              </a:extLst>
            </p:cNvPr>
            <p:cNvSpPr txBox="1"/>
            <p:nvPr/>
          </p:nvSpPr>
          <p:spPr>
            <a:xfrm>
              <a:off x="168087" y="4636297"/>
              <a:ext cx="1055590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95% CI</a:t>
              </a: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557E5BE2-B446-2EBF-1310-F3714A1C4D63}"/>
              </a:ext>
            </a:extLst>
          </p:cNvPr>
          <p:cNvSpPr txBox="1"/>
          <p:nvPr/>
        </p:nvSpPr>
        <p:spPr>
          <a:xfrm>
            <a:off x="107701" y="987744"/>
            <a:ext cx="11292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>
                <a:solidFill>
                  <a:schemeClr val="bg1"/>
                </a:solidFill>
              </a:rPr>
              <a:t>Composite adverse perinatal outcome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558206F-89BF-5F56-8AE2-24A0FD4C508F}"/>
              </a:ext>
            </a:extLst>
          </p:cNvPr>
          <p:cNvGrpSpPr/>
          <p:nvPr/>
        </p:nvGrpSpPr>
        <p:grpSpPr>
          <a:xfrm>
            <a:off x="4593314" y="1854027"/>
            <a:ext cx="1889904" cy="1804141"/>
            <a:chOff x="4454463" y="3205964"/>
            <a:chExt cx="1889904" cy="1804141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9BCB3F8-8626-6D96-75CB-3B7D3A52BEEF}"/>
                </a:ext>
              </a:extLst>
            </p:cNvPr>
            <p:cNvSpPr txBox="1"/>
            <p:nvPr/>
          </p:nvSpPr>
          <p:spPr>
            <a:xfrm>
              <a:off x="4454463" y="3205964"/>
              <a:ext cx="1889904" cy="923330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Last EFW discordance + </a:t>
              </a:r>
            </a:p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CPR Discordance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DBCB9CA-9755-68B9-1545-E1085BB23C8E}"/>
                </a:ext>
              </a:extLst>
            </p:cNvPr>
            <p:cNvSpPr txBox="1"/>
            <p:nvPr/>
          </p:nvSpPr>
          <p:spPr>
            <a:xfrm>
              <a:off x="4454463" y="4205340"/>
              <a:ext cx="1889904" cy="369332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0.702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45A28AE-6258-92B3-9211-217CFB04C7E2}"/>
                </a:ext>
              </a:extLst>
            </p:cNvPr>
            <p:cNvSpPr txBox="1"/>
            <p:nvPr/>
          </p:nvSpPr>
          <p:spPr>
            <a:xfrm>
              <a:off x="4454463" y="4640773"/>
              <a:ext cx="1889904" cy="369332"/>
            </a:xfrm>
            <a:prstGeom prst="rect">
              <a:avLst/>
            </a:prstGeom>
            <a:solidFill>
              <a:srgbClr val="7030A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0.586-0.818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6D844A5-E496-FB33-A84B-25AC839F28E3}"/>
              </a:ext>
            </a:extLst>
          </p:cNvPr>
          <p:cNvGrpSpPr/>
          <p:nvPr/>
        </p:nvGrpSpPr>
        <p:grpSpPr>
          <a:xfrm>
            <a:off x="6533787" y="1847613"/>
            <a:ext cx="1889904" cy="1810555"/>
            <a:chOff x="6536918" y="3199550"/>
            <a:chExt cx="1889904" cy="1810555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E4C8A3C-F7EE-A6CC-8E7C-098879ACEAFE}"/>
                </a:ext>
              </a:extLst>
            </p:cNvPr>
            <p:cNvSpPr txBox="1"/>
            <p:nvPr/>
          </p:nvSpPr>
          <p:spPr>
            <a:xfrm>
              <a:off x="6536918" y="3199550"/>
              <a:ext cx="1889904" cy="923330"/>
            </a:xfrm>
            <a:prstGeom prst="rect">
              <a:avLst/>
            </a:prstGeom>
            <a:solidFill>
              <a:srgbClr val="E830B8"/>
            </a:solidFill>
            <a:ln>
              <a:solidFill>
                <a:srgbClr val="E830B8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EFW discordance trajectory</a:t>
              </a:r>
            </a:p>
            <a:p>
              <a:pPr algn="ctr"/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4A72AFC-7283-54FD-FDFF-534E914D57B8}"/>
                </a:ext>
              </a:extLst>
            </p:cNvPr>
            <p:cNvSpPr txBox="1"/>
            <p:nvPr/>
          </p:nvSpPr>
          <p:spPr>
            <a:xfrm>
              <a:off x="6536918" y="4198926"/>
              <a:ext cx="1889904" cy="369332"/>
            </a:xfrm>
            <a:prstGeom prst="rect">
              <a:avLst/>
            </a:prstGeom>
            <a:solidFill>
              <a:srgbClr val="E830B8"/>
            </a:solidFill>
            <a:ln>
              <a:solidFill>
                <a:srgbClr val="E830B8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0.785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8712E0-658B-18A6-53AD-A8AEC8D7154F}"/>
                </a:ext>
              </a:extLst>
            </p:cNvPr>
            <p:cNvSpPr txBox="1"/>
            <p:nvPr/>
          </p:nvSpPr>
          <p:spPr>
            <a:xfrm>
              <a:off x="6536918" y="4640773"/>
              <a:ext cx="1889904" cy="369332"/>
            </a:xfrm>
            <a:prstGeom prst="rect">
              <a:avLst/>
            </a:prstGeom>
            <a:solidFill>
              <a:srgbClr val="E830B8"/>
            </a:solidFill>
            <a:ln>
              <a:solidFill>
                <a:srgbClr val="E830B8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0.697-0.873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455F549-212B-AB93-5204-B0AC8C49781B}"/>
              </a:ext>
            </a:extLst>
          </p:cNvPr>
          <p:cNvGrpSpPr/>
          <p:nvPr/>
        </p:nvGrpSpPr>
        <p:grpSpPr>
          <a:xfrm>
            <a:off x="10421458" y="1858813"/>
            <a:ext cx="1028700" cy="1645707"/>
            <a:chOff x="10939190" y="3210750"/>
            <a:chExt cx="1028700" cy="164570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53AD4EC-A5F1-54B7-2F20-A455512AF002}"/>
                </a:ext>
              </a:extLst>
            </p:cNvPr>
            <p:cNvSpPr txBox="1"/>
            <p:nvPr/>
          </p:nvSpPr>
          <p:spPr>
            <a:xfrm>
              <a:off x="10939190" y="3210750"/>
              <a:ext cx="1028700" cy="923330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P value</a:t>
              </a:r>
            </a:p>
            <a:p>
              <a:pPr algn="ctr"/>
              <a:endParaRPr lang="en-GB" b="1" dirty="0">
                <a:solidFill>
                  <a:schemeClr val="bg1"/>
                </a:solidFill>
              </a:endParaRPr>
            </a:p>
            <a:p>
              <a:pPr algn="ctr"/>
              <a:endParaRPr lang="en-GB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9C919F1-B369-8685-1E55-A15C40844AA7}"/>
                </a:ext>
              </a:extLst>
            </p:cNvPr>
            <p:cNvSpPr txBox="1"/>
            <p:nvPr/>
          </p:nvSpPr>
          <p:spPr>
            <a:xfrm>
              <a:off x="10939190" y="4210126"/>
              <a:ext cx="1028700" cy="646331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&lt;0.001</a:t>
              </a:r>
            </a:p>
            <a:p>
              <a:pPr algn="ctr"/>
              <a:endParaRPr lang="en-GB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12E4BCB-8527-D6F2-C29E-9367A535DC5D}"/>
              </a:ext>
            </a:extLst>
          </p:cNvPr>
          <p:cNvGrpSpPr/>
          <p:nvPr/>
        </p:nvGrpSpPr>
        <p:grpSpPr>
          <a:xfrm>
            <a:off x="8487707" y="1858813"/>
            <a:ext cx="1889904" cy="1810555"/>
            <a:chOff x="8869586" y="3210750"/>
            <a:chExt cx="1889904" cy="181055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2FE716-D217-E471-D38D-C06EB7C2A89D}"/>
                </a:ext>
              </a:extLst>
            </p:cNvPr>
            <p:cNvSpPr txBox="1"/>
            <p:nvPr/>
          </p:nvSpPr>
          <p:spPr>
            <a:xfrm>
              <a:off x="8869586" y="3210750"/>
              <a:ext cx="1889904" cy="923330"/>
            </a:xfrm>
            <a:prstGeom prst="rect">
              <a:avLst/>
            </a:prstGeom>
            <a:solidFill>
              <a:srgbClr val="CC00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EFW discordance trajectory + last CPR Discordance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DD11948-BE6F-8CC8-1340-F25A22A9FADF}"/>
                </a:ext>
              </a:extLst>
            </p:cNvPr>
            <p:cNvSpPr txBox="1"/>
            <p:nvPr/>
          </p:nvSpPr>
          <p:spPr>
            <a:xfrm>
              <a:off x="8869586" y="4210126"/>
              <a:ext cx="1889904" cy="369332"/>
            </a:xfrm>
            <a:prstGeom prst="rect">
              <a:avLst/>
            </a:prstGeom>
            <a:solidFill>
              <a:srgbClr val="CC00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0.802 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53BA566-895D-2685-8EDE-E46995DFC6FA}"/>
                </a:ext>
              </a:extLst>
            </p:cNvPr>
            <p:cNvSpPr txBox="1"/>
            <p:nvPr/>
          </p:nvSpPr>
          <p:spPr>
            <a:xfrm>
              <a:off x="8869586" y="4651973"/>
              <a:ext cx="1889904" cy="369332"/>
            </a:xfrm>
            <a:prstGeom prst="rect">
              <a:avLst/>
            </a:prstGeom>
            <a:solidFill>
              <a:srgbClr val="CC009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0.712-0.892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AFCC293D-F36D-8855-1031-3CD360DA16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67172"/>
          <a:stretch/>
        </p:blipFill>
        <p:spPr>
          <a:xfrm>
            <a:off x="1715915" y="4078498"/>
            <a:ext cx="8760167" cy="225131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623690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/>
          <p:cNvSpPr>
            <a:spLocks noChangeArrowheads="1"/>
          </p:cNvSpPr>
          <p:nvPr/>
        </p:nvSpPr>
        <p:spPr bwMode="auto">
          <a:xfrm>
            <a:off x="1374835" y="246589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Conclusions</a:t>
            </a:r>
            <a:endParaRPr lang="en-GB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  <p:sp>
        <p:nvSpPr>
          <p:cNvPr id="7" name="Rectángulo 7">
            <a:extLst>
              <a:ext uri="{FF2B5EF4-FFF2-40B4-BE49-F238E27FC236}">
                <a16:creationId xmlns:a16="http://schemas.microsoft.com/office/drawing/2014/main" id="{83FD2006-6686-448D-938E-4A74C02BD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15" y="1237480"/>
            <a:ext cx="10937290" cy="1754326"/>
          </a:xfrm>
          <a:prstGeom prst="rect">
            <a:avLst/>
          </a:prstGeom>
          <a:solidFill>
            <a:srgbClr val="E0E0E0"/>
          </a:solidFill>
          <a:ln w="12700">
            <a:solidFill>
              <a:srgbClr val="0065AA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42900" marR="0" lvl="0" indent="-34290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65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ＭＳ Ｐゴシック" pitchFamily="-112" charset="-128"/>
              </a:rPr>
              <a:t>Five distinct trajectories of inter-twin 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65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ＭＳ Ｐゴシック" pitchFamily="-112" charset="-128"/>
              </a:rPr>
              <a:t>fetal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0065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 pitchFamily="34" charset="0"/>
                <a:ea typeface="ＭＳ Ｐゴシック" pitchFamily="-112" charset="-128"/>
              </a:rPr>
              <a:t> growth discordance using an unsupervised machine learning algorithm</a:t>
            </a:r>
          </a:p>
          <a:p>
            <a:pPr marR="0" lvl="0" defTabSz="91440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65A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ＭＳ Ｐゴシック" pitchFamily="-112" charset="-128"/>
            </a:endParaRPr>
          </a:p>
          <a:p>
            <a:pPr marL="342900" lvl="0" indent="-3429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b="1" kern="0" dirty="0">
                <a:solidFill>
                  <a:srgbClr val="0065A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ＭＳ Ｐゴシック" pitchFamily="-112" charset="-128"/>
              </a:rPr>
              <a:t>Consistent high discordance is associated with increased rates of adverse perinatal outcomes, with a dose-response relationship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srgbClr val="0065A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" pitchFamily="34" charset="0"/>
              <a:ea typeface="ＭＳ Ｐゴシック" pitchFamily="-112" charset="-128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7D5FF48-BACA-473B-8D03-08F25DB85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315" y="3405142"/>
            <a:ext cx="10937290" cy="2336152"/>
          </a:xfrm>
          <a:prstGeom prst="rect">
            <a:avLst/>
          </a:prstGeom>
          <a:solidFill>
            <a:srgbClr val="FF0000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marL="245745" marR="243204" algn="just">
              <a:lnSpc>
                <a:spcPct val="105300"/>
              </a:lnSpc>
              <a:spcBef>
                <a:spcPts val="910"/>
              </a:spcBef>
            </a:pPr>
            <a:r>
              <a:rPr lang="en-GB" sz="2800" b="1" spc="-45" dirty="0">
                <a:solidFill>
                  <a:schemeClr val="bg1"/>
                </a:solidFill>
                <a:latin typeface="+mn-lt"/>
                <a:cs typeface="Arial"/>
              </a:rPr>
              <a:t>A predictive model integrating discordance trajectory and CPR discordance at the last visit demonstrated superior predictive accuracy for predicting composite adverse perinatal outcomes, compared to either of these measurements alone or a single value </a:t>
            </a:r>
            <a:r>
              <a:rPr lang="en-GB" sz="2800" b="1" spc="-45">
                <a:solidFill>
                  <a:schemeClr val="bg1"/>
                </a:solidFill>
                <a:latin typeface="+mn-lt"/>
                <a:cs typeface="Arial"/>
              </a:rPr>
              <a:t>of EFW </a:t>
            </a:r>
            <a:r>
              <a:rPr lang="en-GB" sz="2800" b="1" spc="-45" dirty="0">
                <a:solidFill>
                  <a:schemeClr val="bg1"/>
                </a:solidFill>
                <a:latin typeface="+mn-lt"/>
                <a:cs typeface="Arial"/>
              </a:rPr>
              <a:t>discordance at the last ultrasound prior to delivery</a:t>
            </a:r>
            <a:endParaRPr lang="en-GB" sz="2800" dirty="0">
              <a:solidFill>
                <a:schemeClr val="bg1"/>
              </a:solidFill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374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9D3C320-5741-4D28-9E23-B263AA0092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bject 8">
            <a:extLst>
              <a:ext uri="{FF2B5EF4-FFF2-40B4-BE49-F238E27FC236}">
                <a16:creationId xmlns:a16="http://schemas.microsoft.com/office/drawing/2014/main" id="{7134E422-9D82-43A5-9536-AD2A1432FA98}"/>
              </a:ext>
            </a:extLst>
          </p:cNvPr>
          <p:cNvSpPr txBox="1"/>
          <p:nvPr/>
        </p:nvSpPr>
        <p:spPr>
          <a:xfrm>
            <a:off x="142432" y="4174347"/>
            <a:ext cx="11907136" cy="12837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>
              <a:lnSpc>
                <a:spcPts val="1070"/>
              </a:lnSpc>
            </a:pPr>
            <a:endParaRPr lang="en-GB" sz="2400" spc="45" dirty="0">
              <a:solidFill>
                <a:schemeClr val="bg1"/>
              </a:solidFill>
              <a:cs typeface="Arial"/>
            </a:endParaRPr>
          </a:p>
          <a:p>
            <a:pPr marL="25400">
              <a:lnSpc>
                <a:spcPts val="1070"/>
              </a:lnSpc>
            </a:pP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Smriti Prasad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1#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, Isil </a:t>
            </a:r>
            <a:r>
              <a:rPr lang="en-GB" sz="2400" dirty="0" err="1">
                <a:solidFill>
                  <a:schemeClr val="bg1"/>
                </a:solidFill>
                <a:latin typeface="+mn-lt"/>
                <a:cs typeface="Arial"/>
              </a:rPr>
              <a:t>Ayhan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, MD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1#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,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 </a:t>
            </a:r>
            <a:r>
              <a:rPr lang="en-GB" sz="2400" dirty="0" err="1">
                <a:solidFill>
                  <a:schemeClr val="bg1"/>
                </a:solidFill>
                <a:latin typeface="+mn-lt"/>
                <a:cs typeface="Arial"/>
              </a:rPr>
              <a:t>Doaa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 Mohammed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1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, Erkan Kalafat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2</a:t>
            </a:r>
            <a:r>
              <a:rPr lang="en-GB" sz="2400" dirty="0">
                <a:solidFill>
                  <a:schemeClr val="bg1"/>
                </a:solidFill>
                <a:latin typeface="+mn-lt"/>
                <a:cs typeface="Arial"/>
              </a:rPr>
              <a:t>, Asma Khalil</a:t>
            </a:r>
            <a:r>
              <a:rPr lang="en-GB" sz="2400" baseline="30000" dirty="0">
                <a:solidFill>
                  <a:schemeClr val="bg1"/>
                </a:solidFill>
                <a:latin typeface="+mn-lt"/>
                <a:cs typeface="Arial"/>
              </a:rPr>
              <a:t>1,3,4,5</a:t>
            </a:r>
          </a:p>
          <a:p>
            <a:pPr marL="25400">
              <a:lnSpc>
                <a:spcPts val="1070"/>
              </a:lnSpc>
            </a:pPr>
            <a:endParaRPr lang="en-GB" sz="1100" dirty="0">
              <a:solidFill>
                <a:schemeClr val="bg1"/>
              </a:solidFill>
              <a:latin typeface="+mn-lt"/>
              <a:cs typeface="Arial"/>
            </a:endParaRPr>
          </a:p>
          <a:p>
            <a:pPr marL="25400">
              <a:lnSpc>
                <a:spcPts val="1070"/>
              </a:lnSpc>
            </a:pPr>
            <a:r>
              <a:rPr lang="en-GB" sz="1100" baseline="30000" dirty="0">
                <a:solidFill>
                  <a:schemeClr val="bg1"/>
                </a:solidFill>
                <a:latin typeface="+mn-lt"/>
                <a:cs typeface="Arial"/>
              </a:rPr>
              <a:t>1 </a:t>
            </a:r>
            <a:r>
              <a:rPr lang="en-GB" sz="1100" dirty="0" err="1">
                <a:solidFill>
                  <a:schemeClr val="bg1"/>
                </a:solidFill>
                <a:latin typeface="+mn-lt"/>
                <a:cs typeface="Arial"/>
              </a:rPr>
              <a:t>Fetal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 Medicine Unit, St George's University Hospitals NHS Foundation Trust, London, UK, </a:t>
            </a:r>
            <a:r>
              <a:rPr lang="en-GB" sz="1100" baseline="30000" dirty="0">
                <a:solidFill>
                  <a:schemeClr val="bg1"/>
                </a:solidFill>
                <a:latin typeface="+mn-lt"/>
                <a:cs typeface="Arial"/>
              </a:rPr>
              <a:t>2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Department of Obstetrics and </a:t>
            </a:r>
            <a:r>
              <a:rPr lang="en-GB" sz="1100" dirty="0" err="1">
                <a:solidFill>
                  <a:schemeClr val="bg1"/>
                </a:solidFill>
                <a:latin typeface="+mn-lt"/>
                <a:cs typeface="Arial"/>
              </a:rPr>
              <a:t>Gynecology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, Koc University Hospital, Istanbul, Turkey, </a:t>
            </a:r>
            <a:r>
              <a:rPr lang="en-GB" sz="1100" baseline="30000" dirty="0">
                <a:solidFill>
                  <a:schemeClr val="bg1"/>
                </a:solidFill>
                <a:latin typeface="+mn-lt"/>
                <a:cs typeface="Arial"/>
              </a:rPr>
              <a:t>3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Vascular Biology Research Centre, Molecular and Clinical Sciences Research Institute, St George's University of London, London, United Kingdom, </a:t>
            </a:r>
            <a:r>
              <a:rPr lang="en-GB" sz="1100" baseline="30000" dirty="0">
                <a:solidFill>
                  <a:schemeClr val="bg1"/>
                </a:solidFill>
                <a:latin typeface="+mn-lt"/>
                <a:cs typeface="Arial"/>
              </a:rPr>
              <a:t>4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Twin and Multiple Pregnancy Centre for Research and Clinical Excellence, St George's University Hospital, St George's University of London, London, UK, </a:t>
            </a:r>
            <a:r>
              <a:rPr lang="en-GB" sz="1100" baseline="30000" dirty="0">
                <a:solidFill>
                  <a:schemeClr val="bg1"/>
                </a:solidFill>
                <a:latin typeface="+mn-lt"/>
                <a:cs typeface="Arial"/>
              </a:rPr>
              <a:t>5</a:t>
            </a: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Fetal Medicine Unit, Liverpool Women’s Hospital, Liverpool, United Kingdom</a:t>
            </a:r>
          </a:p>
          <a:p>
            <a:pPr marL="25400">
              <a:lnSpc>
                <a:spcPts val="1070"/>
              </a:lnSpc>
            </a:pPr>
            <a:endParaRPr lang="en-GB" sz="1100" dirty="0">
              <a:solidFill>
                <a:schemeClr val="bg1"/>
              </a:solidFill>
              <a:cs typeface="Arial"/>
            </a:endParaRPr>
          </a:p>
          <a:p>
            <a:pPr marL="25400">
              <a:lnSpc>
                <a:spcPts val="1070"/>
              </a:lnSpc>
            </a:pPr>
            <a:r>
              <a:rPr lang="en-GB" sz="1100" dirty="0">
                <a:solidFill>
                  <a:schemeClr val="bg1"/>
                </a:solidFill>
                <a:latin typeface="+mn-lt"/>
                <a:cs typeface="Arial"/>
              </a:rPr>
              <a:t># Contributed equally to the work</a:t>
            </a:r>
          </a:p>
          <a:p>
            <a:pPr marL="25400">
              <a:lnSpc>
                <a:spcPts val="1070"/>
              </a:lnSpc>
            </a:pPr>
            <a:endParaRPr lang="en-GB" sz="1100" dirty="0">
              <a:solidFill>
                <a:schemeClr val="bg1"/>
              </a:solidFill>
              <a:latin typeface="+mn-lt"/>
              <a:cs typeface="Arial"/>
            </a:endParaRPr>
          </a:p>
        </p:txBody>
      </p:sp>
      <p:sp>
        <p:nvSpPr>
          <p:cNvPr id="8" name="Rectangle 228"/>
          <p:cNvSpPr>
            <a:spLocks noChangeArrowheads="1"/>
          </p:cNvSpPr>
          <p:nvPr/>
        </p:nvSpPr>
        <p:spPr bwMode="auto">
          <a:xfrm>
            <a:off x="1345029" y="1047756"/>
            <a:ext cx="9501188" cy="11408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Longitudinal Twin Growth Discordance Patterns and Adverse Perinatal Outcomes</a:t>
            </a:r>
          </a:p>
        </p:txBody>
      </p:sp>
    </p:spTree>
    <p:extLst>
      <p:ext uri="{BB962C8B-B14F-4D97-AF65-F5344CB8AC3E}">
        <p14:creationId xmlns:p14="http://schemas.microsoft.com/office/powerpoint/2010/main" val="381585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/>
          <p:cNvSpPr>
            <a:spLocks noChangeArrowheads="1"/>
          </p:cNvSpPr>
          <p:nvPr/>
        </p:nvSpPr>
        <p:spPr bwMode="auto">
          <a:xfrm>
            <a:off x="1351045" y="703680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Objective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4693" y="2125248"/>
            <a:ext cx="11616489" cy="177035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200" dirty="0">
                <a:solidFill>
                  <a:srgbClr val="FFFFFF"/>
                </a:solidFill>
                <a:ea typeface="Calibri" panose="020F0502020204030204" pitchFamily="34" charset="0"/>
              </a:rPr>
              <a:t>Conduct a longitudinal assessment of inter-twin growth and Doppler discordance, to identify possible distinct patterns, and to investigate the predictive value of longitudinal discordance patterns for adverse perinatal outcomes in twin pregnancies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3595" y="6553201"/>
            <a:ext cx="6756400" cy="2770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</p:spTree>
    <p:extLst>
      <p:ext uri="{BB962C8B-B14F-4D97-AF65-F5344CB8AC3E}">
        <p14:creationId xmlns:p14="http://schemas.microsoft.com/office/powerpoint/2010/main" val="425265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1999" cy="6884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/>
          <p:cNvSpPr>
            <a:spLocks noChangeArrowheads="1"/>
          </p:cNvSpPr>
          <p:nvPr/>
        </p:nvSpPr>
        <p:spPr bwMode="auto">
          <a:xfrm>
            <a:off x="1419225" y="47626"/>
            <a:ext cx="9501188" cy="6715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Methods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916" y="896937"/>
            <a:ext cx="11538284" cy="1246623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200" b="1" dirty="0">
                <a:solidFill>
                  <a:srgbClr val="FFFF00"/>
                </a:solidFill>
                <a:ea typeface="Calibri" panose="020F0502020204030204" pitchFamily="34" charset="0"/>
              </a:rPr>
              <a:t>Study design: </a:t>
            </a:r>
          </a:p>
          <a:p>
            <a:pPr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800" b="1" dirty="0">
                <a:solidFill>
                  <a:srgbClr val="FFFFFF"/>
                </a:solidFill>
                <a:ea typeface="Calibri" panose="020F0502020204030204" pitchFamily="34" charset="0"/>
              </a:rPr>
              <a:t>Retrospective cohort study of twin pregnancies with at least 3 ultrasound assessments &gt;18 weeks and delivery &gt;34 weeks’ gestation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550" y="4059227"/>
            <a:ext cx="1082248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Exclusion criteria: 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MCMA </a:t>
            </a:r>
            <a:r>
              <a:rPr lang="en-GB" sz="2800" b="1">
                <a:solidFill>
                  <a:srgbClr val="FFFFFF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twin pregnancies</a:t>
            </a:r>
            <a:endParaRPr lang="en-GB" sz="2800" b="1" dirty="0">
              <a:solidFill>
                <a:srgbClr val="FFFFFF"/>
              </a:solidFill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TTTS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Genetic or structural abnormalities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Incomplete data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24475" y="2565059"/>
            <a:ext cx="1127710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FFFFFF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3600" i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Inclusion criteria: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2800" i="0" dirty="0">
                <a:latin typeface="Calibri" panose="020F0502020204030204" pitchFamily="34" charset="0"/>
                <a:cs typeface="Calibri" panose="020F0502020204030204" pitchFamily="34" charset="0"/>
              </a:rPr>
              <a:t>Twin pregnancies followed and delivered at a 3ry University Hospital in London between 2010 and 2023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</p:spTree>
    <p:extLst>
      <p:ext uri="{BB962C8B-B14F-4D97-AF65-F5344CB8AC3E}">
        <p14:creationId xmlns:p14="http://schemas.microsoft.com/office/powerpoint/2010/main" val="119977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/>
          <p:cNvSpPr>
            <a:spLocks noChangeArrowheads="1"/>
          </p:cNvSpPr>
          <p:nvPr/>
        </p:nvSpPr>
        <p:spPr bwMode="auto">
          <a:xfrm>
            <a:off x="1419225" y="166689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Study outcomes</a:t>
            </a:r>
            <a:endParaRPr lang="en-GB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Ayhan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 I, Mohammed D, Kalafat E, Khalil A. AJOG 2025</a:t>
            </a:r>
          </a:p>
        </p:txBody>
      </p:sp>
      <p:sp>
        <p:nvSpPr>
          <p:cNvPr id="7" name="Rectangle 228">
            <a:extLst>
              <a:ext uri="{FF2B5EF4-FFF2-40B4-BE49-F238E27FC236}">
                <a16:creationId xmlns:a16="http://schemas.microsoft.com/office/drawing/2014/main" id="{D199D4E8-EDBD-4BA1-88C8-8BBB3C9A2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23" y="1111074"/>
            <a:ext cx="11166356" cy="1373261"/>
          </a:xfrm>
          <a:prstGeom prst="rect">
            <a:avLst/>
          </a:prstGeom>
          <a:solidFill>
            <a:schemeClr val="tx1"/>
          </a:solidFill>
          <a:ln w="28575">
            <a:solidFill>
              <a:srgbClr val="0065AA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ＭＳ Ｐゴシック" pitchFamily="-112" charset="-128"/>
              </a:rPr>
              <a:t> </a:t>
            </a: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Primary outcome: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ea typeface="ＭＳ Ｐゴシック" pitchFamily="-112" charset="-128"/>
            </a:endParaRPr>
          </a:p>
          <a:p>
            <a:pPr marL="0" marR="0" lvl="0" indent="0" defTabSz="91440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ea typeface="ＭＳ Ｐゴシック" pitchFamily="-112" charset="-128"/>
              </a:rPr>
              <a:t>	Composite of perinatal mortality and neonatal morbidity</a:t>
            </a:r>
          </a:p>
          <a:p>
            <a:pPr marL="0" marR="0" lvl="0" indent="0" defTabSz="91440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ea typeface="ＭＳ Ｐゴシック" pitchFamily="-112" charset="-128"/>
            </a:endParaRPr>
          </a:p>
          <a:p>
            <a:pPr marL="0" marR="0" lvl="0" indent="0" defTabSz="91440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ea typeface="ＭＳ Ｐゴシック" pitchFamily="-112" charset="-128"/>
              </a:rPr>
              <a:t>Perinatal mortality: IUD &gt;20 weeks’ gestation or NND in the first week of life</a:t>
            </a:r>
          </a:p>
          <a:p>
            <a:pPr marL="0" marR="0" lvl="0" indent="0" defTabSz="91440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ea typeface="ＭＳ Ｐゴシック" pitchFamily="-112" charset="-128"/>
              </a:rPr>
              <a:t>Perinatal morbidity: Need for mechanical ventilation, sepsis, interventricular/periventricular </a:t>
            </a:r>
            <a:r>
              <a:rPr kumimoji="0" lang="en-GB" sz="1400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uLnTx/>
                <a:uFillTx/>
                <a:ea typeface="ＭＳ Ｐゴシック" pitchFamily="-112" charset="-128"/>
              </a:rPr>
              <a:t>hemorrhage</a:t>
            </a:r>
            <a:r>
              <a:rPr kumimoji="0" lang="en-GB" sz="14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ea typeface="ＭＳ Ｐゴシック" pitchFamily="-112" charset="-128"/>
              </a:rPr>
              <a:t>, RDS and NEC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ea typeface="ＭＳ Ｐゴシック" pitchFamily="-112" charset="-128"/>
            </a:endParaRPr>
          </a:p>
        </p:txBody>
      </p:sp>
      <p:sp>
        <p:nvSpPr>
          <p:cNvPr id="6" name="Rectangle 228"/>
          <p:cNvSpPr>
            <a:spLocks noChangeArrowheads="1"/>
          </p:cNvSpPr>
          <p:nvPr/>
        </p:nvSpPr>
        <p:spPr bwMode="auto">
          <a:xfrm>
            <a:off x="1353049" y="2672200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Data collection </a:t>
            </a:r>
            <a:endParaRPr lang="en-GB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9" name="Rectangle 228">
            <a:extLst>
              <a:ext uri="{FF2B5EF4-FFF2-40B4-BE49-F238E27FC236}">
                <a16:creationId xmlns:a16="http://schemas.microsoft.com/office/drawing/2014/main" id="{D199D4E8-EDBD-4BA1-88C8-8BBB3C9A2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307" y="3417172"/>
            <a:ext cx="11166356" cy="2675091"/>
          </a:xfrm>
          <a:prstGeom prst="rect">
            <a:avLst/>
          </a:prstGeom>
          <a:solidFill>
            <a:schemeClr val="tx1"/>
          </a:solidFill>
          <a:ln w="28575">
            <a:solidFill>
              <a:srgbClr val="0065AA"/>
            </a:solidFill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Maternal characteristics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Obstetric and neonatal outcomes 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Ultrasound variables: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Chorionicity</a:t>
            </a: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 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Biometry, EFW discordance</a:t>
            </a:r>
          </a:p>
          <a:p>
            <a:pPr marL="914400" lvl="1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</a:rPr>
              <a:t>Doppler assessment: umbilical artery, MCA, CPR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09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/>
          <p:cNvSpPr>
            <a:spLocks noChangeArrowheads="1"/>
          </p:cNvSpPr>
          <p:nvPr/>
        </p:nvSpPr>
        <p:spPr bwMode="auto">
          <a:xfrm>
            <a:off x="1419225" y="166689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Statistical analysis</a:t>
            </a:r>
            <a:endParaRPr lang="en-GB" sz="4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0094" y="1490846"/>
            <a:ext cx="11577511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</a:rPr>
              <a:t>Multilevel mixed-effects regression models and unsupervised machine learning algorithms, specifically k-means clustering, to identify distinct patterns of inter-twin discordance and their predictive value.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GB" sz="2800" b="1" dirty="0">
              <a:solidFill>
                <a:srgbClr val="FFFFFF"/>
              </a:solidFill>
              <a:ea typeface="MS PGothic" panose="020B0600070205080204" pitchFamily="34" charset="-128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800" b="1" dirty="0">
                <a:solidFill>
                  <a:srgbClr val="FFFFFF"/>
                </a:solidFill>
                <a:ea typeface="MS PGothic" panose="020B0600070205080204" pitchFamily="34" charset="-128"/>
              </a:rPr>
              <a:t>Predictive models were compared using AUROC, calibration intercept, and slope, validated with repeated cross-validation.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</p:spTree>
    <p:extLst>
      <p:ext uri="{BB962C8B-B14F-4D97-AF65-F5344CB8AC3E}">
        <p14:creationId xmlns:p14="http://schemas.microsoft.com/office/powerpoint/2010/main" val="408858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F7BED-7997-AB22-C623-403271DA4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6A141BE8-A9C5-D5C5-5535-6E6591AEC473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D4E95FE-F2C5-6F2B-9BD8-DE0694C1DBD0}"/>
              </a:ext>
            </a:extLst>
          </p:cNvPr>
          <p:cNvSpPr/>
          <p:nvPr/>
        </p:nvSpPr>
        <p:spPr>
          <a:xfrm>
            <a:off x="76404" y="726763"/>
            <a:ext cx="12058114" cy="57069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A3FBD6B-7AAB-B85D-A50D-9CB562742B79}"/>
              </a:ext>
            </a:extLst>
          </p:cNvPr>
          <p:cNvGrpSpPr/>
          <p:nvPr/>
        </p:nvGrpSpPr>
        <p:grpSpPr>
          <a:xfrm>
            <a:off x="54337" y="972840"/>
            <a:ext cx="8276986" cy="5460902"/>
            <a:chOff x="1304099" y="972840"/>
            <a:chExt cx="9517710" cy="5460902"/>
          </a:xfrm>
        </p:grpSpPr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2DD51D00-3279-D0EE-023C-935A9C371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4537074"/>
              <a:ext cx="7273925" cy="468313"/>
            </a:xfrm>
            <a:custGeom>
              <a:avLst/>
              <a:gdLst>
                <a:gd name="T0" fmla="*/ 233 w 9165"/>
                <a:gd name="T1" fmla="*/ 365 h 591"/>
                <a:gd name="T2" fmla="*/ 580 w 9165"/>
                <a:gd name="T3" fmla="*/ 363 h 591"/>
                <a:gd name="T4" fmla="*/ 930 w 9165"/>
                <a:gd name="T5" fmla="*/ 355 h 591"/>
                <a:gd name="T6" fmla="*/ 1277 w 9165"/>
                <a:gd name="T7" fmla="*/ 345 h 591"/>
                <a:gd name="T8" fmla="*/ 1625 w 9165"/>
                <a:gd name="T9" fmla="*/ 330 h 591"/>
                <a:gd name="T10" fmla="*/ 1972 w 9165"/>
                <a:gd name="T11" fmla="*/ 313 h 591"/>
                <a:gd name="T12" fmla="*/ 2321 w 9165"/>
                <a:gd name="T13" fmla="*/ 294 h 591"/>
                <a:gd name="T14" fmla="*/ 2669 w 9165"/>
                <a:gd name="T15" fmla="*/ 275 h 591"/>
                <a:gd name="T16" fmla="*/ 3016 w 9165"/>
                <a:gd name="T17" fmla="*/ 255 h 591"/>
                <a:gd name="T18" fmla="*/ 3366 w 9165"/>
                <a:gd name="T19" fmla="*/ 238 h 591"/>
                <a:gd name="T20" fmla="*/ 3713 w 9165"/>
                <a:gd name="T21" fmla="*/ 223 h 591"/>
                <a:gd name="T22" fmla="*/ 4061 w 9165"/>
                <a:gd name="T23" fmla="*/ 209 h 591"/>
                <a:gd name="T24" fmla="*/ 4408 w 9165"/>
                <a:gd name="T25" fmla="*/ 196 h 591"/>
                <a:gd name="T26" fmla="*/ 4758 w 9165"/>
                <a:gd name="T27" fmla="*/ 184 h 591"/>
                <a:gd name="T28" fmla="*/ 5105 w 9165"/>
                <a:gd name="T29" fmla="*/ 171 h 591"/>
                <a:gd name="T30" fmla="*/ 5453 w 9165"/>
                <a:gd name="T31" fmla="*/ 152 h 591"/>
                <a:gd name="T32" fmla="*/ 5802 w 9165"/>
                <a:gd name="T33" fmla="*/ 127 h 591"/>
                <a:gd name="T34" fmla="*/ 6149 w 9165"/>
                <a:gd name="T35" fmla="*/ 102 h 591"/>
                <a:gd name="T36" fmla="*/ 6497 w 9165"/>
                <a:gd name="T37" fmla="*/ 77 h 591"/>
                <a:gd name="T38" fmla="*/ 6844 w 9165"/>
                <a:gd name="T39" fmla="*/ 58 h 591"/>
                <a:gd name="T40" fmla="*/ 7194 w 9165"/>
                <a:gd name="T41" fmla="*/ 48 h 591"/>
                <a:gd name="T42" fmla="*/ 7541 w 9165"/>
                <a:gd name="T43" fmla="*/ 45 h 591"/>
                <a:gd name="T44" fmla="*/ 7889 w 9165"/>
                <a:gd name="T45" fmla="*/ 45 h 591"/>
                <a:gd name="T46" fmla="*/ 8238 w 9165"/>
                <a:gd name="T47" fmla="*/ 43 h 591"/>
                <a:gd name="T48" fmla="*/ 8586 w 9165"/>
                <a:gd name="T49" fmla="*/ 33 h 591"/>
                <a:gd name="T50" fmla="*/ 8933 w 9165"/>
                <a:gd name="T51" fmla="*/ 16 h 591"/>
                <a:gd name="T52" fmla="*/ 9165 w 9165"/>
                <a:gd name="T53" fmla="*/ 230 h 591"/>
                <a:gd name="T54" fmla="*/ 8818 w 9165"/>
                <a:gd name="T55" fmla="*/ 215 h 591"/>
                <a:gd name="T56" fmla="*/ 8469 w 9165"/>
                <a:gd name="T57" fmla="*/ 211 h 591"/>
                <a:gd name="T58" fmla="*/ 8123 w 9165"/>
                <a:gd name="T59" fmla="*/ 217 h 591"/>
                <a:gd name="T60" fmla="*/ 7774 w 9165"/>
                <a:gd name="T61" fmla="*/ 230 h 591"/>
                <a:gd name="T62" fmla="*/ 7426 w 9165"/>
                <a:gd name="T63" fmla="*/ 248 h 591"/>
                <a:gd name="T64" fmla="*/ 7079 w 9165"/>
                <a:gd name="T65" fmla="*/ 261 h 591"/>
                <a:gd name="T66" fmla="*/ 6729 w 9165"/>
                <a:gd name="T67" fmla="*/ 275 h 591"/>
                <a:gd name="T68" fmla="*/ 6382 w 9165"/>
                <a:gd name="T69" fmla="*/ 284 h 591"/>
                <a:gd name="T70" fmla="*/ 6034 w 9165"/>
                <a:gd name="T71" fmla="*/ 292 h 591"/>
                <a:gd name="T72" fmla="*/ 5687 w 9165"/>
                <a:gd name="T73" fmla="*/ 303 h 591"/>
                <a:gd name="T74" fmla="*/ 5337 w 9165"/>
                <a:gd name="T75" fmla="*/ 319 h 591"/>
                <a:gd name="T76" fmla="*/ 4990 w 9165"/>
                <a:gd name="T77" fmla="*/ 340 h 591"/>
                <a:gd name="T78" fmla="*/ 4642 w 9165"/>
                <a:gd name="T79" fmla="*/ 365 h 591"/>
                <a:gd name="T80" fmla="*/ 4293 w 9165"/>
                <a:gd name="T81" fmla="*/ 390 h 591"/>
                <a:gd name="T82" fmla="*/ 3946 w 9165"/>
                <a:gd name="T83" fmla="*/ 413 h 591"/>
                <a:gd name="T84" fmla="*/ 3598 w 9165"/>
                <a:gd name="T85" fmla="*/ 432 h 591"/>
                <a:gd name="T86" fmla="*/ 3251 w 9165"/>
                <a:gd name="T87" fmla="*/ 449 h 591"/>
                <a:gd name="T88" fmla="*/ 2901 w 9165"/>
                <a:gd name="T89" fmla="*/ 462 h 591"/>
                <a:gd name="T90" fmla="*/ 2554 w 9165"/>
                <a:gd name="T91" fmla="*/ 474 h 591"/>
                <a:gd name="T92" fmla="*/ 2206 w 9165"/>
                <a:gd name="T93" fmla="*/ 483 h 591"/>
                <a:gd name="T94" fmla="*/ 1857 w 9165"/>
                <a:gd name="T95" fmla="*/ 493 h 591"/>
                <a:gd name="T96" fmla="*/ 1509 w 9165"/>
                <a:gd name="T97" fmla="*/ 505 h 591"/>
                <a:gd name="T98" fmla="*/ 1162 w 9165"/>
                <a:gd name="T99" fmla="*/ 518 h 591"/>
                <a:gd name="T100" fmla="*/ 814 w 9165"/>
                <a:gd name="T101" fmla="*/ 535 h 591"/>
                <a:gd name="T102" fmla="*/ 465 w 9165"/>
                <a:gd name="T103" fmla="*/ 556 h 591"/>
                <a:gd name="T104" fmla="*/ 118 w 9165"/>
                <a:gd name="T105" fmla="*/ 583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65" h="591">
                  <a:moveTo>
                    <a:pt x="0" y="365"/>
                  </a:moveTo>
                  <a:lnTo>
                    <a:pt x="118" y="365"/>
                  </a:lnTo>
                  <a:lnTo>
                    <a:pt x="233" y="365"/>
                  </a:lnTo>
                  <a:lnTo>
                    <a:pt x="350" y="365"/>
                  </a:lnTo>
                  <a:lnTo>
                    <a:pt x="465" y="363"/>
                  </a:lnTo>
                  <a:lnTo>
                    <a:pt x="580" y="363"/>
                  </a:lnTo>
                  <a:lnTo>
                    <a:pt x="697" y="361"/>
                  </a:lnTo>
                  <a:lnTo>
                    <a:pt x="814" y="359"/>
                  </a:lnTo>
                  <a:lnTo>
                    <a:pt x="930" y="355"/>
                  </a:lnTo>
                  <a:lnTo>
                    <a:pt x="1045" y="353"/>
                  </a:lnTo>
                  <a:lnTo>
                    <a:pt x="1162" y="349"/>
                  </a:lnTo>
                  <a:lnTo>
                    <a:pt x="1277" y="345"/>
                  </a:lnTo>
                  <a:lnTo>
                    <a:pt x="1392" y="340"/>
                  </a:lnTo>
                  <a:lnTo>
                    <a:pt x="1509" y="336"/>
                  </a:lnTo>
                  <a:lnTo>
                    <a:pt x="1625" y="330"/>
                  </a:lnTo>
                  <a:lnTo>
                    <a:pt x="1742" y="324"/>
                  </a:lnTo>
                  <a:lnTo>
                    <a:pt x="1857" y="319"/>
                  </a:lnTo>
                  <a:lnTo>
                    <a:pt x="1972" y="313"/>
                  </a:lnTo>
                  <a:lnTo>
                    <a:pt x="2089" y="307"/>
                  </a:lnTo>
                  <a:lnTo>
                    <a:pt x="2206" y="299"/>
                  </a:lnTo>
                  <a:lnTo>
                    <a:pt x="2321" y="294"/>
                  </a:lnTo>
                  <a:lnTo>
                    <a:pt x="2437" y="288"/>
                  </a:lnTo>
                  <a:lnTo>
                    <a:pt x="2554" y="280"/>
                  </a:lnTo>
                  <a:lnTo>
                    <a:pt x="2669" y="275"/>
                  </a:lnTo>
                  <a:lnTo>
                    <a:pt x="2786" y="269"/>
                  </a:lnTo>
                  <a:lnTo>
                    <a:pt x="2901" y="261"/>
                  </a:lnTo>
                  <a:lnTo>
                    <a:pt x="3016" y="255"/>
                  </a:lnTo>
                  <a:lnTo>
                    <a:pt x="3134" y="250"/>
                  </a:lnTo>
                  <a:lnTo>
                    <a:pt x="3251" y="244"/>
                  </a:lnTo>
                  <a:lnTo>
                    <a:pt x="3366" y="238"/>
                  </a:lnTo>
                  <a:lnTo>
                    <a:pt x="3481" y="232"/>
                  </a:lnTo>
                  <a:lnTo>
                    <a:pt x="3598" y="229"/>
                  </a:lnTo>
                  <a:lnTo>
                    <a:pt x="3713" y="223"/>
                  </a:lnTo>
                  <a:lnTo>
                    <a:pt x="3828" y="217"/>
                  </a:lnTo>
                  <a:lnTo>
                    <a:pt x="3946" y="213"/>
                  </a:lnTo>
                  <a:lnTo>
                    <a:pt x="4061" y="209"/>
                  </a:lnTo>
                  <a:lnTo>
                    <a:pt x="4178" y="206"/>
                  </a:lnTo>
                  <a:lnTo>
                    <a:pt x="4293" y="200"/>
                  </a:lnTo>
                  <a:lnTo>
                    <a:pt x="4408" y="196"/>
                  </a:lnTo>
                  <a:lnTo>
                    <a:pt x="4525" y="192"/>
                  </a:lnTo>
                  <a:lnTo>
                    <a:pt x="4642" y="188"/>
                  </a:lnTo>
                  <a:lnTo>
                    <a:pt x="4758" y="184"/>
                  </a:lnTo>
                  <a:lnTo>
                    <a:pt x="4873" y="181"/>
                  </a:lnTo>
                  <a:lnTo>
                    <a:pt x="4990" y="177"/>
                  </a:lnTo>
                  <a:lnTo>
                    <a:pt x="5105" y="171"/>
                  </a:lnTo>
                  <a:lnTo>
                    <a:pt x="5220" y="165"/>
                  </a:lnTo>
                  <a:lnTo>
                    <a:pt x="5337" y="160"/>
                  </a:lnTo>
                  <a:lnTo>
                    <a:pt x="5453" y="152"/>
                  </a:lnTo>
                  <a:lnTo>
                    <a:pt x="5570" y="144"/>
                  </a:lnTo>
                  <a:lnTo>
                    <a:pt x="5687" y="137"/>
                  </a:lnTo>
                  <a:lnTo>
                    <a:pt x="5802" y="127"/>
                  </a:lnTo>
                  <a:lnTo>
                    <a:pt x="5917" y="119"/>
                  </a:lnTo>
                  <a:lnTo>
                    <a:pt x="6034" y="110"/>
                  </a:lnTo>
                  <a:lnTo>
                    <a:pt x="6149" y="102"/>
                  </a:lnTo>
                  <a:lnTo>
                    <a:pt x="6265" y="94"/>
                  </a:lnTo>
                  <a:lnTo>
                    <a:pt x="6382" y="85"/>
                  </a:lnTo>
                  <a:lnTo>
                    <a:pt x="6497" y="77"/>
                  </a:lnTo>
                  <a:lnTo>
                    <a:pt x="6614" y="71"/>
                  </a:lnTo>
                  <a:lnTo>
                    <a:pt x="6729" y="66"/>
                  </a:lnTo>
                  <a:lnTo>
                    <a:pt x="6844" y="58"/>
                  </a:lnTo>
                  <a:lnTo>
                    <a:pt x="6962" y="56"/>
                  </a:lnTo>
                  <a:lnTo>
                    <a:pt x="7079" y="52"/>
                  </a:lnTo>
                  <a:lnTo>
                    <a:pt x="7194" y="48"/>
                  </a:lnTo>
                  <a:lnTo>
                    <a:pt x="7309" y="46"/>
                  </a:lnTo>
                  <a:lnTo>
                    <a:pt x="7426" y="46"/>
                  </a:lnTo>
                  <a:lnTo>
                    <a:pt x="7541" y="45"/>
                  </a:lnTo>
                  <a:lnTo>
                    <a:pt x="7656" y="45"/>
                  </a:lnTo>
                  <a:lnTo>
                    <a:pt x="7774" y="45"/>
                  </a:lnTo>
                  <a:lnTo>
                    <a:pt x="7889" y="45"/>
                  </a:lnTo>
                  <a:lnTo>
                    <a:pt x="8006" y="45"/>
                  </a:lnTo>
                  <a:lnTo>
                    <a:pt x="8123" y="45"/>
                  </a:lnTo>
                  <a:lnTo>
                    <a:pt x="8238" y="43"/>
                  </a:lnTo>
                  <a:lnTo>
                    <a:pt x="8353" y="41"/>
                  </a:lnTo>
                  <a:lnTo>
                    <a:pt x="8469" y="39"/>
                  </a:lnTo>
                  <a:lnTo>
                    <a:pt x="8586" y="33"/>
                  </a:lnTo>
                  <a:lnTo>
                    <a:pt x="8701" y="29"/>
                  </a:lnTo>
                  <a:lnTo>
                    <a:pt x="8818" y="23"/>
                  </a:lnTo>
                  <a:lnTo>
                    <a:pt x="8933" y="16"/>
                  </a:lnTo>
                  <a:lnTo>
                    <a:pt x="9050" y="8"/>
                  </a:lnTo>
                  <a:lnTo>
                    <a:pt x="9165" y="0"/>
                  </a:lnTo>
                  <a:lnTo>
                    <a:pt x="9165" y="230"/>
                  </a:lnTo>
                  <a:lnTo>
                    <a:pt x="9050" y="225"/>
                  </a:lnTo>
                  <a:lnTo>
                    <a:pt x="8933" y="221"/>
                  </a:lnTo>
                  <a:lnTo>
                    <a:pt x="8818" y="215"/>
                  </a:lnTo>
                  <a:lnTo>
                    <a:pt x="8701" y="213"/>
                  </a:lnTo>
                  <a:lnTo>
                    <a:pt x="8586" y="213"/>
                  </a:lnTo>
                  <a:lnTo>
                    <a:pt x="8469" y="211"/>
                  </a:lnTo>
                  <a:lnTo>
                    <a:pt x="8353" y="213"/>
                  </a:lnTo>
                  <a:lnTo>
                    <a:pt x="8238" y="215"/>
                  </a:lnTo>
                  <a:lnTo>
                    <a:pt x="8123" y="217"/>
                  </a:lnTo>
                  <a:lnTo>
                    <a:pt x="8006" y="221"/>
                  </a:lnTo>
                  <a:lnTo>
                    <a:pt x="7889" y="227"/>
                  </a:lnTo>
                  <a:lnTo>
                    <a:pt x="7774" y="230"/>
                  </a:lnTo>
                  <a:lnTo>
                    <a:pt x="7656" y="236"/>
                  </a:lnTo>
                  <a:lnTo>
                    <a:pt x="7541" y="240"/>
                  </a:lnTo>
                  <a:lnTo>
                    <a:pt x="7426" y="248"/>
                  </a:lnTo>
                  <a:lnTo>
                    <a:pt x="7309" y="252"/>
                  </a:lnTo>
                  <a:lnTo>
                    <a:pt x="7194" y="257"/>
                  </a:lnTo>
                  <a:lnTo>
                    <a:pt x="7079" y="261"/>
                  </a:lnTo>
                  <a:lnTo>
                    <a:pt x="6962" y="265"/>
                  </a:lnTo>
                  <a:lnTo>
                    <a:pt x="6844" y="271"/>
                  </a:lnTo>
                  <a:lnTo>
                    <a:pt x="6729" y="275"/>
                  </a:lnTo>
                  <a:lnTo>
                    <a:pt x="6614" y="278"/>
                  </a:lnTo>
                  <a:lnTo>
                    <a:pt x="6497" y="280"/>
                  </a:lnTo>
                  <a:lnTo>
                    <a:pt x="6382" y="284"/>
                  </a:lnTo>
                  <a:lnTo>
                    <a:pt x="6265" y="286"/>
                  </a:lnTo>
                  <a:lnTo>
                    <a:pt x="6149" y="290"/>
                  </a:lnTo>
                  <a:lnTo>
                    <a:pt x="6034" y="292"/>
                  </a:lnTo>
                  <a:lnTo>
                    <a:pt x="5917" y="296"/>
                  </a:lnTo>
                  <a:lnTo>
                    <a:pt x="5802" y="299"/>
                  </a:lnTo>
                  <a:lnTo>
                    <a:pt x="5687" y="303"/>
                  </a:lnTo>
                  <a:lnTo>
                    <a:pt x="5570" y="307"/>
                  </a:lnTo>
                  <a:lnTo>
                    <a:pt x="5453" y="313"/>
                  </a:lnTo>
                  <a:lnTo>
                    <a:pt x="5337" y="319"/>
                  </a:lnTo>
                  <a:lnTo>
                    <a:pt x="5220" y="324"/>
                  </a:lnTo>
                  <a:lnTo>
                    <a:pt x="5105" y="332"/>
                  </a:lnTo>
                  <a:lnTo>
                    <a:pt x="4990" y="340"/>
                  </a:lnTo>
                  <a:lnTo>
                    <a:pt x="4873" y="347"/>
                  </a:lnTo>
                  <a:lnTo>
                    <a:pt x="4758" y="357"/>
                  </a:lnTo>
                  <a:lnTo>
                    <a:pt x="4642" y="365"/>
                  </a:lnTo>
                  <a:lnTo>
                    <a:pt x="4525" y="374"/>
                  </a:lnTo>
                  <a:lnTo>
                    <a:pt x="4408" y="382"/>
                  </a:lnTo>
                  <a:lnTo>
                    <a:pt x="4293" y="390"/>
                  </a:lnTo>
                  <a:lnTo>
                    <a:pt x="4178" y="397"/>
                  </a:lnTo>
                  <a:lnTo>
                    <a:pt x="4061" y="405"/>
                  </a:lnTo>
                  <a:lnTo>
                    <a:pt x="3946" y="413"/>
                  </a:lnTo>
                  <a:lnTo>
                    <a:pt x="3828" y="420"/>
                  </a:lnTo>
                  <a:lnTo>
                    <a:pt x="3713" y="426"/>
                  </a:lnTo>
                  <a:lnTo>
                    <a:pt x="3598" y="432"/>
                  </a:lnTo>
                  <a:lnTo>
                    <a:pt x="3481" y="437"/>
                  </a:lnTo>
                  <a:lnTo>
                    <a:pt x="3366" y="443"/>
                  </a:lnTo>
                  <a:lnTo>
                    <a:pt x="3251" y="449"/>
                  </a:lnTo>
                  <a:lnTo>
                    <a:pt x="3134" y="453"/>
                  </a:lnTo>
                  <a:lnTo>
                    <a:pt x="3016" y="457"/>
                  </a:lnTo>
                  <a:lnTo>
                    <a:pt x="2901" y="462"/>
                  </a:lnTo>
                  <a:lnTo>
                    <a:pt x="2786" y="466"/>
                  </a:lnTo>
                  <a:lnTo>
                    <a:pt x="2669" y="470"/>
                  </a:lnTo>
                  <a:lnTo>
                    <a:pt x="2554" y="474"/>
                  </a:lnTo>
                  <a:lnTo>
                    <a:pt x="2437" y="476"/>
                  </a:lnTo>
                  <a:lnTo>
                    <a:pt x="2321" y="480"/>
                  </a:lnTo>
                  <a:lnTo>
                    <a:pt x="2206" y="483"/>
                  </a:lnTo>
                  <a:lnTo>
                    <a:pt x="2089" y="485"/>
                  </a:lnTo>
                  <a:lnTo>
                    <a:pt x="1972" y="489"/>
                  </a:lnTo>
                  <a:lnTo>
                    <a:pt x="1857" y="493"/>
                  </a:lnTo>
                  <a:lnTo>
                    <a:pt x="1742" y="497"/>
                  </a:lnTo>
                  <a:lnTo>
                    <a:pt x="1625" y="501"/>
                  </a:lnTo>
                  <a:lnTo>
                    <a:pt x="1509" y="505"/>
                  </a:lnTo>
                  <a:lnTo>
                    <a:pt x="1392" y="508"/>
                  </a:lnTo>
                  <a:lnTo>
                    <a:pt x="1277" y="512"/>
                  </a:lnTo>
                  <a:lnTo>
                    <a:pt x="1162" y="518"/>
                  </a:lnTo>
                  <a:lnTo>
                    <a:pt x="1045" y="524"/>
                  </a:lnTo>
                  <a:lnTo>
                    <a:pt x="930" y="530"/>
                  </a:lnTo>
                  <a:lnTo>
                    <a:pt x="814" y="535"/>
                  </a:lnTo>
                  <a:lnTo>
                    <a:pt x="697" y="543"/>
                  </a:lnTo>
                  <a:lnTo>
                    <a:pt x="580" y="549"/>
                  </a:lnTo>
                  <a:lnTo>
                    <a:pt x="465" y="556"/>
                  </a:lnTo>
                  <a:lnTo>
                    <a:pt x="350" y="566"/>
                  </a:lnTo>
                  <a:lnTo>
                    <a:pt x="233" y="574"/>
                  </a:lnTo>
                  <a:lnTo>
                    <a:pt x="118" y="583"/>
                  </a:lnTo>
                  <a:lnTo>
                    <a:pt x="0" y="591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A7036CFA-EA39-A5A2-AC6B-65DDC8D7E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4629149"/>
              <a:ext cx="7273925" cy="287338"/>
            </a:xfrm>
            <a:custGeom>
              <a:avLst/>
              <a:gdLst>
                <a:gd name="T0" fmla="*/ 118 w 9165"/>
                <a:gd name="T1" fmla="*/ 359 h 363"/>
                <a:gd name="T2" fmla="*/ 350 w 9165"/>
                <a:gd name="T3" fmla="*/ 349 h 363"/>
                <a:gd name="T4" fmla="*/ 580 w 9165"/>
                <a:gd name="T5" fmla="*/ 342 h 363"/>
                <a:gd name="T6" fmla="*/ 814 w 9165"/>
                <a:gd name="T7" fmla="*/ 332 h 363"/>
                <a:gd name="T8" fmla="*/ 1045 w 9165"/>
                <a:gd name="T9" fmla="*/ 322 h 363"/>
                <a:gd name="T10" fmla="*/ 1277 w 9165"/>
                <a:gd name="T11" fmla="*/ 313 h 363"/>
                <a:gd name="T12" fmla="*/ 1509 w 9165"/>
                <a:gd name="T13" fmla="*/ 305 h 363"/>
                <a:gd name="T14" fmla="*/ 1742 w 9165"/>
                <a:gd name="T15" fmla="*/ 296 h 363"/>
                <a:gd name="T16" fmla="*/ 1972 w 9165"/>
                <a:gd name="T17" fmla="*/ 286 h 363"/>
                <a:gd name="T18" fmla="*/ 2206 w 9165"/>
                <a:gd name="T19" fmla="*/ 276 h 363"/>
                <a:gd name="T20" fmla="*/ 2437 w 9165"/>
                <a:gd name="T21" fmla="*/ 267 h 363"/>
                <a:gd name="T22" fmla="*/ 2669 w 9165"/>
                <a:gd name="T23" fmla="*/ 257 h 363"/>
                <a:gd name="T24" fmla="*/ 2901 w 9165"/>
                <a:gd name="T25" fmla="*/ 246 h 363"/>
                <a:gd name="T26" fmla="*/ 3134 w 9165"/>
                <a:gd name="T27" fmla="*/ 236 h 363"/>
                <a:gd name="T28" fmla="*/ 3366 w 9165"/>
                <a:gd name="T29" fmla="*/ 225 h 363"/>
                <a:gd name="T30" fmla="*/ 3598 w 9165"/>
                <a:gd name="T31" fmla="*/ 215 h 363"/>
                <a:gd name="T32" fmla="*/ 3828 w 9165"/>
                <a:gd name="T33" fmla="*/ 204 h 363"/>
                <a:gd name="T34" fmla="*/ 4061 w 9165"/>
                <a:gd name="T35" fmla="*/ 192 h 363"/>
                <a:gd name="T36" fmla="*/ 4293 w 9165"/>
                <a:gd name="T37" fmla="*/ 181 h 363"/>
                <a:gd name="T38" fmla="*/ 4525 w 9165"/>
                <a:gd name="T39" fmla="*/ 169 h 363"/>
                <a:gd name="T40" fmla="*/ 4758 w 9165"/>
                <a:gd name="T41" fmla="*/ 156 h 363"/>
                <a:gd name="T42" fmla="*/ 4990 w 9165"/>
                <a:gd name="T43" fmla="*/ 142 h 363"/>
                <a:gd name="T44" fmla="*/ 5220 w 9165"/>
                <a:gd name="T45" fmla="*/ 131 h 363"/>
                <a:gd name="T46" fmla="*/ 5453 w 9165"/>
                <a:gd name="T47" fmla="*/ 117 h 363"/>
                <a:gd name="T48" fmla="*/ 5687 w 9165"/>
                <a:gd name="T49" fmla="*/ 104 h 363"/>
                <a:gd name="T50" fmla="*/ 5917 w 9165"/>
                <a:gd name="T51" fmla="*/ 92 h 363"/>
                <a:gd name="T52" fmla="*/ 6149 w 9165"/>
                <a:gd name="T53" fmla="*/ 81 h 363"/>
                <a:gd name="T54" fmla="*/ 6382 w 9165"/>
                <a:gd name="T55" fmla="*/ 69 h 363"/>
                <a:gd name="T56" fmla="*/ 6614 w 9165"/>
                <a:gd name="T57" fmla="*/ 60 h 363"/>
                <a:gd name="T58" fmla="*/ 6844 w 9165"/>
                <a:gd name="T59" fmla="*/ 50 h 363"/>
                <a:gd name="T60" fmla="*/ 7079 w 9165"/>
                <a:gd name="T61" fmla="*/ 43 h 363"/>
                <a:gd name="T62" fmla="*/ 7309 w 9165"/>
                <a:gd name="T63" fmla="*/ 35 h 363"/>
                <a:gd name="T64" fmla="*/ 7541 w 9165"/>
                <a:gd name="T65" fmla="*/ 29 h 363"/>
                <a:gd name="T66" fmla="*/ 7774 w 9165"/>
                <a:gd name="T67" fmla="*/ 23 h 363"/>
                <a:gd name="T68" fmla="*/ 8006 w 9165"/>
                <a:gd name="T69" fmla="*/ 18 h 363"/>
                <a:gd name="T70" fmla="*/ 8238 w 9165"/>
                <a:gd name="T71" fmla="*/ 14 h 363"/>
                <a:gd name="T72" fmla="*/ 8469 w 9165"/>
                <a:gd name="T73" fmla="*/ 10 h 363"/>
                <a:gd name="T74" fmla="*/ 8701 w 9165"/>
                <a:gd name="T75" fmla="*/ 6 h 363"/>
                <a:gd name="T76" fmla="*/ 8933 w 9165"/>
                <a:gd name="T77" fmla="*/ 4 h 363"/>
                <a:gd name="T78" fmla="*/ 9165 w 9165"/>
                <a:gd name="T79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65" h="363">
                  <a:moveTo>
                    <a:pt x="0" y="363"/>
                  </a:moveTo>
                  <a:lnTo>
                    <a:pt x="118" y="359"/>
                  </a:lnTo>
                  <a:lnTo>
                    <a:pt x="233" y="353"/>
                  </a:lnTo>
                  <a:lnTo>
                    <a:pt x="350" y="349"/>
                  </a:lnTo>
                  <a:lnTo>
                    <a:pt x="465" y="345"/>
                  </a:lnTo>
                  <a:lnTo>
                    <a:pt x="580" y="342"/>
                  </a:lnTo>
                  <a:lnTo>
                    <a:pt x="697" y="336"/>
                  </a:lnTo>
                  <a:lnTo>
                    <a:pt x="814" y="332"/>
                  </a:lnTo>
                  <a:lnTo>
                    <a:pt x="930" y="328"/>
                  </a:lnTo>
                  <a:lnTo>
                    <a:pt x="1045" y="322"/>
                  </a:lnTo>
                  <a:lnTo>
                    <a:pt x="1162" y="319"/>
                  </a:lnTo>
                  <a:lnTo>
                    <a:pt x="1277" y="313"/>
                  </a:lnTo>
                  <a:lnTo>
                    <a:pt x="1392" y="309"/>
                  </a:lnTo>
                  <a:lnTo>
                    <a:pt x="1509" y="305"/>
                  </a:lnTo>
                  <a:lnTo>
                    <a:pt x="1625" y="299"/>
                  </a:lnTo>
                  <a:lnTo>
                    <a:pt x="1742" y="296"/>
                  </a:lnTo>
                  <a:lnTo>
                    <a:pt x="1857" y="290"/>
                  </a:lnTo>
                  <a:lnTo>
                    <a:pt x="1972" y="286"/>
                  </a:lnTo>
                  <a:lnTo>
                    <a:pt x="2089" y="282"/>
                  </a:lnTo>
                  <a:lnTo>
                    <a:pt x="2206" y="276"/>
                  </a:lnTo>
                  <a:lnTo>
                    <a:pt x="2321" y="271"/>
                  </a:lnTo>
                  <a:lnTo>
                    <a:pt x="2437" y="267"/>
                  </a:lnTo>
                  <a:lnTo>
                    <a:pt x="2554" y="261"/>
                  </a:lnTo>
                  <a:lnTo>
                    <a:pt x="2669" y="257"/>
                  </a:lnTo>
                  <a:lnTo>
                    <a:pt x="2786" y="252"/>
                  </a:lnTo>
                  <a:lnTo>
                    <a:pt x="2901" y="246"/>
                  </a:lnTo>
                  <a:lnTo>
                    <a:pt x="3016" y="242"/>
                  </a:lnTo>
                  <a:lnTo>
                    <a:pt x="3134" y="236"/>
                  </a:lnTo>
                  <a:lnTo>
                    <a:pt x="3251" y="230"/>
                  </a:lnTo>
                  <a:lnTo>
                    <a:pt x="3366" y="225"/>
                  </a:lnTo>
                  <a:lnTo>
                    <a:pt x="3481" y="221"/>
                  </a:lnTo>
                  <a:lnTo>
                    <a:pt x="3598" y="215"/>
                  </a:lnTo>
                  <a:lnTo>
                    <a:pt x="3713" y="209"/>
                  </a:lnTo>
                  <a:lnTo>
                    <a:pt x="3828" y="204"/>
                  </a:lnTo>
                  <a:lnTo>
                    <a:pt x="3946" y="198"/>
                  </a:lnTo>
                  <a:lnTo>
                    <a:pt x="4061" y="192"/>
                  </a:lnTo>
                  <a:lnTo>
                    <a:pt x="4178" y="186"/>
                  </a:lnTo>
                  <a:lnTo>
                    <a:pt x="4293" y="181"/>
                  </a:lnTo>
                  <a:lnTo>
                    <a:pt x="4408" y="175"/>
                  </a:lnTo>
                  <a:lnTo>
                    <a:pt x="4525" y="169"/>
                  </a:lnTo>
                  <a:lnTo>
                    <a:pt x="4642" y="161"/>
                  </a:lnTo>
                  <a:lnTo>
                    <a:pt x="4758" y="156"/>
                  </a:lnTo>
                  <a:lnTo>
                    <a:pt x="4873" y="150"/>
                  </a:lnTo>
                  <a:lnTo>
                    <a:pt x="4990" y="142"/>
                  </a:lnTo>
                  <a:lnTo>
                    <a:pt x="5105" y="137"/>
                  </a:lnTo>
                  <a:lnTo>
                    <a:pt x="5220" y="131"/>
                  </a:lnTo>
                  <a:lnTo>
                    <a:pt x="5337" y="123"/>
                  </a:lnTo>
                  <a:lnTo>
                    <a:pt x="5453" y="117"/>
                  </a:lnTo>
                  <a:lnTo>
                    <a:pt x="5570" y="112"/>
                  </a:lnTo>
                  <a:lnTo>
                    <a:pt x="5687" y="104"/>
                  </a:lnTo>
                  <a:lnTo>
                    <a:pt x="5802" y="98"/>
                  </a:lnTo>
                  <a:lnTo>
                    <a:pt x="5917" y="92"/>
                  </a:lnTo>
                  <a:lnTo>
                    <a:pt x="6034" y="87"/>
                  </a:lnTo>
                  <a:lnTo>
                    <a:pt x="6149" y="81"/>
                  </a:lnTo>
                  <a:lnTo>
                    <a:pt x="6265" y="75"/>
                  </a:lnTo>
                  <a:lnTo>
                    <a:pt x="6382" y="69"/>
                  </a:lnTo>
                  <a:lnTo>
                    <a:pt x="6497" y="64"/>
                  </a:lnTo>
                  <a:lnTo>
                    <a:pt x="6614" y="60"/>
                  </a:lnTo>
                  <a:lnTo>
                    <a:pt x="6729" y="54"/>
                  </a:lnTo>
                  <a:lnTo>
                    <a:pt x="6844" y="50"/>
                  </a:lnTo>
                  <a:lnTo>
                    <a:pt x="6962" y="45"/>
                  </a:lnTo>
                  <a:lnTo>
                    <a:pt x="7079" y="43"/>
                  </a:lnTo>
                  <a:lnTo>
                    <a:pt x="7194" y="37"/>
                  </a:lnTo>
                  <a:lnTo>
                    <a:pt x="7309" y="35"/>
                  </a:lnTo>
                  <a:lnTo>
                    <a:pt x="7426" y="31"/>
                  </a:lnTo>
                  <a:lnTo>
                    <a:pt x="7541" y="29"/>
                  </a:lnTo>
                  <a:lnTo>
                    <a:pt x="7656" y="25"/>
                  </a:lnTo>
                  <a:lnTo>
                    <a:pt x="7774" y="23"/>
                  </a:lnTo>
                  <a:lnTo>
                    <a:pt x="7889" y="20"/>
                  </a:lnTo>
                  <a:lnTo>
                    <a:pt x="8006" y="18"/>
                  </a:lnTo>
                  <a:lnTo>
                    <a:pt x="8123" y="16"/>
                  </a:lnTo>
                  <a:lnTo>
                    <a:pt x="8238" y="14"/>
                  </a:lnTo>
                  <a:lnTo>
                    <a:pt x="8353" y="12"/>
                  </a:lnTo>
                  <a:lnTo>
                    <a:pt x="8469" y="10"/>
                  </a:lnTo>
                  <a:lnTo>
                    <a:pt x="8586" y="8"/>
                  </a:lnTo>
                  <a:lnTo>
                    <a:pt x="8701" y="6"/>
                  </a:lnTo>
                  <a:lnTo>
                    <a:pt x="8818" y="6"/>
                  </a:lnTo>
                  <a:lnTo>
                    <a:pt x="8933" y="4"/>
                  </a:lnTo>
                  <a:lnTo>
                    <a:pt x="9050" y="0"/>
                  </a:lnTo>
                  <a:lnTo>
                    <a:pt x="9165" y="0"/>
                  </a:lnTo>
                </a:path>
              </a:pathLst>
            </a:custGeom>
            <a:noFill/>
            <a:ln w="26988">
              <a:solidFill>
                <a:srgbClr val="E41A1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973F948-C27B-96CE-988A-78AAE409DB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3927474"/>
              <a:ext cx="7273925" cy="1095375"/>
            </a:xfrm>
            <a:custGeom>
              <a:avLst/>
              <a:gdLst>
                <a:gd name="T0" fmla="*/ 233 w 9165"/>
                <a:gd name="T1" fmla="*/ 48 h 1380"/>
                <a:gd name="T2" fmla="*/ 580 w 9165"/>
                <a:gd name="T3" fmla="*/ 111 h 1380"/>
                <a:gd name="T4" fmla="*/ 930 w 9165"/>
                <a:gd name="T5" fmla="*/ 161 h 1380"/>
                <a:gd name="T6" fmla="*/ 1277 w 9165"/>
                <a:gd name="T7" fmla="*/ 203 h 1380"/>
                <a:gd name="T8" fmla="*/ 1625 w 9165"/>
                <a:gd name="T9" fmla="*/ 236 h 1380"/>
                <a:gd name="T10" fmla="*/ 1972 w 9165"/>
                <a:gd name="T11" fmla="*/ 268 h 1380"/>
                <a:gd name="T12" fmla="*/ 2321 w 9165"/>
                <a:gd name="T13" fmla="*/ 299 h 1380"/>
                <a:gd name="T14" fmla="*/ 2669 w 9165"/>
                <a:gd name="T15" fmla="*/ 331 h 1380"/>
                <a:gd name="T16" fmla="*/ 3016 w 9165"/>
                <a:gd name="T17" fmla="*/ 366 h 1380"/>
                <a:gd name="T18" fmla="*/ 3366 w 9165"/>
                <a:gd name="T19" fmla="*/ 400 h 1380"/>
                <a:gd name="T20" fmla="*/ 3713 w 9165"/>
                <a:gd name="T21" fmla="*/ 435 h 1380"/>
                <a:gd name="T22" fmla="*/ 4061 w 9165"/>
                <a:gd name="T23" fmla="*/ 469 h 1380"/>
                <a:gd name="T24" fmla="*/ 4408 w 9165"/>
                <a:gd name="T25" fmla="*/ 500 h 1380"/>
                <a:gd name="T26" fmla="*/ 4758 w 9165"/>
                <a:gd name="T27" fmla="*/ 529 h 1380"/>
                <a:gd name="T28" fmla="*/ 5105 w 9165"/>
                <a:gd name="T29" fmla="*/ 554 h 1380"/>
                <a:gd name="T30" fmla="*/ 5453 w 9165"/>
                <a:gd name="T31" fmla="*/ 577 h 1380"/>
                <a:gd name="T32" fmla="*/ 5802 w 9165"/>
                <a:gd name="T33" fmla="*/ 600 h 1380"/>
                <a:gd name="T34" fmla="*/ 6149 w 9165"/>
                <a:gd name="T35" fmla="*/ 627 h 1380"/>
                <a:gd name="T36" fmla="*/ 6497 w 9165"/>
                <a:gd name="T37" fmla="*/ 663 h 1380"/>
                <a:gd name="T38" fmla="*/ 6844 w 9165"/>
                <a:gd name="T39" fmla="*/ 705 h 1380"/>
                <a:gd name="T40" fmla="*/ 7194 w 9165"/>
                <a:gd name="T41" fmla="*/ 759 h 1380"/>
                <a:gd name="T42" fmla="*/ 7541 w 9165"/>
                <a:gd name="T43" fmla="*/ 820 h 1380"/>
                <a:gd name="T44" fmla="*/ 7889 w 9165"/>
                <a:gd name="T45" fmla="*/ 883 h 1380"/>
                <a:gd name="T46" fmla="*/ 8238 w 9165"/>
                <a:gd name="T47" fmla="*/ 947 h 1380"/>
                <a:gd name="T48" fmla="*/ 8586 w 9165"/>
                <a:gd name="T49" fmla="*/ 1002 h 1380"/>
                <a:gd name="T50" fmla="*/ 8933 w 9165"/>
                <a:gd name="T51" fmla="*/ 1052 h 1380"/>
                <a:gd name="T52" fmla="*/ 9165 w 9165"/>
                <a:gd name="T53" fmla="*/ 1380 h 1380"/>
                <a:gd name="T54" fmla="*/ 8818 w 9165"/>
                <a:gd name="T55" fmla="*/ 1290 h 1380"/>
                <a:gd name="T56" fmla="*/ 8469 w 9165"/>
                <a:gd name="T57" fmla="*/ 1207 h 1380"/>
                <a:gd name="T58" fmla="*/ 8123 w 9165"/>
                <a:gd name="T59" fmla="*/ 1135 h 1380"/>
                <a:gd name="T60" fmla="*/ 7774 w 9165"/>
                <a:gd name="T61" fmla="*/ 1075 h 1380"/>
                <a:gd name="T62" fmla="*/ 7426 w 9165"/>
                <a:gd name="T63" fmla="*/ 1021 h 1380"/>
                <a:gd name="T64" fmla="*/ 7079 w 9165"/>
                <a:gd name="T65" fmla="*/ 975 h 1380"/>
                <a:gd name="T66" fmla="*/ 6729 w 9165"/>
                <a:gd name="T67" fmla="*/ 929 h 1380"/>
                <a:gd name="T68" fmla="*/ 6382 w 9165"/>
                <a:gd name="T69" fmla="*/ 887 h 1380"/>
                <a:gd name="T70" fmla="*/ 6034 w 9165"/>
                <a:gd name="T71" fmla="*/ 845 h 1380"/>
                <a:gd name="T72" fmla="*/ 5687 w 9165"/>
                <a:gd name="T73" fmla="*/ 807 h 1380"/>
                <a:gd name="T74" fmla="*/ 5337 w 9165"/>
                <a:gd name="T75" fmla="*/ 772 h 1380"/>
                <a:gd name="T76" fmla="*/ 4990 w 9165"/>
                <a:gd name="T77" fmla="*/ 745 h 1380"/>
                <a:gd name="T78" fmla="*/ 4642 w 9165"/>
                <a:gd name="T79" fmla="*/ 721 h 1380"/>
                <a:gd name="T80" fmla="*/ 4293 w 9165"/>
                <a:gd name="T81" fmla="*/ 705 h 1380"/>
                <a:gd name="T82" fmla="*/ 3946 w 9165"/>
                <a:gd name="T83" fmla="*/ 692 h 1380"/>
                <a:gd name="T84" fmla="*/ 3598 w 9165"/>
                <a:gd name="T85" fmla="*/ 678 h 1380"/>
                <a:gd name="T86" fmla="*/ 3251 w 9165"/>
                <a:gd name="T87" fmla="*/ 663 h 1380"/>
                <a:gd name="T88" fmla="*/ 2901 w 9165"/>
                <a:gd name="T89" fmla="*/ 644 h 1380"/>
                <a:gd name="T90" fmla="*/ 2554 w 9165"/>
                <a:gd name="T91" fmla="*/ 615 h 1380"/>
                <a:gd name="T92" fmla="*/ 2206 w 9165"/>
                <a:gd name="T93" fmla="*/ 577 h 1380"/>
                <a:gd name="T94" fmla="*/ 1857 w 9165"/>
                <a:gd name="T95" fmla="*/ 531 h 1380"/>
                <a:gd name="T96" fmla="*/ 1509 w 9165"/>
                <a:gd name="T97" fmla="*/ 477 h 1380"/>
                <a:gd name="T98" fmla="*/ 1162 w 9165"/>
                <a:gd name="T99" fmla="*/ 421 h 1380"/>
                <a:gd name="T100" fmla="*/ 814 w 9165"/>
                <a:gd name="T101" fmla="*/ 368 h 1380"/>
                <a:gd name="T102" fmla="*/ 465 w 9165"/>
                <a:gd name="T103" fmla="*/ 324 h 1380"/>
                <a:gd name="T104" fmla="*/ 118 w 9165"/>
                <a:gd name="T105" fmla="*/ 287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65" h="1380">
                  <a:moveTo>
                    <a:pt x="0" y="0"/>
                  </a:moveTo>
                  <a:lnTo>
                    <a:pt x="118" y="25"/>
                  </a:lnTo>
                  <a:lnTo>
                    <a:pt x="233" y="48"/>
                  </a:lnTo>
                  <a:lnTo>
                    <a:pt x="350" y="71"/>
                  </a:lnTo>
                  <a:lnTo>
                    <a:pt x="465" y="90"/>
                  </a:lnTo>
                  <a:lnTo>
                    <a:pt x="580" y="111"/>
                  </a:lnTo>
                  <a:lnTo>
                    <a:pt x="697" y="128"/>
                  </a:lnTo>
                  <a:lnTo>
                    <a:pt x="814" y="145"/>
                  </a:lnTo>
                  <a:lnTo>
                    <a:pt x="930" y="161"/>
                  </a:lnTo>
                  <a:lnTo>
                    <a:pt x="1045" y="176"/>
                  </a:lnTo>
                  <a:lnTo>
                    <a:pt x="1162" y="190"/>
                  </a:lnTo>
                  <a:lnTo>
                    <a:pt x="1277" y="203"/>
                  </a:lnTo>
                  <a:lnTo>
                    <a:pt x="1392" y="214"/>
                  </a:lnTo>
                  <a:lnTo>
                    <a:pt x="1509" y="226"/>
                  </a:lnTo>
                  <a:lnTo>
                    <a:pt x="1625" y="236"/>
                  </a:lnTo>
                  <a:lnTo>
                    <a:pt x="1742" y="247"/>
                  </a:lnTo>
                  <a:lnTo>
                    <a:pt x="1857" y="257"/>
                  </a:lnTo>
                  <a:lnTo>
                    <a:pt x="1972" y="268"/>
                  </a:lnTo>
                  <a:lnTo>
                    <a:pt x="2089" y="278"/>
                  </a:lnTo>
                  <a:lnTo>
                    <a:pt x="2206" y="289"/>
                  </a:lnTo>
                  <a:lnTo>
                    <a:pt x="2321" y="299"/>
                  </a:lnTo>
                  <a:lnTo>
                    <a:pt x="2437" y="310"/>
                  </a:lnTo>
                  <a:lnTo>
                    <a:pt x="2554" y="320"/>
                  </a:lnTo>
                  <a:lnTo>
                    <a:pt x="2669" y="331"/>
                  </a:lnTo>
                  <a:lnTo>
                    <a:pt x="2786" y="343"/>
                  </a:lnTo>
                  <a:lnTo>
                    <a:pt x="2901" y="354"/>
                  </a:lnTo>
                  <a:lnTo>
                    <a:pt x="3016" y="366"/>
                  </a:lnTo>
                  <a:lnTo>
                    <a:pt x="3134" y="377"/>
                  </a:lnTo>
                  <a:lnTo>
                    <a:pt x="3251" y="389"/>
                  </a:lnTo>
                  <a:lnTo>
                    <a:pt x="3366" y="400"/>
                  </a:lnTo>
                  <a:lnTo>
                    <a:pt x="3481" y="412"/>
                  </a:lnTo>
                  <a:lnTo>
                    <a:pt x="3598" y="423"/>
                  </a:lnTo>
                  <a:lnTo>
                    <a:pt x="3713" y="435"/>
                  </a:lnTo>
                  <a:lnTo>
                    <a:pt x="3828" y="446"/>
                  </a:lnTo>
                  <a:lnTo>
                    <a:pt x="3946" y="458"/>
                  </a:lnTo>
                  <a:lnTo>
                    <a:pt x="4061" y="469"/>
                  </a:lnTo>
                  <a:lnTo>
                    <a:pt x="4178" y="479"/>
                  </a:lnTo>
                  <a:lnTo>
                    <a:pt x="4293" y="490"/>
                  </a:lnTo>
                  <a:lnTo>
                    <a:pt x="4408" y="500"/>
                  </a:lnTo>
                  <a:lnTo>
                    <a:pt x="4525" y="510"/>
                  </a:lnTo>
                  <a:lnTo>
                    <a:pt x="4642" y="519"/>
                  </a:lnTo>
                  <a:lnTo>
                    <a:pt x="4758" y="529"/>
                  </a:lnTo>
                  <a:lnTo>
                    <a:pt x="4873" y="536"/>
                  </a:lnTo>
                  <a:lnTo>
                    <a:pt x="4990" y="546"/>
                  </a:lnTo>
                  <a:lnTo>
                    <a:pt x="5105" y="554"/>
                  </a:lnTo>
                  <a:lnTo>
                    <a:pt x="5220" y="561"/>
                  </a:lnTo>
                  <a:lnTo>
                    <a:pt x="5337" y="569"/>
                  </a:lnTo>
                  <a:lnTo>
                    <a:pt x="5453" y="577"/>
                  </a:lnTo>
                  <a:lnTo>
                    <a:pt x="5570" y="584"/>
                  </a:lnTo>
                  <a:lnTo>
                    <a:pt x="5687" y="592"/>
                  </a:lnTo>
                  <a:lnTo>
                    <a:pt x="5802" y="600"/>
                  </a:lnTo>
                  <a:lnTo>
                    <a:pt x="5917" y="607"/>
                  </a:lnTo>
                  <a:lnTo>
                    <a:pt x="6034" y="619"/>
                  </a:lnTo>
                  <a:lnTo>
                    <a:pt x="6149" y="627"/>
                  </a:lnTo>
                  <a:lnTo>
                    <a:pt x="6265" y="638"/>
                  </a:lnTo>
                  <a:lnTo>
                    <a:pt x="6382" y="650"/>
                  </a:lnTo>
                  <a:lnTo>
                    <a:pt x="6497" y="663"/>
                  </a:lnTo>
                  <a:lnTo>
                    <a:pt x="6614" y="676"/>
                  </a:lnTo>
                  <a:lnTo>
                    <a:pt x="6729" y="690"/>
                  </a:lnTo>
                  <a:lnTo>
                    <a:pt x="6844" y="705"/>
                  </a:lnTo>
                  <a:lnTo>
                    <a:pt x="6962" y="722"/>
                  </a:lnTo>
                  <a:lnTo>
                    <a:pt x="7079" y="740"/>
                  </a:lnTo>
                  <a:lnTo>
                    <a:pt x="7194" y="759"/>
                  </a:lnTo>
                  <a:lnTo>
                    <a:pt x="7309" y="778"/>
                  </a:lnTo>
                  <a:lnTo>
                    <a:pt x="7426" y="799"/>
                  </a:lnTo>
                  <a:lnTo>
                    <a:pt x="7541" y="820"/>
                  </a:lnTo>
                  <a:lnTo>
                    <a:pt x="7656" y="843"/>
                  </a:lnTo>
                  <a:lnTo>
                    <a:pt x="7774" y="864"/>
                  </a:lnTo>
                  <a:lnTo>
                    <a:pt x="7889" y="883"/>
                  </a:lnTo>
                  <a:lnTo>
                    <a:pt x="8006" y="906"/>
                  </a:lnTo>
                  <a:lnTo>
                    <a:pt x="8123" y="928"/>
                  </a:lnTo>
                  <a:lnTo>
                    <a:pt x="8238" y="947"/>
                  </a:lnTo>
                  <a:lnTo>
                    <a:pt x="8353" y="968"/>
                  </a:lnTo>
                  <a:lnTo>
                    <a:pt x="8469" y="985"/>
                  </a:lnTo>
                  <a:lnTo>
                    <a:pt x="8586" y="1002"/>
                  </a:lnTo>
                  <a:lnTo>
                    <a:pt x="8701" y="1020"/>
                  </a:lnTo>
                  <a:lnTo>
                    <a:pt x="8818" y="1037"/>
                  </a:lnTo>
                  <a:lnTo>
                    <a:pt x="8933" y="1052"/>
                  </a:lnTo>
                  <a:lnTo>
                    <a:pt x="9050" y="1067"/>
                  </a:lnTo>
                  <a:lnTo>
                    <a:pt x="9165" y="1081"/>
                  </a:lnTo>
                  <a:lnTo>
                    <a:pt x="9165" y="1380"/>
                  </a:lnTo>
                  <a:lnTo>
                    <a:pt x="9050" y="1349"/>
                  </a:lnTo>
                  <a:lnTo>
                    <a:pt x="8933" y="1319"/>
                  </a:lnTo>
                  <a:lnTo>
                    <a:pt x="8818" y="1290"/>
                  </a:lnTo>
                  <a:lnTo>
                    <a:pt x="8701" y="1261"/>
                  </a:lnTo>
                  <a:lnTo>
                    <a:pt x="8586" y="1232"/>
                  </a:lnTo>
                  <a:lnTo>
                    <a:pt x="8469" y="1207"/>
                  </a:lnTo>
                  <a:lnTo>
                    <a:pt x="8353" y="1181"/>
                  </a:lnTo>
                  <a:lnTo>
                    <a:pt x="8238" y="1158"/>
                  </a:lnTo>
                  <a:lnTo>
                    <a:pt x="8123" y="1135"/>
                  </a:lnTo>
                  <a:lnTo>
                    <a:pt x="8006" y="1113"/>
                  </a:lnTo>
                  <a:lnTo>
                    <a:pt x="7889" y="1094"/>
                  </a:lnTo>
                  <a:lnTo>
                    <a:pt x="7774" y="1075"/>
                  </a:lnTo>
                  <a:lnTo>
                    <a:pt x="7656" y="1056"/>
                  </a:lnTo>
                  <a:lnTo>
                    <a:pt x="7541" y="1039"/>
                  </a:lnTo>
                  <a:lnTo>
                    <a:pt x="7426" y="1021"/>
                  </a:lnTo>
                  <a:lnTo>
                    <a:pt x="7309" y="1006"/>
                  </a:lnTo>
                  <a:lnTo>
                    <a:pt x="7194" y="991"/>
                  </a:lnTo>
                  <a:lnTo>
                    <a:pt x="7079" y="975"/>
                  </a:lnTo>
                  <a:lnTo>
                    <a:pt x="6962" y="958"/>
                  </a:lnTo>
                  <a:lnTo>
                    <a:pt x="6844" y="945"/>
                  </a:lnTo>
                  <a:lnTo>
                    <a:pt x="6729" y="929"/>
                  </a:lnTo>
                  <a:lnTo>
                    <a:pt x="6614" y="914"/>
                  </a:lnTo>
                  <a:lnTo>
                    <a:pt x="6497" y="901"/>
                  </a:lnTo>
                  <a:lnTo>
                    <a:pt x="6382" y="887"/>
                  </a:lnTo>
                  <a:lnTo>
                    <a:pt x="6265" y="874"/>
                  </a:lnTo>
                  <a:lnTo>
                    <a:pt x="6149" y="859"/>
                  </a:lnTo>
                  <a:lnTo>
                    <a:pt x="6034" y="845"/>
                  </a:lnTo>
                  <a:lnTo>
                    <a:pt x="5917" y="834"/>
                  </a:lnTo>
                  <a:lnTo>
                    <a:pt x="5802" y="820"/>
                  </a:lnTo>
                  <a:lnTo>
                    <a:pt x="5687" y="807"/>
                  </a:lnTo>
                  <a:lnTo>
                    <a:pt x="5570" y="795"/>
                  </a:lnTo>
                  <a:lnTo>
                    <a:pt x="5453" y="784"/>
                  </a:lnTo>
                  <a:lnTo>
                    <a:pt x="5337" y="772"/>
                  </a:lnTo>
                  <a:lnTo>
                    <a:pt x="5220" y="763"/>
                  </a:lnTo>
                  <a:lnTo>
                    <a:pt x="5105" y="753"/>
                  </a:lnTo>
                  <a:lnTo>
                    <a:pt x="4990" y="745"/>
                  </a:lnTo>
                  <a:lnTo>
                    <a:pt x="4873" y="736"/>
                  </a:lnTo>
                  <a:lnTo>
                    <a:pt x="4758" y="728"/>
                  </a:lnTo>
                  <a:lnTo>
                    <a:pt x="4642" y="721"/>
                  </a:lnTo>
                  <a:lnTo>
                    <a:pt x="4525" y="715"/>
                  </a:lnTo>
                  <a:lnTo>
                    <a:pt x="4408" y="709"/>
                  </a:lnTo>
                  <a:lnTo>
                    <a:pt x="4293" y="705"/>
                  </a:lnTo>
                  <a:lnTo>
                    <a:pt x="4178" y="701"/>
                  </a:lnTo>
                  <a:lnTo>
                    <a:pt x="4061" y="696"/>
                  </a:lnTo>
                  <a:lnTo>
                    <a:pt x="3946" y="692"/>
                  </a:lnTo>
                  <a:lnTo>
                    <a:pt x="3828" y="688"/>
                  </a:lnTo>
                  <a:lnTo>
                    <a:pt x="3713" y="682"/>
                  </a:lnTo>
                  <a:lnTo>
                    <a:pt x="3598" y="678"/>
                  </a:lnTo>
                  <a:lnTo>
                    <a:pt x="3481" y="675"/>
                  </a:lnTo>
                  <a:lnTo>
                    <a:pt x="3366" y="669"/>
                  </a:lnTo>
                  <a:lnTo>
                    <a:pt x="3251" y="663"/>
                  </a:lnTo>
                  <a:lnTo>
                    <a:pt x="3134" y="657"/>
                  </a:lnTo>
                  <a:lnTo>
                    <a:pt x="3016" y="650"/>
                  </a:lnTo>
                  <a:lnTo>
                    <a:pt x="2901" y="644"/>
                  </a:lnTo>
                  <a:lnTo>
                    <a:pt x="2786" y="634"/>
                  </a:lnTo>
                  <a:lnTo>
                    <a:pt x="2669" y="625"/>
                  </a:lnTo>
                  <a:lnTo>
                    <a:pt x="2554" y="615"/>
                  </a:lnTo>
                  <a:lnTo>
                    <a:pt x="2437" y="604"/>
                  </a:lnTo>
                  <a:lnTo>
                    <a:pt x="2321" y="590"/>
                  </a:lnTo>
                  <a:lnTo>
                    <a:pt x="2206" y="577"/>
                  </a:lnTo>
                  <a:lnTo>
                    <a:pt x="2089" y="563"/>
                  </a:lnTo>
                  <a:lnTo>
                    <a:pt x="1972" y="546"/>
                  </a:lnTo>
                  <a:lnTo>
                    <a:pt x="1857" y="531"/>
                  </a:lnTo>
                  <a:lnTo>
                    <a:pt x="1742" y="513"/>
                  </a:lnTo>
                  <a:lnTo>
                    <a:pt x="1625" y="494"/>
                  </a:lnTo>
                  <a:lnTo>
                    <a:pt x="1509" y="477"/>
                  </a:lnTo>
                  <a:lnTo>
                    <a:pt x="1392" y="458"/>
                  </a:lnTo>
                  <a:lnTo>
                    <a:pt x="1277" y="439"/>
                  </a:lnTo>
                  <a:lnTo>
                    <a:pt x="1162" y="421"/>
                  </a:lnTo>
                  <a:lnTo>
                    <a:pt x="1045" y="402"/>
                  </a:lnTo>
                  <a:lnTo>
                    <a:pt x="930" y="385"/>
                  </a:lnTo>
                  <a:lnTo>
                    <a:pt x="814" y="368"/>
                  </a:lnTo>
                  <a:lnTo>
                    <a:pt x="697" y="352"/>
                  </a:lnTo>
                  <a:lnTo>
                    <a:pt x="580" y="337"/>
                  </a:lnTo>
                  <a:lnTo>
                    <a:pt x="465" y="324"/>
                  </a:lnTo>
                  <a:lnTo>
                    <a:pt x="350" y="310"/>
                  </a:lnTo>
                  <a:lnTo>
                    <a:pt x="233" y="299"/>
                  </a:lnTo>
                  <a:lnTo>
                    <a:pt x="118" y="287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BA69A0A8-148C-A9D1-6B85-DF158CDF83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4038599"/>
              <a:ext cx="7273925" cy="865188"/>
            </a:xfrm>
            <a:custGeom>
              <a:avLst/>
              <a:gdLst>
                <a:gd name="T0" fmla="*/ 118 w 9165"/>
                <a:gd name="T1" fmla="*/ 17 h 1090"/>
                <a:gd name="T2" fmla="*/ 350 w 9165"/>
                <a:gd name="T3" fmla="*/ 50 h 1090"/>
                <a:gd name="T4" fmla="*/ 580 w 9165"/>
                <a:gd name="T5" fmla="*/ 84 h 1090"/>
                <a:gd name="T6" fmla="*/ 814 w 9165"/>
                <a:gd name="T7" fmla="*/ 117 h 1090"/>
                <a:gd name="T8" fmla="*/ 1045 w 9165"/>
                <a:gd name="T9" fmla="*/ 149 h 1090"/>
                <a:gd name="T10" fmla="*/ 1277 w 9165"/>
                <a:gd name="T11" fmla="*/ 180 h 1090"/>
                <a:gd name="T12" fmla="*/ 1509 w 9165"/>
                <a:gd name="T13" fmla="*/ 211 h 1090"/>
                <a:gd name="T14" fmla="*/ 1742 w 9165"/>
                <a:gd name="T15" fmla="*/ 239 h 1090"/>
                <a:gd name="T16" fmla="*/ 1972 w 9165"/>
                <a:gd name="T17" fmla="*/ 268 h 1090"/>
                <a:gd name="T18" fmla="*/ 2206 w 9165"/>
                <a:gd name="T19" fmla="*/ 293 h 1090"/>
                <a:gd name="T20" fmla="*/ 2437 w 9165"/>
                <a:gd name="T21" fmla="*/ 316 h 1090"/>
                <a:gd name="T22" fmla="*/ 2669 w 9165"/>
                <a:gd name="T23" fmla="*/ 339 h 1090"/>
                <a:gd name="T24" fmla="*/ 2901 w 9165"/>
                <a:gd name="T25" fmla="*/ 358 h 1090"/>
                <a:gd name="T26" fmla="*/ 3134 w 9165"/>
                <a:gd name="T27" fmla="*/ 377 h 1090"/>
                <a:gd name="T28" fmla="*/ 3366 w 9165"/>
                <a:gd name="T29" fmla="*/ 395 h 1090"/>
                <a:gd name="T30" fmla="*/ 3598 w 9165"/>
                <a:gd name="T31" fmla="*/ 412 h 1090"/>
                <a:gd name="T32" fmla="*/ 3828 w 9165"/>
                <a:gd name="T33" fmla="*/ 427 h 1090"/>
                <a:gd name="T34" fmla="*/ 4061 w 9165"/>
                <a:gd name="T35" fmla="*/ 442 h 1090"/>
                <a:gd name="T36" fmla="*/ 4293 w 9165"/>
                <a:gd name="T37" fmla="*/ 458 h 1090"/>
                <a:gd name="T38" fmla="*/ 4525 w 9165"/>
                <a:gd name="T39" fmla="*/ 473 h 1090"/>
                <a:gd name="T40" fmla="*/ 4758 w 9165"/>
                <a:gd name="T41" fmla="*/ 489 h 1090"/>
                <a:gd name="T42" fmla="*/ 4990 w 9165"/>
                <a:gd name="T43" fmla="*/ 504 h 1090"/>
                <a:gd name="T44" fmla="*/ 5220 w 9165"/>
                <a:gd name="T45" fmla="*/ 523 h 1090"/>
                <a:gd name="T46" fmla="*/ 5453 w 9165"/>
                <a:gd name="T47" fmla="*/ 540 h 1090"/>
                <a:gd name="T48" fmla="*/ 5687 w 9165"/>
                <a:gd name="T49" fmla="*/ 559 h 1090"/>
                <a:gd name="T50" fmla="*/ 5917 w 9165"/>
                <a:gd name="T51" fmla="*/ 581 h 1090"/>
                <a:gd name="T52" fmla="*/ 6149 w 9165"/>
                <a:gd name="T53" fmla="*/ 604 h 1090"/>
                <a:gd name="T54" fmla="*/ 6382 w 9165"/>
                <a:gd name="T55" fmla="*/ 628 h 1090"/>
                <a:gd name="T56" fmla="*/ 6614 w 9165"/>
                <a:gd name="T57" fmla="*/ 655 h 1090"/>
                <a:gd name="T58" fmla="*/ 6844 w 9165"/>
                <a:gd name="T59" fmla="*/ 686 h 1090"/>
                <a:gd name="T60" fmla="*/ 7079 w 9165"/>
                <a:gd name="T61" fmla="*/ 719 h 1090"/>
                <a:gd name="T62" fmla="*/ 7309 w 9165"/>
                <a:gd name="T63" fmla="*/ 753 h 1090"/>
                <a:gd name="T64" fmla="*/ 7541 w 9165"/>
                <a:gd name="T65" fmla="*/ 789 h 1090"/>
                <a:gd name="T66" fmla="*/ 7774 w 9165"/>
                <a:gd name="T67" fmla="*/ 830 h 1090"/>
                <a:gd name="T68" fmla="*/ 8006 w 9165"/>
                <a:gd name="T69" fmla="*/ 870 h 1090"/>
                <a:gd name="T70" fmla="*/ 8238 w 9165"/>
                <a:gd name="T71" fmla="*/ 912 h 1090"/>
                <a:gd name="T72" fmla="*/ 8469 w 9165"/>
                <a:gd name="T73" fmla="*/ 956 h 1090"/>
                <a:gd name="T74" fmla="*/ 8701 w 9165"/>
                <a:gd name="T75" fmla="*/ 1000 h 1090"/>
                <a:gd name="T76" fmla="*/ 8933 w 9165"/>
                <a:gd name="T77" fmla="*/ 1044 h 1090"/>
                <a:gd name="T78" fmla="*/ 9165 w 9165"/>
                <a:gd name="T79" fmla="*/ 1090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65" h="1090">
                  <a:moveTo>
                    <a:pt x="0" y="0"/>
                  </a:moveTo>
                  <a:lnTo>
                    <a:pt x="118" y="17"/>
                  </a:lnTo>
                  <a:lnTo>
                    <a:pt x="233" y="34"/>
                  </a:lnTo>
                  <a:lnTo>
                    <a:pt x="350" y="50"/>
                  </a:lnTo>
                  <a:lnTo>
                    <a:pt x="465" y="67"/>
                  </a:lnTo>
                  <a:lnTo>
                    <a:pt x="580" y="84"/>
                  </a:lnTo>
                  <a:lnTo>
                    <a:pt x="697" y="101"/>
                  </a:lnTo>
                  <a:lnTo>
                    <a:pt x="814" y="117"/>
                  </a:lnTo>
                  <a:lnTo>
                    <a:pt x="930" y="134"/>
                  </a:lnTo>
                  <a:lnTo>
                    <a:pt x="1045" y="149"/>
                  </a:lnTo>
                  <a:lnTo>
                    <a:pt x="1162" y="165"/>
                  </a:lnTo>
                  <a:lnTo>
                    <a:pt x="1277" y="180"/>
                  </a:lnTo>
                  <a:lnTo>
                    <a:pt x="1392" y="195"/>
                  </a:lnTo>
                  <a:lnTo>
                    <a:pt x="1509" y="211"/>
                  </a:lnTo>
                  <a:lnTo>
                    <a:pt x="1625" y="226"/>
                  </a:lnTo>
                  <a:lnTo>
                    <a:pt x="1742" y="239"/>
                  </a:lnTo>
                  <a:lnTo>
                    <a:pt x="1857" y="255"/>
                  </a:lnTo>
                  <a:lnTo>
                    <a:pt x="1972" y="268"/>
                  </a:lnTo>
                  <a:lnTo>
                    <a:pt x="2089" y="280"/>
                  </a:lnTo>
                  <a:lnTo>
                    <a:pt x="2206" y="293"/>
                  </a:lnTo>
                  <a:lnTo>
                    <a:pt x="2321" y="304"/>
                  </a:lnTo>
                  <a:lnTo>
                    <a:pt x="2437" y="316"/>
                  </a:lnTo>
                  <a:lnTo>
                    <a:pt x="2554" y="327"/>
                  </a:lnTo>
                  <a:lnTo>
                    <a:pt x="2669" y="339"/>
                  </a:lnTo>
                  <a:lnTo>
                    <a:pt x="2786" y="349"/>
                  </a:lnTo>
                  <a:lnTo>
                    <a:pt x="2901" y="358"/>
                  </a:lnTo>
                  <a:lnTo>
                    <a:pt x="3016" y="368"/>
                  </a:lnTo>
                  <a:lnTo>
                    <a:pt x="3134" y="377"/>
                  </a:lnTo>
                  <a:lnTo>
                    <a:pt x="3251" y="385"/>
                  </a:lnTo>
                  <a:lnTo>
                    <a:pt x="3366" y="395"/>
                  </a:lnTo>
                  <a:lnTo>
                    <a:pt x="3481" y="402"/>
                  </a:lnTo>
                  <a:lnTo>
                    <a:pt x="3598" y="412"/>
                  </a:lnTo>
                  <a:lnTo>
                    <a:pt x="3713" y="419"/>
                  </a:lnTo>
                  <a:lnTo>
                    <a:pt x="3828" y="427"/>
                  </a:lnTo>
                  <a:lnTo>
                    <a:pt x="3946" y="435"/>
                  </a:lnTo>
                  <a:lnTo>
                    <a:pt x="4061" y="442"/>
                  </a:lnTo>
                  <a:lnTo>
                    <a:pt x="4178" y="450"/>
                  </a:lnTo>
                  <a:lnTo>
                    <a:pt x="4293" y="458"/>
                  </a:lnTo>
                  <a:lnTo>
                    <a:pt x="4408" y="465"/>
                  </a:lnTo>
                  <a:lnTo>
                    <a:pt x="4525" y="473"/>
                  </a:lnTo>
                  <a:lnTo>
                    <a:pt x="4642" y="481"/>
                  </a:lnTo>
                  <a:lnTo>
                    <a:pt x="4758" y="489"/>
                  </a:lnTo>
                  <a:lnTo>
                    <a:pt x="4873" y="498"/>
                  </a:lnTo>
                  <a:lnTo>
                    <a:pt x="4990" y="504"/>
                  </a:lnTo>
                  <a:lnTo>
                    <a:pt x="5105" y="513"/>
                  </a:lnTo>
                  <a:lnTo>
                    <a:pt x="5220" y="523"/>
                  </a:lnTo>
                  <a:lnTo>
                    <a:pt x="5337" y="531"/>
                  </a:lnTo>
                  <a:lnTo>
                    <a:pt x="5453" y="540"/>
                  </a:lnTo>
                  <a:lnTo>
                    <a:pt x="5570" y="550"/>
                  </a:lnTo>
                  <a:lnTo>
                    <a:pt x="5687" y="559"/>
                  </a:lnTo>
                  <a:lnTo>
                    <a:pt x="5802" y="569"/>
                  </a:lnTo>
                  <a:lnTo>
                    <a:pt x="5917" y="581"/>
                  </a:lnTo>
                  <a:lnTo>
                    <a:pt x="6034" y="592"/>
                  </a:lnTo>
                  <a:lnTo>
                    <a:pt x="6149" y="604"/>
                  </a:lnTo>
                  <a:lnTo>
                    <a:pt x="6265" y="615"/>
                  </a:lnTo>
                  <a:lnTo>
                    <a:pt x="6382" y="628"/>
                  </a:lnTo>
                  <a:lnTo>
                    <a:pt x="6497" y="642"/>
                  </a:lnTo>
                  <a:lnTo>
                    <a:pt x="6614" y="655"/>
                  </a:lnTo>
                  <a:lnTo>
                    <a:pt x="6729" y="669"/>
                  </a:lnTo>
                  <a:lnTo>
                    <a:pt x="6844" y="686"/>
                  </a:lnTo>
                  <a:lnTo>
                    <a:pt x="6962" y="699"/>
                  </a:lnTo>
                  <a:lnTo>
                    <a:pt x="7079" y="719"/>
                  </a:lnTo>
                  <a:lnTo>
                    <a:pt x="7194" y="736"/>
                  </a:lnTo>
                  <a:lnTo>
                    <a:pt x="7309" y="753"/>
                  </a:lnTo>
                  <a:lnTo>
                    <a:pt x="7426" y="770"/>
                  </a:lnTo>
                  <a:lnTo>
                    <a:pt x="7541" y="789"/>
                  </a:lnTo>
                  <a:lnTo>
                    <a:pt x="7656" y="809"/>
                  </a:lnTo>
                  <a:lnTo>
                    <a:pt x="7774" y="830"/>
                  </a:lnTo>
                  <a:lnTo>
                    <a:pt x="7889" y="849"/>
                  </a:lnTo>
                  <a:lnTo>
                    <a:pt x="8006" y="870"/>
                  </a:lnTo>
                  <a:lnTo>
                    <a:pt x="8123" y="891"/>
                  </a:lnTo>
                  <a:lnTo>
                    <a:pt x="8238" y="912"/>
                  </a:lnTo>
                  <a:lnTo>
                    <a:pt x="8353" y="933"/>
                  </a:lnTo>
                  <a:lnTo>
                    <a:pt x="8469" y="956"/>
                  </a:lnTo>
                  <a:lnTo>
                    <a:pt x="8586" y="977"/>
                  </a:lnTo>
                  <a:lnTo>
                    <a:pt x="8701" y="1000"/>
                  </a:lnTo>
                  <a:lnTo>
                    <a:pt x="8818" y="1023"/>
                  </a:lnTo>
                  <a:lnTo>
                    <a:pt x="8933" y="1044"/>
                  </a:lnTo>
                  <a:lnTo>
                    <a:pt x="9050" y="1067"/>
                  </a:lnTo>
                  <a:lnTo>
                    <a:pt x="9165" y="1090"/>
                  </a:lnTo>
                </a:path>
              </a:pathLst>
            </a:custGeom>
            <a:noFill/>
            <a:ln w="26988">
              <a:solidFill>
                <a:srgbClr val="377EB8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55DDFC1D-D1DD-23FE-30FF-3338551A9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3362324"/>
              <a:ext cx="7273925" cy="1885950"/>
            </a:xfrm>
            <a:custGeom>
              <a:avLst/>
              <a:gdLst>
                <a:gd name="T0" fmla="*/ 233 w 9165"/>
                <a:gd name="T1" fmla="*/ 2053 h 2375"/>
                <a:gd name="T2" fmla="*/ 580 w 9165"/>
                <a:gd name="T3" fmla="*/ 2024 h 2375"/>
                <a:gd name="T4" fmla="*/ 930 w 9165"/>
                <a:gd name="T5" fmla="*/ 1982 h 2375"/>
                <a:gd name="T6" fmla="*/ 1277 w 9165"/>
                <a:gd name="T7" fmla="*/ 1924 h 2375"/>
                <a:gd name="T8" fmla="*/ 1625 w 9165"/>
                <a:gd name="T9" fmla="*/ 1855 h 2375"/>
                <a:gd name="T10" fmla="*/ 1972 w 9165"/>
                <a:gd name="T11" fmla="*/ 1780 h 2375"/>
                <a:gd name="T12" fmla="*/ 2321 w 9165"/>
                <a:gd name="T13" fmla="*/ 1700 h 2375"/>
                <a:gd name="T14" fmla="*/ 2669 w 9165"/>
                <a:gd name="T15" fmla="*/ 1614 h 2375"/>
                <a:gd name="T16" fmla="*/ 3016 w 9165"/>
                <a:gd name="T17" fmla="*/ 1524 h 2375"/>
                <a:gd name="T18" fmla="*/ 3366 w 9165"/>
                <a:gd name="T19" fmla="*/ 1432 h 2375"/>
                <a:gd name="T20" fmla="*/ 3713 w 9165"/>
                <a:gd name="T21" fmla="*/ 1334 h 2375"/>
                <a:gd name="T22" fmla="*/ 4061 w 9165"/>
                <a:gd name="T23" fmla="*/ 1234 h 2375"/>
                <a:gd name="T24" fmla="*/ 4408 w 9165"/>
                <a:gd name="T25" fmla="*/ 1131 h 2375"/>
                <a:gd name="T26" fmla="*/ 4758 w 9165"/>
                <a:gd name="T27" fmla="*/ 1019 h 2375"/>
                <a:gd name="T28" fmla="*/ 5105 w 9165"/>
                <a:gd name="T29" fmla="*/ 906 h 2375"/>
                <a:gd name="T30" fmla="*/ 5453 w 9165"/>
                <a:gd name="T31" fmla="*/ 791 h 2375"/>
                <a:gd name="T32" fmla="*/ 5802 w 9165"/>
                <a:gd name="T33" fmla="*/ 678 h 2375"/>
                <a:gd name="T34" fmla="*/ 6149 w 9165"/>
                <a:gd name="T35" fmla="*/ 569 h 2375"/>
                <a:gd name="T36" fmla="*/ 6497 w 9165"/>
                <a:gd name="T37" fmla="*/ 473 h 2375"/>
                <a:gd name="T38" fmla="*/ 6844 w 9165"/>
                <a:gd name="T39" fmla="*/ 389 h 2375"/>
                <a:gd name="T40" fmla="*/ 7194 w 9165"/>
                <a:gd name="T41" fmla="*/ 320 h 2375"/>
                <a:gd name="T42" fmla="*/ 7541 w 9165"/>
                <a:gd name="T43" fmla="*/ 264 h 2375"/>
                <a:gd name="T44" fmla="*/ 7889 w 9165"/>
                <a:gd name="T45" fmla="*/ 212 h 2375"/>
                <a:gd name="T46" fmla="*/ 8238 w 9165"/>
                <a:gd name="T47" fmla="*/ 163 h 2375"/>
                <a:gd name="T48" fmla="*/ 8586 w 9165"/>
                <a:gd name="T49" fmla="*/ 107 h 2375"/>
                <a:gd name="T50" fmla="*/ 8933 w 9165"/>
                <a:gd name="T51" fmla="*/ 44 h 2375"/>
                <a:gd name="T52" fmla="*/ 9165 w 9165"/>
                <a:gd name="T53" fmla="*/ 331 h 2375"/>
                <a:gd name="T54" fmla="*/ 8818 w 9165"/>
                <a:gd name="T55" fmla="*/ 348 h 2375"/>
                <a:gd name="T56" fmla="*/ 8469 w 9165"/>
                <a:gd name="T57" fmla="*/ 373 h 2375"/>
                <a:gd name="T58" fmla="*/ 8123 w 9165"/>
                <a:gd name="T59" fmla="*/ 412 h 2375"/>
                <a:gd name="T60" fmla="*/ 7774 w 9165"/>
                <a:gd name="T61" fmla="*/ 467 h 2375"/>
                <a:gd name="T62" fmla="*/ 7426 w 9165"/>
                <a:gd name="T63" fmla="*/ 531 h 2375"/>
                <a:gd name="T64" fmla="*/ 7079 w 9165"/>
                <a:gd name="T65" fmla="*/ 605 h 2375"/>
                <a:gd name="T66" fmla="*/ 6729 w 9165"/>
                <a:gd name="T67" fmla="*/ 686 h 2375"/>
                <a:gd name="T68" fmla="*/ 6382 w 9165"/>
                <a:gd name="T69" fmla="*/ 772 h 2375"/>
                <a:gd name="T70" fmla="*/ 6034 w 9165"/>
                <a:gd name="T71" fmla="*/ 864 h 2375"/>
                <a:gd name="T72" fmla="*/ 5687 w 9165"/>
                <a:gd name="T73" fmla="*/ 960 h 2375"/>
                <a:gd name="T74" fmla="*/ 5337 w 9165"/>
                <a:gd name="T75" fmla="*/ 1063 h 2375"/>
                <a:gd name="T76" fmla="*/ 4990 w 9165"/>
                <a:gd name="T77" fmla="*/ 1173 h 2375"/>
                <a:gd name="T78" fmla="*/ 4642 w 9165"/>
                <a:gd name="T79" fmla="*/ 1288 h 2375"/>
                <a:gd name="T80" fmla="*/ 4293 w 9165"/>
                <a:gd name="T81" fmla="*/ 1409 h 2375"/>
                <a:gd name="T82" fmla="*/ 3946 w 9165"/>
                <a:gd name="T83" fmla="*/ 1533 h 2375"/>
                <a:gd name="T84" fmla="*/ 3598 w 9165"/>
                <a:gd name="T85" fmla="*/ 1656 h 2375"/>
                <a:gd name="T86" fmla="*/ 3251 w 9165"/>
                <a:gd name="T87" fmla="*/ 1771 h 2375"/>
                <a:gd name="T88" fmla="*/ 2901 w 9165"/>
                <a:gd name="T89" fmla="*/ 1876 h 2375"/>
                <a:gd name="T90" fmla="*/ 2554 w 9165"/>
                <a:gd name="T91" fmla="*/ 1970 h 2375"/>
                <a:gd name="T92" fmla="*/ 2206 w 9165"/>
                <a:gd name="T93" fmla="*/ 2049 h 2375"/>
                <a:gd name="T94" fmla="*/ 1857 w 9165"/>
                <a:gd name="T95" fmla="*/ 2108 h 2375"/>
                <a:gd name="T96" fmla="*/ 1509 w 9165"/>
                <a:gd name="T97" fmla="*/ 2158 h 2375"/>
                <a:gd name="T98" fmla="*/ 1162 w 9165"/>
                <a:gd name="T99" fmla="*/ 2200 h 2375"/>
                <a:gd name="T100" fmla="*/ 814 w 9165"/>
                <a:gd name="T101" fmla="*/ 2244 h 2375"/>
                <a:gd name="T102" fmla="*/ 465 w 9165"/>
                <a:gd name="T103" fmla="*/ 2294 h 2375"/>
                <a:gd name="T104" fmla="*/ 118 w 9165"/>
                <a:gd name="T105" fmla="*/ 2354 h 2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65" h="2375">
                  <a:moveTo>
                    <a:pt x="0" y="2066"/>
                  </a:moveTo>
                  <a:lnTo>
                    <a:pt x="118" y="2060"/>
                  </a:lnTo>
                  <a:lnTo>
                    <a:pt x="233" y="2053"/>
                  </a:lnTo>
                  <a:lnTo>
                    <a:pt x="350" y="2045"/>
                  </a:lnTo>
                  <a:lnTo>
                    <a:pt x="465" y="2035"/>
                  </a:lnTo>
                  <a:lnTo>
                    <a:pt x="580" y="2024"/>
                  </a:lnTo>
                  <a:lnTo>
                    <a:pt x="697" y="2012"/>
                  </a:lnTo>
                  <a:lnTo>
                    <a:pt x="814" y="1997"/>
                  </a:lnTo>
                  <a:lnTo>
                    <a:pt x="930" y="1982"/>
                  </a:lnTo>
                  <a:lnTo>
                    <a:pt x="1045" y="1962"/>
                  </a:lnTo>
                  <a:lnTo>
                    <a:pt x="1162" y="1943"/>
                  </a:lnTo>
                  <a:lnTo>
                    <a:pt x="1277" y="1924"/>
                  </a:lnTo>
                  <a:lnTo>
                    <a:pt x="1392" y="1901"/>
                  </a:lnTo>
                  <a:lnTo>
                    <a:pt x="1509" y="1878"/>
                  </a:lnTo>
                  <a:lnTo>
                    <a:pt x="1625" y="1855"/>
                  </a:lnTo>
                  <a:lnTo>
                    <a:pt x="1742" y="1830"/>
                  </a:lnTo>
                  <a:lnTo>
                    <a:pt x="1857" y="1805"/>
                  </a:lnTo>
                  <a:lnTo>
                    <a:pt x="1972" y="1780"/>
                  </a:lnTo>
                  <a:lnTo>
                    <a:pt x="2089" y="1754"/>
                  </a:lnTo>
                  <a:lnTo>
                    <a:pt x="2206" y="1727"/>
                  </a:lnTo>
                  <a:lnTo>
                    <a:pt x="2321" y="1700"/>
                  </a:lnTo>
                  <a:lnTo>
                    <a:pt x="2437" y="1669"/>
                  </a:lnTo>
                  <a:lnTo>
                    <a:pt x="2554" y="1642"/>
                  </a:lnTo>
                  <a:lnTo>
                    <a:pt x="2669" y="1614"/>
                  </a:lnTo>
                  <a:lnTo>
                    <a:pt x="2786" y="1585"/>
                  </a:lnTo>
                  <a:lnTo>
                    <a:pt x="2901" y="1554"/>
                  </a:lnTo>
                  <a:lnTo>
                    <a:pt x="3016" y="1524"/>
                  </a:lnTo>
                  <a:lnTo>
                    <a:pt x="3134" y="1493"/>
                  </a:lnTo>
                  <a:lnTo>
                    <a:pt x="3251" y="1462"/>
                  </a:lnTo>
                  <a:lnTo>
                    <a:pt x="3366" y="1432"/>
                  </a:lnTo>
                  <a:lnTo>
                    <a:pt x="3481" y="1399"/>
                  </a:lnTo>
                  <a:lnTo>
                    <a:pt x="3598" y="1368"/>
                  </a:lnTo>
                  <a:lnTo>
                    <a:pt x="3713" y="1334"/>
                  </a:lnTo>
                  <a:lnTo>
                    <a:pt x="3828" y="1301"/>
                  </a:lnTo>
                  <a:lnTo>
                    <a:pt x="3946" y="1269"/>
                  </a:lnTo>
                  <a:lnTo>
                    <a:pt x="4061" y="1234"/>
                  </a:lnTo>
                  <a:lnTo>
                    <a:pt x="4178" y="1200"/>
                  </a:lnTo>
                  <a:lnTo>
                    <a:pt x="4293" y="1165"/>
                  </a:lnTo>
                  <a:lnTo>
                    <a:pt x="4408" y="1131"/>
                  </a:lnTo>
                  <a:lnTo>
                    <a:pt x="4525" y="1094"/>
                  </a:lnTo>
                  <a:lnTo>
                    <a:pt x="4642" y="1058"/>
                  </a:lnTo>
                  <a:lnTo>
                    <a:pt x="4758" y="1019"/>
                  </a:lnTo>
                  <a:lnTo>
                    <a:pt x="4873" y="983"/>
                  </a:lnTo>
                  <a:lnTo>
                    <a:pt x="4990" y="945"/>
                  </a:lnTo>
                  <a:lnTo>
                    <a:pt x="5105" y="906"/>
                  </a:lnTo>
                  <a:lnTo>
                    <a:pt x="5220" y="868"/>
                  </a:lnTo>
                  <a:lnTo>
                    <a:pt x="5337" y="830"/>
                  </a:lnTo>
                  <a:lnTo>
                    <a:pt x="5453" y="791"/>
                  </a:lnTo>
                  <a:lnTo>
                    <a:pt x="5570" y="753"/>
                  </a:lnTo>
                  <a:lnTo>
                    <a:pt x="5687" y="715"/>
                  </a:lnTo>
                  <a:lnTo>
                    <a:pt x="5802" y="678"/>
                  </a:lnTo>
                  <a:lnTo>
                    <a:pt x="5917" y="640"/>
                  </a:lnTo>
                  <a:lnTo>
                    <a:pt x="6034" y="605"/>
                  </a:lnTo>
                  <a:lnTo>
                    <a:pt x="6149" y="569"/>
                  </a:lnTo>
                  <a:lnTo>
                    <a:pt x="6265" y="536"/>
                  </a:lnTo>
                  <a:lnTo>
                    <a:pt x="6382" y="504"/>
                  </a:lnTo>
                  <a:lnTo>
                    <a:pt x="6497" y="473"/>
                  </a:lnTo>
                  <a:lnTo>
                    <a:pt x="6614" y="442"/>
                  </a:lnTo>
                  <a:lnTo>
                    <a:pt x="6729" y="416"/>
                  </a:lnTo>
                  <a:lnTo>
                    <a:pt x="6844" y="389"/>
                  </a:lnTo>
                  <a:lnTo>
                    <a:pt x="6962" y="364"/>
                  </a:lnTo>
                  <a:lnTo>
                    <a:pt x="7079" y="341"/>
                  </a:lnTo>
                  <a:lnTo>
                    <a:pt x="7194" y="320"/>
                  </a:lnTo>
                  <a:lnTo>
                    <a:pt x="7309" y="301"/>
                  </a:lnTo>
                  <a:lnTo>
                    <a:pt x="7426" y="281"/>
                  </a:lnTo>
                  <a:lnTo>
                    <a:pt x="7541" y="264"/>
                  </a:lnTo>
                  <a:lnTo>
                    <a:pt x="7656" y="247"/>
                  </a:lnTo>
                  <a:lnTo>
                    <a:pt x="7774" y="230"/>
                  </a:lnTo>
                  <a:lnTo>
                    <a:pt x="7889" y="212"/>
                  </a:lnTo>
                  <a:lnTo>
                    <a:pt x="8006" y="197"/>
                  </a:lnTo>
                  <a:lnTo>
                    <a:pt x="8123" y="180"/>
                  </a:lnTo>
                  <a:lnTo>
                    <a:pt x="8238" y="163"/>
                  </a:lnTo>
                  <a:lnTo>
                    <a:pt x="8353" y="145"/>
                  </a:lnTo>
                  <a:lnTo>
                    <a:pt x="8469" y="126"/>
                  </a:lnTo>
                  <a:lnTo>
                    <a:pt x="8586" y="107"/>
                  </a:lnTo>
                  <a:lnTo>
                    <a:pt x="8701" y="88"/>
                  </a:lnTo>
                  <a:lnTo>
                    <a:pt x="8818" y="67"/>
                  </a:lnTo>
                  <a:lnTo>
                    <a:pt x="8933" y="44"/>
                  </a:lnTo>
                  <a:lnTo>
                    <a:pt x="9050" y="23"/>
                  </a:lnTo>
                  <a:lnTo>
                    <a:pt x="9165" y="0"/>
                  </a:lnTo>
                  <a:lnTo>
                    <a:pt x="9165" y="331"/>
                  </a:lnTo>
                  <a:lnTo>
                    <a:pt x="9050" y="337"/>
                  </a:lnTo>
                  <a:lnTo>
                    <a:pt x="8933" y="341"/>
                  </a:lnTo>
                  <a:lnTo>
                    <a:pt x="8818" y="348"/>
                  </a:lnTo>
                  <a:lnTo>
                    <a:pt x="8701" y="354"/>
                  </a:lnTo>
                  <a:lnTo>
                    <a:pt x="8586" y="364"/>
                  </a:lnTo>
                  <a:lnTo>
                    <a:pt x="8469" y="373"/>
                  </a:lnTo>
                  <a:lnTo>
                    <a:pt x="8353" y="385"/>
                  </a:lnTo>
                  <a:lnTo>
                    <a:pt x="8238" y="398"/>
                  </a:lnTo>
                  <a:lnTo>
                    <a:pt x="8123" y="412"/>
                  </a:lnTo>
                  <a:lnTo>
                    <a:pt x="8006" y="429"/>
                  </a:lnTo>
                  <a:lnTo>
                    <a:pt x="7889" y="448"/>
                  </a:lnTo>
                  <a:lnTo>
                    <a:pt x="7774" y="467"/>
                  </a:lnTo>
                  <a:lnTo>
                    <a:pt x="7656" y="486"/>
                  </a:lnTo>
                  <a:lnTo>
                    <a:pt x="7541" y="508"/>
                  </a:lnTo>
                  <a:lnTo>
                    <a:pt x="7426" y="531"/>
                  </a:lnTo>
                  <a:lnTo>
                    <a:pt x="7309" y="555"/>
                  </a:lnTo>
                  <a:lnTo>
                    <a:pt x="7194" y="580"/>
                  </a:lnTo>
                  <a:lnTo>
                    <a:pt x="7079" y="605"/>
                  </a:lnTo>
                  <a:lnTo>
                    <a:pt x="6962" y="630"/>
                  </a:lnTo>
                  <a:lnTo>
                    <a:pt x="6844" y="659"/>
                  </a:lnTo>
                  <a:lnTo>
                    <a:pt x="6729" y="686"/>
                  </a:lnTo>
                  <a:lnTo>
                    <a:pt x="6614" y="713"/>
                  </a:lnTo>
                  <a:lnTo>
                    <a:pt x="6497" y="743"/>
                  </a:lnTo>
                  <a:lnTo>
                    <a:pt x="6382" y="772"/>
                  </a:lnTo>
                  <a:lnTo>
                    <a:pt x="6265" y="803"/>
                  </a:lnTo>
                  <a:lnTo>
                    <a:pt x="6149" y="832"/>
                  </a:lnTo>
                  <a:lnTo>
                    <a:pt x="6034" y="864"/>
                  </a:lnTo>
                  <a:lnTo>
                    <a:pt x="5917" y="895"/>
                  </a:lnTo>
                  <a:lnTo>
                    <a:pt x="5802" y="927"/>
                  </a:lnTo>
                  <a:lnTo>
                    <a:pt x="5687" y="960"/>
                  </a:lnTo>
                  <a:lnTo>
                    <a:pt x="5570" y="994"/>
                  </a:lnTo>
                  <a:lnTo>
                    <a:pt x="5453" y="1027"/>
                  </a:lnTo>
                  <a:lnTo>
                    <a:pt x="5337" y="1063"/>
                  </a:lnTo>
                  <a:lnTo>
                    <a:pt x="5220" y="1098"/>
                  </a:lnTo>
                  <a:lnTo>
                    <a:pt x="5105" y="1134"/>
                  </a:lnTo>
                  <a:lnTo>
                    <a:pt x="4990" y="1173"/>
                  </a:lnTo>
                  <a:lnTo>
                    <a:pt x="4873" y="1209"/>
                  </a:lnTo>
                  <a:lnTo>
                    <a:pt x="4758" y="1249"/>
                  </a:lnTo>
                  <a:lnTo>
                    <a:pt x="4642" y="1288"/>
                  </a:lnTo>
                  <a:lnTo>
                    <a:pt x="4525" y="1330"/>
                  </a:lnTo>
                  <a:lnTo>
                    <a:pt x="4408" y="1368"/>
                  </a:lnTo>
                  <a:lnTo>
                    <a:pt x="4293" y="1409"/>
                  </a:lnTo>
                  <a:lnTo>
                    <a:pt x="4178" y="1451"/>
                  </a:lnTo>
                  <a:lnTo>
                    <a:pt x="4061" y="1493"/>
                  </a:lnTo>
                  <a:lnTo>
                    <a:pt x="3946" y="1533"/>
                  </a:lnTo>
                  <a:lnTo>
                    <a:pt x="3828" y="1575"/>
                  </a:lnTo>
                  <a:lnTo>
                    <a:pt x="3713" y="1614"/>
                  </a:lnTo>
                  <a:lnTo>
                    <a:pt x="3598" y="1656"/>
                  </a:lnTo>
                  <a:lnTo>
                    <a:pt x="3481" y="1694"/>
                  </a:lnTo>
                  <a:lnTo>
                    <a:pt x="3366" y="1734"/>
                  </a:lnTo>
                  <a:lnTo>
                    <a:pt x="3251" y="1771"/>
                  </a:lnTo>
                  <a:lnTo>
                    <a:pt x="3134" y="1807"/>
                  </a:lnTo>
                  <a:lnTo>
                    <a:pt x="3016" y="1844"/>
                  </a:lnTo>
                  <a:lnTo>
                    <a:pt x="2901" y="1876"/>
                  </a:lnTo>
                  <a:lnTo>
                    <a:pt x="2786" y="1911"/>
                  </a:lnTo>
                  <a:lnTo>
                    <a:pt x="2669" y="1941"/>
                  </a:lnTo>
                  <a:lnTo>
                    <a:pt x="2554" y="1970"/>
                  </a:lnTo>
                  <a:lnTo>
                    <a:pt x="2437" y="1999"/>
                  </a:lnTo>
                  <a:lnTo>
                    <a:pt x="2321" y="2024"/>
                  </a:lnTo>
                  <a:lnTo>
                    <a:pt x="2206" y="2049"/>
                  </a:lnTo>
                  <a:lnTo>
                    <a:pt x="2089" y="2070"/>
                  </a:lnTo>
                  <a:lnTo>
                    <a:pt x="1972" y="2091"/>
                  </a:lnTo>
                  <a:lnTo>
                    <a:pt x="1857" y="2108"/>
                  </a:lnTo>
                  <a:lnTo>
                    <a:pt x="1742" y="2127"/>
                  </a:lnTo>
                  <a:lnTo>
                    <a:pt x="1625" y="2143"/>
                  </a:lnTo>
                  <a:lnTo>
                    <a:pt x="1509" y="2158"/>
                  </a:lnTo>
                  <a:lnTo>
                    <a:pt x="1392" y="2173"/>
                  </a:lnTo>
                  <a:lnTo>
                    <a:pt x="1277" y="2187"/>
                  </a:lnTo>
                  <a:lnTo>
                    <a:pt x="1162" y="2200"/>
                  </a:lnTo>
                  <a:lnTo>
                    <a:pt x="1045" y="2214"/>
                  </a:lnTo>
                  <a:lnTo>
                    <a:pt x="930" y="2229"/>
                  </a:lnTo>
                  <a:lnTo>
                    <a:pt x="814" y="2244"/>
                  </a:lnTo>
                  <a:lnTo>
                    <a:pt x="697" y="2260"/>
                  </a:lnTo>
                  <a:lnTo>
                    <a:pt x="580" y="2277"/>
                  </a:lnTo>
                  <a:lnTo>
                    <a:pt x="465" y="2294"/>
                  </a:lnTo>
                  <a:lnTo>
                    <a:pt x="350" y="2311"/>
                  </a:lnTo>
                  <a:lnTo>
                    <a:pt x="233" y="2332"/>
                  </a:lnTo>
                  <a:lnTo>
                    <a:pt x="118" y="2354"/>
                  </a:lnTo>
                  <a:lnTo>
                    <a:pt x="0" y="2375"/>
                  </a:lnTo>
                  <a:lnTo>
                    <a:pt x="0" y="2066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BCDE8A1-27D7-725A-6648-1EC6E7510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3495674"/>
              <a:ext cx="7273925" cy="1628775"/>
            </a:xfrm>
            <a:custGeom>
              <a:avLst/>
              <a:gdLst>
                <a:gd name="T0" fmla="*/ 118 w 9165"/>
                <a:gd name="T1" fmla="*/ 2040 h 2053"/>
                <a:gd name="T2" fmla="*/ 350 w 9165"/>
                <a:gd name="T3" fmla="*/ 2013 h 2053"/>
                <a:gd name="T4" fmla="*/ 580 w 9165"/>
                <a:gd name="T5" fmla="*/ 1984 h 2053"/>
                <a:gd name="T6" fmla="*/ 814 w 9165"/>
                <a:gd name="T7" fmla="*/ 1954 h 2053"/>
                <a:gd name="T8" fmla="*/ 1045 w 9165"/>
                <a:gd name="T9" fmla="*/ 1923 h 2053"/>
                <a:gd name="T10" fmla="*/ 1277 w 9165"/>
                <a:gd name="T11" fmla="*/ 1889 h 2053"/>
                <a:gd name="T12" fmla="*/ 1509 w 9165"/>
                <a:gd name="T13" fmla="*/ 1852 h 2053"/>
                <a:gd name="T14" fmla="*/ 1742 w 9165"/>
                <a:gd name="T15" fmla="*/ 1812 h 2053"/>
                <a:gd name="T16" fmla="*/ 1972 w 9165"/>
                <a:gd name="T17" fmla="*/ 1770 h 2053"/>
                <a:gd name="T18" fmla="*/ 2206 w 9165"/>
                <a:gd name="T19" fmla="*/ 1722 h 2053"/>
                <a:gd name="T20" fmla="*/ 2437 w 9165"/>
                <a:gd name="T21" fmla="*/ 1668 h 2053"/>
                <a:gd name="T22" fmla="*/ 2669 w 9165"/>
                <a:gd name="T23" fmla="*/ 1611 h 2053"/>
                <a:gd name="T24" fmla="*/ 2901 w 9165"/>
                <a:gd name="T25" fmla="*/ 1549 h 2053"/>
                <a:gd name="T26" fmla="*/ 3134 w 9165"/>
                <a:gd name="T27" fmla="*/ 1484 h 2053"/>
                <a:gd name="T28" fmla="*/ 3366 w 9165"/>
                <a:gd name="T29" fmla="*/ 1415 h 2053"/>
                <a:gd name="T30" fmla="*/ 3598 w 9165"/>
                <a:gd name="T31" fmla="*/ 1346 h 2053"/>
                <a:gd name="T32" fmla="*/ 3828 w 9165"/>
                <a:gd name="T33" fmla="*/ 1271 h 2053"/>
                <a:gd name="T34" fmla="*/ 4061 w 9165"/>
                <a:gd name="T35" fmla="*/ 1197 h 2053"/>
                <a:gd name="T36" fmla="*/ 4293 w 9165"/>
                <a:gd name="T37" fmla="*/ 1122 h 2053"/>
                <a:gd name="T38" fmla="*/ 4525 w 9165"/>
                <a:gd name="T39" fmla="*/ 1045 h 2053"/>
                <a:gd name="T40" fmla="*/ 4758 w 9165"/>
                <a:gd name="T41" fmla="*/ 968 h 2053"/>
                <a:gd name="T42" fmla="*/ 4990 w 9165"/>
                <a:gd name="T43" fmla="*/ 892 h 2053"/>
                <a:gd name="T44" fmla="*/ 5220 w 9165"/>
                <a:gd name="T45" fmla="*/ 817 h 2053"/>
                <a:gd name="T46" fmla="*/ 5453 w 9165"/>
                <a:gd name="T47" fmla="*/ 744 h 2053"/>
                <a:gd name="T48" fmla="*/ 5687 w 9165"/>
                <a:gd name="T49" fmla="*/ 671 h 2053"/>
                <a:gd name="T50" fmla="*/ 5917 w 9165"/>
                <a:gd name="T51" fmla="*/ 602 h 2053"/>
                <a:gd name="T52" fmla="*/ 6149 w 9165"/>
                <a:gd name="T53" fmla="*/ 535 h 2053"/>
                <a:gd name="T54" fmla="*/ 6382 w 9165"/>
                <a:gd name="T55" fmla="*/ 472 h 2053"/>
                <a:gd name="T56" fmla="*/ 6614 w 9165"/>
                <a:gd name="T57" fmla="*/ 412 h 2053"/>
                <a:gd name="T58" fmla="*/ 6844 w 9165"/>
                <a:gd name="T59" fmla="*/ 357 h 2053"/>
                <a:gd name="T60" fmla="*/ 7079 w 9165"/>
                <a:gd name="T61" fmla="*/ 307 h 2053"/>
                <a:gd name="T62" fmla="*/ 7309 w 9165"/>
                <a:gd name="T63" fmla="*/ 263 h 2053"/>
                <a:gd name="T64" fmla="*/ 7541 w 9165"/>
                <a:gd name="T65" fmla="*/ 219 h 2053"/>
                <a:gd name="T66" fmla="*/ 7774 w 9165"/>
                <a:gd name="T67" fmla="*/ 182 h 2053"/>
                <a:gd name="T68" fmla="*/ 8006 w 9165"/>
                <a:gd name="T69" fmla="*/ 146 h 2053"/>
                <a:gd name="T70" fmla="*/ 8238 w 9165"/>
                <a:gd name="T71" fmla="*/ 113 h 2053"/>
                <a:gd name="T72" fmla="*/ 8469 w 9165"/>
                <a:gd name="T73" fmla="*/ 85 h 2053"/>
                <a:gd name="T74" fmla="*/ 8701 w 9165"/>
                <a:gd name="T75" fmla="*/ 54 h 2053"/>
                <a:gd name="T76" fmla="*/ 8933 w 9165"/>
                <a:gd name="T77" fmla="*/ 27 h 2053"/>
                <a:gd name="T78" fmla="*/ 9165 w 9165"/>
                <a:gd name="T79" fmla="*/ 0 h 2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65" h="2053">
                  <a:moveTo>
                    <a:pt x="0" y="2053"/>
                  </a:moveTo>
                  <a:lnTo>
                    <a:pt x="118" y="2040"/>
                  </a:lnTo>
                  <a:lnTo>
                    <a:pt x="233" y="2027"/>
                  </a:lnTo>
                  <a:lnTo>
                    <a:pt x="350" y="2013"/>
                  </a:lnTo>
                  <a:lnTo>
                    <a:pt x="465" y="1998"/>
                  </a:lnTo>
                  <a:lnTo>
                    <a:pt x="580" y="1984"/>
                  </a:lnTo>
                  <a:lnTo>
                    <a:pt x="697" y="1969"/>
                  </a:lnTo>
                  <a:lnTo>
                    <a:pt x="814" y="1954"/>
                  </a:lnTo>
                  <a:lnTo>
                    <a:pt x="930" y="1938"/>
                  </a:lnTo>
                  <a:lnTo>
                    <a:pt x="1045" y="1923"/>
                  </a:lnTo>
                  <a:lnTo>
                    <a:pt x="1162" y="1906"/>
                  </a:lnTo>
                  <a:lnTo>
                    <a:pt x="1277" y="1889"/>
                  </a:lnTo>
                  <a:lnTo>
                    <a:pt x="1392" y="1871"/>
                  </a:lnTo>
                  <a:lnTo>
                    <a:pt x="1509" y="1852"/>
                  </a:lnTo>
                  <a:lnTo>
                    <a:pt x="1625" y="1833"/>
                  </a:lnTo>
                  <a:lnTo>
                    <a:pt x="1742" y="1812"/>
                  </a:lnTo>
                  <a:lnTo>
                    <a:pt x="1857" y="1791"/>
                  </a:lnTo>
                  <a:lnTo>
                    <a:pt x="1972" y="1770"/>
                  </a:lnTo>
                  <a:lnTo>
                    <a:pt x="2089" y="1745"/>
                  </a:lnTo>
                  <a:lnTo>
                    <a:pt x="2206" y="1722"/>
                  </a:lnTo>
                  <a:lnTo>
                    <a:pt x="2321" y="1695"/>
                  </a:lnTo>
                  <a:lnTo>
                    <a:pt x="2437" y="1668"/>
                  </a:lnTo>
                  <a:lnTo>
                    <a:pt x="2554" y="1641"/>
                  </a:lnTo>
                  <a:lnTo>
                    <a:pt x="2669" y="1611"/>
                  </a:lnTo>
                  <a:lnTo>
                    <a:pt x="2786" y="1582"/>
                  </a:lnTo>
                  <a:lnTo>
                    <a:pt x="2901" y="1549"/>
                  </a:lnTo>
                  <a:lnTo>
                    <a:pt x="3016" y="1519"/>
                  </a:lnTo>
                  <a:lnTo>
                    <a:pt x="3134" y="1484"/>
                  </a:lnTo>
                  <a:lnTo>
                    <a:pt x="3251" y="1451"/>
                  </a:lnTo>
                  <a:lnTo>
                    <a:pt x="3366" y="1415"/>
                  </a:lnTo>
                  <a:lnTo>
                    <a:pt x="3481" y="1382"/>
                  </a:lnTo>
                  <a:lnTo>
                    <a:pt x="3598" y="1346"/>
                  </a:lnTo>
                  <a:lnTo>
                    <a:pt x="3713" y="1308"/>
                  </a:lnTo>
                  <a:lnTo>
                    <a:pt x="3828" y="1271"/>
                  </a:lnTo>
                  <a:lnTo>
                    <a:pt x="3946" y="1235"/>
                  </a:lnTo>
                  <a:lnTo>
                    <a:pt x="4061" y="1197"/>
                  </a:lnTo>
                  <a:lnTo>
                    <a:pt x="4178" y="1160"/>
                  </a:lnTo>
                  <a:lnTo>
                    <a:pt x="4293" y="1122"/>
                  </a:lnTo>
                  <a:lnTo>
                    <a:pt x="4408" y="1083"/>
                  </a:lnTo>
                  <a:lnTo>
                    <a:pt x="4525" y="1045"/>
                  </a:lnTo>
                  <a:lnTo>
                    <a:pt x="4642" y="1007"/>
                  </a:lnTo>
                  <a:lnTo>
                    <a:pt x="4758" y="968"/>
                  </a:lnTo>
                  <a:lnTo>
                    <a:pt x="4873" y="930"/>
                  </a:lnTo>
                  <a:lnTo>
                    <a:pt x="4990" y="892"/>
                  </a:lnTo>
                  <a:lnTo>
                    <a:pt x="5105" y="855"/>
                  </a:lnTo>
                  <a:lnTo>
                    <a:pt x="5220" y="817"/>
                  </a:lnTo>
                  <a:lnTo>
                    <a:pt x="5337" y="781"/>
                  </a:lnTo>
                  <a:lnTo>
                    <a:pt x="5453" y="744"/>
                  </a:lnTo>
                  <a:lnTo>
                    <a:pt x="5570" y="708"/>
                  </a:lnTo>
                  <a:lnTo>
                    <a:pt x="5687" y="671"/>
                  </a:lnTo>
                  <a:lnTo>
                    <a:pt x="5802" y="637"/>
                  </a:lnTo>
                  <a:lnTo>
                    <a:pt x="5917" y="602"/>
                  </a:lnTo>
                  <a:lnTo>
                    <a:pt x="6034" y="568"/>
                  </a:lnTo>
                  <a:lnTo>
                    <a:pt x="6149" y="535"/>
                  </a:lnTo>
                  <a:lnTo>
                    <a:pt x="6265" y="503"/>
                  </a:lnTo>
                  <a:lnTo>
                    <a:pt x="6382" y="472"/>
                  </a:lnTo>
                  <a:lnTo>
                    <a:pt x="6497" y="441"/>
                  </a:lnTo>
                  <a:lnTo>
                    <a:pt x="6614" y="412"/>
                  </a:lnTo>
                  <a:lnTo>
                    <a:pt x="6729" y="384"/>
                  </a:lnTo>
                  <a:lnTo>
                    <a:pt x="6844" y="357"/>
                  </a:lnTo>
                  <a:lnTo>
                    <a:pt x="6962" y="332"/>
                  </a:lnTo>
                  <a:lnTo>
                    <a:pt x="7079" y="307"/>
                  </a:lnTo>
                  <a:lnTo>
                    <a:pt x="7194" y="284"/>
                  </a:lnTo>
                  <a:lnTo>
                    <a:pt x="7309" y="263"/>
                  </a:lnTo>
                  <a:lnTo>
                    <a:pt x="7426" y="240"/>
                  </a:lnTo>
                  <a:lnTo>
                    <a:pt x="7541" y="219"/>
                  </a:lnTo>
                  <a:lnTo>
                    <a:pt x="7656" y="202"/>
                  </a:lnTo>
                  <a:lnTo>
                    <a:pt x="7774" y="182"/>
                  </a:lnTo>
                  <a:lnTo>
                    <a:pt x="7889" y="163"/>
                  </a:lnTo>
                  <a:lnTo>
                    <a:pt x="8006" y="146"/>
                  </a:lnTo>
                  <a:lnTo>
                    <a:pt x="8123" y="131"/>
                  </a:lnTo>
                  <a:lnTo>
                    <a:pt x="8238" y="113"/>
                  </a:lnTo>
                  <a:lnTo>
                    <a:pt x="8353" y="98"/>
                  </a:lnTo>
                  <a:lnTo>
                    <a:pt x="8469" y="85"/>
                  </a:lnTo>
                  <a:lnTo>
                    <a:pt x="8586" y="69"/>
                  </a:lnTo>
                  <a:lnTo>
                    <a:pt x="8701" y="54"/>
                  </a:lnTo>
                  <a:lnTo>
                    <a:pt x="8818" y="41"/>
                  </a:lnTo>
                  <a:lnTo>
                    <a:pt x="8933" y="27"/>
                  </a:lnTo>
                  <a:lnTo>
                    <a:pt x="9050" y="14"/>
                  </a:lnTo>
                  <a:lnTo>
                    <a:pt x="9165" y="0"/>
                  </a:lnTo>
                </a:path>
              </a:pathLst>
            </a:custGeom>
            <a:noFill/>
            <a:ln w="26988">
              <a:solidFill>
                <a:srgbClr val="4DAF4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08B7CA66-99D9-7118-4C4B-8B908FCF2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2752724"/>
              <a:ext cx="7273925" cy="1514475"/>
            </a:xfrm>
            <a:custGeom>
              <a:avLst/>
              <a:gdLst>
                <a:gd name="T0" fmla="*/ 233 w 9165"/>
                <a:gd name="T1" fmla="*/ 1489 h 1907"/>
                <a:gd name="T2" fmla="*/ 580 w 9165"/>
                <a:gd name="T3" fmla="*/ 1463 h 1907"/>
                <a:gd name="T4" fmla="*/ 930 w 9165"/>
                <a:gd name="T5" fmla="*/ 1430 h 1907"/>
                <a:gd name="T6" fmla="*/ 1277 w 9165"/>
                <a:gd name="T7" fmla="*/ 1386 h 1907"/>
                <a:gd name="T8" fmla="*/ 1625 w 9165"/>
                <a:gd name="T9" fmla="*/ 1334 h 1907"/>
                <a:gd name="T10" fmla="*/ 1972 w 9165"/>
                <a:gd name="T11" fmla="*/ 1275 h 1907"/>
                <a:gd name="T12" fmla="*/ 2321 w 9165"/>
                <a:gd name="T13" fmla="*/ 1206 h 1907"/>
                <a:gd name="T14" fmla="*/ 2669 w 9165"/>
                <a:gd name="T15" fmla="*/ 1137 h 1907"/>
                <a:gd name="T16" fmla="*/ 3016 w 9165"/>
                <a:gd name="T17" fmla="*/ 1060 h 1907"/>
                <a:gd name="T18" fmla="*/ 3366 w 9165"/>
                <a:gd name="T19" fmla="*/ 983 h 1907"/>
                <a:gd name="T20" fmla="*/ 3713 w 9165"/>
                <a:gd name="T21" fmla="*/ 903 h 1907"/>
                <a:gd name="T22" fmla="*/ 4061 w 9165"/>
                <a:gd name="T23" fmla="*/ 818 h 1907"/>
                <a:gd name="T24" fmla="*/ 4408 w 9165"/>
                <a:gd name="T25" fmla="*/ 732 h 1907"/>
                <a:gd name="T26" fmla="*/ 4758 w 9165"/>
                <a:gd name="T27" fmla="*/ 638 h 1907"/>
                <a:gd name="T28" fmla="*/ 5105 w 9165"/>
                <a:gd name="T29" fmla="*/ 535 h 1907"/>
                <a:gd name="T30" fmla="*/ 5453 w 9165"/>
                <a:gd name="T31" fmla="*/ 424 h 1907"/>
                <a:gd name="T32" fmla="*/ 5802 w 9165"/>
                <a:gd name="T33" fmla="*/ 307 h 1907"/>
                <a:gd name="T34" fmla="*/ 6149 w 9165"/>
                <a:gd name="T35" fmla="*/ 195 h 1907"/>
                <a:gd name="T36" fmla="*/ 6497 w 9165"/>
                <a:gd name="T37" fmla="*/ 101 h 1907"/>
                <a:gd name="T38" fmla="*/ 6844 w 9165"/>
                <a:gd name="T39" fmla="*/ 34 h 1907"/>
                <a:gd name="T40" fmla="*/ 7194 w 9165"/>
                <a:gd name="T41" fmla="*/ 4 h 1907"/>
                <a:gd name="T42" fmla="*/ 7541 w 9165"/>
                <a:gd name="T43" fmla="*/ 4 h 1907"/>
                <a:gd name="T44" fmla="*/ 7889 w 9165"/>
                <a:gd name="T45" fmla="*/ 23 h 1907"/>
                <a:gd name="T46" fmla="*/ 8238 w 9165"/>
                <a:gd name="T47" fmla="*/ 50 h 1907"/>
                <a:gd name="T48" fmla="*/ 8586 w 9165"/>
                <a:gd name="T49" fmla="*/ 73 h 1907"/>
                <a:gd name="T50" fmla="*/ 8933 w 9165"/>
                <a:gd name="T51" fmla="*/ 88 h 1907"/>
                <a:gd name="T52" fmla="*/ 9165 w 9165"/>
                <a:gd name="T53" fmla="*/ 556 h 1907"/>
                <a:gd name="T54" fmla="*/ 8818 w 9165"/>
                <a:gd name="T55" fmla="*/ 470 h 1907"/>
                <a:gd name="T56" fmla="*/ 8469 w 9165"/>
                <a:gd name="T57" fmla="*/ 401 h 1907"/>
                <a:gd name="T58" fmla="*/ 8123 w 9165"/>
                <a:gd name="T59" fmla="*/ 356 h 1907"/>
                <a:gd name="T60" fmla="*/ 7774 w 9165"/>
                <a:gd name="T61" fmla="*/ 337 h 1907"/>
                <a:gd name="T62" fmla="*/ 7426 w 9165"/>
                <a:gd name="T63" fmla="*/ 343 h 1907"/>
                <a:gd name="T64" fmla="*/ 7079 w 9165"/>
                <a:gd name="T65" fmla="*/ 366 h 1907"/>
                <a:gd name="T66" fmla="*/ 6729 w 9165"/>
                <a:gd name="T67" fmla="*/ 406 h 1907"/>
                <a:gd name="T68" fmla="*/ 6382 w 9165"/>
                <a:gd name="T69" fmla="*/ 468 h 1907"/>
                <a:gd name="T70" fmla="*/ 6034 w 9165"/>
                <a:gd name="T71" fmla="*/ 540 h 1907"/>
                <a:gd name="T72" fmla="*/ 5687 w 9165"/>
                <a:gd name="T73" fmla="*/ 632 h 1907"/>
                <a:gd name="T74" fmla="*/ 5337 w 9165"/>
                <a:gd name="T75" fmla="*/ 740 h 1907"/>
                <a:gd name="T76" fmla="*/ 4990 w 9165"/>
                <a:gd name="T77" fmla="*/ 859 h 1907"/>
                <a:gd name="T78" fmla="*/ 4642 w 9165"/>
                <a:gd name="T79" fmla="*/ 981 h 1907"/>
                <a:gd name="T80" fmla="*/ 4293 w 9165"/>
                <a:gd name="T81" fmla="*/ 1098 h 1907"/>
                <a:gd name="T82" fmla="*/ 3946 w 9165"/>
                <a:gd name="T83" fmla="*/ 1202 h 1907"/>
                <a:gd name="T84" fmla="*/ 3598 w 9165"/>
                <a:gd name="T85" fmla="*/ 1294 h 1907"/>
                <a:gd name="T86" fmla="*/ 3251 w 9165"/>
                <a:gd name="T87" fmla="*/ 1372 h 1907"/>
                <a:gd name="T88" fmla="*/ 2901 w 9165"/>
                <a:gd name="T89" fmla="*/ 1441 h 1907"/>
                <a:gd name="T90" fmla="*/ 2554 w 9165"/>
                <a:gd name="T91" fmla="*/ 1501 h 1907"/>
                <a:gd name="T92" fmla="*/ 2206 w 9165"/>
                <a:gd name="T93" fmla="*/ 1555 h 1907"/>
                <a:gd name="T94" fmla="*/ 1857 w 9165"/>
                <a:gd name="T95" fmla="*/ 1602 h 1907"/>
                <a:gd name="T96" fmla="*/ 1509 w 9165"/>
                <a:gd name="T97" fmla="*/ 1650 h 1907"/>
                <a:gd name="T98" fmla="*/ 1162 w 9165"/>
                <a:gd name="T99" fmla="*/ 1702 h 1907"/>
                <a:gd name="T100" fmla="*/ 814 w 9165"/>
                <a:gd name="T101" fmla="*/ 1758 h 1907"/>
                <a:gd name="T102" fmla="*/ 465 w 9165"/>
                <a:gd name="T103" fmla="*/ 1819 h 1907"/>
                <a:gd name="T104" fmla="*/ 118 w 9165"/>
                <a:gd name="T105" fmla="*/ 1884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65" h="1907">
                  <a:moveTo>
                    <a:pt x="0" y="1503"/>
                  </a:moveTo>
                  <a:lnTo>
                    <a:pt x="118" y="1497"/>
                  </a:lnTo>
                  <a:lnTo>
                    <a:pt x="233" y="1489"/>
                  </a:lnTo>
                  <a:lnTo>
                    <a:pt x="350" y="1482"/>
                  </a:lnTo>
                  <a:lnTo>
                    <a:pt x="465" y="1474"/>
                  </a:lnTo>
                  <a:lnTo>
                    <a:pt x="580" y="1463"/>
                  </a:lnTo>
                  <a:lnTo>
                    <a:pt x="697" y="1453"/>
                  </a:lnTo>
                  <a:lnTo>
                    <a:pt x="814" y="1441"/>
                  </a:lnTo>
                  <a:lnTo>
                    <a:pt x="930" y="1430"/>
                  </a:lnTo>
                  <a:lnTo>
                    <a:pt x="1045" y="1416"/>
                  </a:lnTo>
                  <a:lnTo>
                    <a:pt x="1162" y="1403"/>
                  </a:lnTo>
                  <a:lnTo>
                    <a:pt x="1277" y="1386"/>
                  </a:lnTo>
                  <a:lnTo>
                    <a:pt x="1392" y="1369"/>
                  </a:lnTo>
                  <a:lnTo>
                    <a:pt x="1509" y="1353"/>
                  </a:lnTo>
                  <a:lnTo>
                    <a:pt x="1625" y="1334"/>
                  </a:lnTo>
                  <a:lnTo>
                    <a:pt x="1742" y="1315"/>
                  </a:lnTo>
                  <a:lnTo>
                    <a:pt x="1857" y="1294"/>
                  </a:lnTo>
                  <a:lnTo>
                    <a:pt x="1972" y="1275"/>
                  </a:lnTo>
                  <a:lnTo>
                    <a:pt x="2089" y="1252"/>
                  </a:lnTo>
                  <a:lnTo>
                    <a:pt x="2206" y="1231"/>
                  </a:lnTo>
                  <a:lnTo>
                    <a:pt x="2321" y="1206"/>
                  </a:lnTo>
                  <a:lnTo>
                    <a:pt x="2437" y="1183"/>
                  </a:lnTo>
                  <a:lnTo>
                    <a:pt x="2554" y="1160"/>
                  </a:lnTo>
                  <a:lnTo>
                    <a:pt x="2669" y="1137"/>
                  </a:lnTo>
                  <a:lnTo>
                    <a:pt x="2786" y="1110"/>
                  </a:lnTo>
                  <a:lnTo>
                    <a:pt x="2901" y="1085"/>
                  </a:lnTo>
                  <a:lnTo>
                    <a:pt x="3016" y="1060"/>
                  </a:lnTo>
                  <a:lnTo>
                    <a:pt x="3134" y="1035"/>
                  </a:lnTo>
                  <a:lnTo>
                    <a:pt x="3251" y="1008"/>
                  </a:lnTo>
                  <a:lnTo>
                    <a:pt x="3366" y="983"/>
                  </a:lnTo>
                  <a:lnTo>
                    <a:pt x="3481" y="956"/>
                  </a:lnTo>
                  <a:lnTo>
                    <a:pt x="3598" y="930"/>
                  </a:lnTo>
                  <a:lnTo>
                    <a:pt x="3713" y="903"/>
                  </a:lnTo>
                  <a:lnTo>
                    <a:pt x="3828" y="876"/>
                  </a:lnTo>
                  <a:lnTo>
                    <a:pt x="3946" y="847"/>
                  </a:lnTo>
                  <a:lnTo>
                    <a:pt x="4061" y="818"/>
                  </a:lnTo>
                  <a:lnTo>
                    <a:pt x="4178" y="790"/>
                  </a:lnTo>
                  <a:lnTo>
                    <a:pt x="4293" y="761"/>
                  </a:lnTo>
                  <a:lnTo>
                    <a:pt x="4408" y="732"/>
                  </a:lnTo>
                  <a:lnTo>
                    <a:pt x="4525" y="701"/>
                  </a:lnTo>
                  <a:lnTo>
                    <a:pt x="4642" y="671"/>
                  </a:lnTo>
                  <a:lnTo>
                    <a:pt x="4758" y="638"/>
                  </a:lnTo>
                  <a:lnTo>
                    <a:pt x="4873" y="604"/>
                  </a:lnTo>
                  <a:lnTo>
                    <a:pt x="4990" y="569"/>
                  </a:lnTo>
                  <a:lnTo>
                    <a:pt x="5105" y="535"/>
                  </a:lnTo>
                  <a:lnTo>
                    <a:pt x="5220" y="498"/>
                  </a:lnTo>
                  <a:lnTo>
                    <a:pt x="5337" y="462"/>
                  </a:lnTo>
                  <a:lnTo>
                    <a:pt x="5453" y="424"/>
                  </a:lnTo>
                  <a:lnTo>
                    <a:pt x="5570" y="385"/>
                  </a:lnTo>
                  <a:lnTo>
                    <a:pt x="5687" y="347"/>
                  </a:lnTo>
                  <a:lnTo>
                    <a:pt x="5802" y="307"/>
                  </a:lnTo>
                  <a:lnTo>
                    <a:pt x="5917" y="268"/>
                  </a:lnTo>
                  <a:lnTo>
                    <a:pt x="6034" y="232"/>
                  </a:lnTo>
                  <a:lnTo>
                    <a:pt x="6149" y="195"/>
                  </a:lnTo>
                  <a:lnTo>
                    <a:pt x="6265" y="163"/>
                  </a:lnTo>
                  <a:lnTo>
                    <a:pt x="6382" y="130"/>
                  </a:lnTo>
                  <a:lnTo>
                    <a:pt x="6497" y="101"/>
                  </a:lnTo>
                  <a:lnTo>
                    <a:pt x="6614" y="77"/>
                  </a:lnTo>
                  <a:lnTo>
                    <a:pt x="6729" y="54"/>
                  </a:lnTo>
                  <a:lnTo>
                    <a:pt x="6844" y="34"/>
                  </a:lnTo>
                  <a:lnTo>
                    <a:pt x="6962" y="21"/>
                  </a:lnTo>
                  <a:lnTo>
                    <a:pt x="7079" y="9"/>
                  </a:lnTo>
                  <a:lnTo>
                    <a:pt x="7194" y="4"/>
                  </a:lnTo>
                  <a:lnTo>
                    <a:pt x="7309" y="0"/>
                  </a:lnTo>
                  <a:lnTo>
                    <a:pt x="7426" y="0"/>
                  </a:lnTo>
                  <a:lnTo>
                    <a:pt x="7541" y="4"/>
                  </a:lnTo>
                  <a:lnTo>
                    <a:pt x="7656" y="8"/>
                  </a:lnTo>
                  <a:lnTo>
                    <a:pt x="7774" y="15"/>
                  </a:lnTo>
                  <a:lnTo>
                    <a:pt x="7889" y="23"/>
                  </a:lnTo>
                  <a:lnTo>
                    <a:pt x="8006" y="31"/>
                  </a:lnTo>
                  <a:lnTo>
                    <a:pt x="8123" y="40"/>
                  </a:lnTo>
                  <a:lnTo>
                    <a:pt x="8238" y="50"/>
                  </a:lnTo>
                  <a:lnTo>
                    <a:pt x="8353" y="59"/>
                  </a:lnTo>
                  <a:lnTo>
                    <a:pt x="8469" y="67"/>
                  </a:lnTo>
                  <a:lnTo>
                    <a:pt x="8586" y="73"/>
                  </a:lnTo>
                  <a:lnTo>
                    <a:pt x="8701" y="78"/>
                  </a:lnTo>
                  <a:lnTo>
                    <a:pt x="8818" y="84"/>
                  </a:lnTo>
                  <a:lnTo>
                    <a:pt x="8933" y="88"/>
                  </a:lnTo>
                  <a:lnTo>
                    <a:pt x="9050" y="92"/>
                  </a:lnTo>
                  <a:lnTo>
                    <a:pt x="9165" y="94"/>
                  </a:lnTo>
                  <a:lnTo>
                    <a:pt x="9165" y="556"/>
                  </a:lnTo>
                  <a:lnTo>
                    <a:pt x="9050" y="527"/>
                  </a:lnTo>
                  <a:lnTo>
                    <a:pt x="8933" y="496"/>
                  </a:lnTo>
                  <a:lnTo>
                    <a:pt x="8818" y="470"/>
                  </a:lnTo>
                  <a:lnTo>
                    <a:pt x="8701" y="443"/>
                  </a:lnTo>
                  <a:lnTo>
                    <a:pt x="8586" y="422"/>
                  </a:lnTo>
                  <a:lnTo>
                    <a:pt x="8469" y="401"/>
                  </a:lnTo>
                  <a:lnTo>
                    <a:pt x="8353" y="381"/>
                  </a:lnTo>
                  <a:lnTo>
                    <a:pt x="8238" y="368"/>
                  </a:lnTo>
                  <a:lnTo>
                    <a:pt x="8123" y="356"/>
                  </a:lnTo>
                  <a:lnTo>
                    <a:pt x="8006" y="349"/>
                  </a:lnTo>
                  <a:lnTo>
                    <a:pt x="7889" y="341"/>
                  </a:lnTo>
                  <a:lnTo>
                    <a:pt x="7774" y="337"/>
                  </a:lnTo>
                  <a:lnTo>
                    <a:pt x="7656" y="337"/>
                  </a:lnTo>
                  <a:lnTo>
                    <a:pt x="7541" y="339"/>
                  </a:lnTo>
                  <a:lnTo>
                    <a:pt x="7426" y="343"/>
                  </a:lnTo>
                  <a:lnTo>
                    <a:pt x="7309" y="349"/>
                  </a:lnTo>
                  <a:lnTo>
                    <a:pt x="7194" y="356"/>
                  </a:lnTo>
                  <a:lnTo>
                    <a:pt x="7079" y="366"/>
                  </a:lnTo>
                  <a:lnTo>
                    <a:pt x="6962" y="379"/>
                  </a:lnTo>
                  <a:lnTo>
                    <a:pt x="6844" y="393"/>
                  </a:lnTo>
                  <a:lnTo>
                    <a:pt x="6729" y="406"/>
                  </a:lnTo>
                  <a:lnTo>
                    <a:pt x="6614" y="425"/>
                  </a:lnTo>
                  <a:lnTo>
                    <a:pt x="6497" y="445"/>
                  </a:lnTo>
                  <a:lnTo>
                    <a:pt x="6382" y="468"/>
                  </a:lnTo>
                  <a:lnTo>
                    <a:pt x="6265" y="491"/>
                  </a:lnTo>
                  <a:lnTo>
                    <a:pt x="6149" y="516"/>
                  </a:lnTo>
                  <a:lnTo>
                    <a:pt x="6034" y="540"/>
                  </a:lnTo>
                  <a:lnTo>
                    <a:pt x="5917" y="569"/>
                  </a:lnTo>
                  <a:lnTo>
                    <a:pt x="5802" y="600"/>
                  </a:lnTo>
                  <a:lnTo>
                    <a:pt x="5687" y="632"/>
                  </a:lnTo>
                  <a:lnTo>
                    <a:pt x="5570" y="667"/>
                  </a:lnTo>
                  <a:lnTo>
                    <a:pt x="5453" y="701"/>
                  </a:lnTo>
                  <a:lnTo>
                    <a:pt x="5337" y="740"/>
                  </a:lnTo>
                  <a:lnTo>
                    <a:pt x="5220" y="778"/>
                  </a:lnTo>
                  <a:lnTo>
                    <a:pt x="5105" y="818"/>
                  </a:lnTo>
                  <a:lnTo>
                    <a:pt x="4990" y="859"/>
                  </a:lnTo>
                  <a:lnTo>
                    <a:pt x="4873" y="901"/>
                  </a:lnTo>
                  <a:lnTo>
                    <a:pt x="4758" y="941"/>
                  </a:lnTo>
                  <a:lnTo>
                    <a:pt x="4642" y="981"/>
                  </a:lnTo>
                  <a:lnTo>
                    <a:pt x="4525" y="1022"/>
                  </a:lnTo>
                  <a:lnTo>
                    <a:pt x="4408" y="1060"/>
                  </a:lnTo>
                  <a:lnTo>
                    <a:pt x="4293" y="1098"/>
                  </a:lnTo>
                  <a:lnTo>
                    <a:pt x="4178" y="1133"/>
                  </a:lnTo>
                  <a:lnTo>
                    <a:pt x="4061" y="1167"/>
                  </a:lnTo>
                  <a:lnTo>
                    <a:pt x="3946" y="1202"/>
                  </a:lnTo>
                  <a:lnTo>
                    <a:pt x="3828" y="1232"/>
                  </a:lnTo>
                  <a:lnTo>
                    <a:pt x="3713" y="1263"/>
                  </a:lnTo>
                  <a:lnTo>
                    <a:pt x="3598" y="1294"/>
                  </a:lnTo>
                  <a:lnTo>
                    <a:pt x="3481" y="1321"/>
                  </a:lnTo>
                  <a:lnTo>
                    <a:pt x="3366" y="1347"/>
                  </a:lnTo>
                  <a:lnTo>
                    <a:pt x="3251" y="1372"/>
                  </a:lnTo>
                  <a:lnTo>
                    <a:pt x="3134" y="1395"/>
                  </a:lnTo>
                  <a:lnTo>
                    <a:pt x="3016" y="1418"/>
                  </a:lnTo>
                  <a:lnTo>
                    <a:pt x="2901" y="1441"/>
                  </a:lnTo>
                  <a:lnTo>
                    <a:pt x="2786" y="1463"/>
                  </a:lnTo>
                  <a:lnTo>
                    <a:pt x="2669" y="1482"/>
                  </a:lnTo>
                  <a:lnTo>
                    <a:pt x="2554" y="1501"/>
                  </a:lnTo>
                  <a:lnTo>
                    <a:pt x="2437" y="1518"/>
                  </a:lnTo>
                  <a:lnTo>
                    <a:pt x="2321" y="1537"/>
                  </a:lnTo>
                  <a:lnTo>
                    <a:pt x="2206" y="1555"/>
                  </a:lnTo>
                  <a:lnTo>
                    <a:pt x="2089" y="1570"/>
                  </a:lnTo>
                  <a:lnTo>
                    <a:pt x="1972" y="1587"/>
                  </a:lnTo>
                  <a:lnTo>
                    <a:pt x="1857" y="1602"/>
                  </a:lnTo>
                  <a:lnTo>
                    <a:pt x="1742" y="1620"/>
                  </a:lnTo>
                  <a:lnTo>
                    <a:pt x="1625" y="1635"/>
                  </a:lnTo>
                  <a:lnTo>
                    <a:pt x="1509" y="1650"/>
                  </a:lnTo>
                  <a:lnTo>
                    <a:pt x="1392" y="1668"/>
                  </a:lnTo>
                  <a:lnTo>
                    <a:pt x="1277" y="1685"/>
                  </a:lnTo>
                  <a:lnTo>
                    <a:pt x="1162" y="1702"/>
                  </a:lnTo>
                  <a:lnTo>
                    <a:pt x="1045" y="1719"/>
                  </a:lnTo>
                  <a:lnTo>
                    <a:pt x="930" y="1739"/>
                  </a:lnTo>
                  <a:lnTo>
                    <a:pt x="814" y="1758"/>
                  </a:lnTo>
                  <a:lnTo>
                    <a:pt x="697" y="1777"/>
                  </a:lnTo>
                  <a:lnTo>
                    <a:pt x="580" y="1798"/>
                  </a:lnTo>
                  <a:lnTo>
                    <a:pt x="465" y="1819"/>
                  </a:lnTo>
                  <a:lnTo>
                    <a:pt x="350" y="1840"/>
                  </a:lnTo>
                  <a:lnTo>
                    <a:pt x="233" y="1861"/>
                  </a:lnTo>
                  <a:lnTo>
                    <a:pt x="118" y="1884"/>
                  </a:lnTo>
                  <a:lnTo>
                    <a:pt x="0" y="1907"/>
                  </a:lnTo>
                  <a:lnTo>
                    <a:pt x="0" y="150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1B2B7590-26D7-198C-CE23-B66203278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2887661"/>
              <a:ext cx="7273925" cy="1219200"/>
            </a:xfrm>
            <a:custGeom>
              <a:avLst/>
              <a:gdLst>
                <a:gd name="T0" fmla="*/ 118 w 9165"/>
                <a:gd name="T1" fmla="*/ 1520 h 1535"/>
                <a:gd name="T2" fmla="*/ 350 w 9165"/>
                <a:gd name="T3" fmla="*/ 1489 h 1535"/>
                <a:gd name="T4" fmla="*/ 580 w 9165"/>
                <a:gd name="T5" fmla="*/ 1460 h 1535"/>
                <a:gd name="T6" fmla="*/ 814 w 9165"/>
                <a:gd name="T7" fmla="*/ 1430 h 1535"/>
                <a:gd name="T8" fmla="*/ 1045 w 9165"/>
                <a:gd name="T9" fmla="*/ 1397 h 1535"/>
                <a:gd name="T10" fmla="*/ 1277 w 9165"/>
                <a:gd name="T11" fmla="*/ 1364 h 1535"/>
                <a:gd name="T12" fmla="*/ 1509 w 9165"/>
                <a:gd name="T13" fmla="*/ 1332 h 1535"/>
                <a:gd name="T14" fmla="*/ 1742 w 9165"/>
                <a:gd name="T15" fmla="*/ 1295 h 1535"/>
                <a:gd name="T16" fmla="*/ 1972 w 9165"/>
                <a:gd name="T17" fmla="*/ 1259 h 1535"/>
                <a:gd name="T18" fmla="*/ 2206 w 9165"/>
                <a:gd name="T19" fmla="*/ 1221 h 1535"/>
                <a:gd name="T20" fmla="*/ 2437 w 9165"/>
                <a:gd name="T21" fmla="*/ 1180 h 1535"/>
                <a:gd name="T22" fmla="*/ 2669 w 9165"/>
                <a:gd name="T23" fmla="*/ 1136 h 1535"/>
                <a:gd name="T24" fmla="*/ 2901 w 9165"/>
                <a:gd name="T25" fmla="*/ 1092 h 1535"/>
                <a:gd name="T26" fmla="*/ 3134 w 9165"/>
                <a:gd name="T27" fmla="*/ 1044 h 1535"/>
                <a:gd name="T28" fmla="*/ 3366 w 9165"/>
                <a:gd name="T29" fmla="*/ 994 h 1535"/>
                <a:gd name="T30" fmla="*/ 3598 w 9165"/>
                <a:gd name="T31" fmla="*/ 941 h 1535"/>
                <a:gd name="T32" fmla="*/ 3828 w 9165"/>
                <a:gd name="T33" fmla="*/ 883 h 1535"/>
                <a:gd name="T34" fmla="*/ 4061 w 9165"/>
                <a:gd name="T35" fmla="*/ 822 h 1535"/>
                <a:gd name="T36" fmla="*/ 4293 w 9165"/>
                <a:gd name="T37" fmla="*/ 759 h 1535"/>
                <a:gd name="T38" fmla="*/ 4525 w 9165"/>
                <a:gd name="T39" fmla="*/ 690 h 1535"/>
                <a:gd name="T40" fmla="*/ 4758 w 9165"/>
                <a:gd name="T41" fmla="*/ 619 h 1535"/>
                <a:gd name="T42" fmla="*/ 4990 w 9165"/>
                <a:gd name="T43" fmla="*/ 544 h 1535"/>
                <a:gd name="T44" fmla="*/ 5220 w 9165"/>
                <a:gd name="T45" fmla="*/ 467 h 1535"/>
                <a:gd name="T46" fmla="*/ 5453 w 9165"/>
                <a:gd name="T47" fmla="*/ 392 h 1535"/>
                <a:gd name="T48" fmla="*/ 5687 w 9165"/>
                <a:gd name="T49" fmla="*/ 318 h 1535"/>
                <a:gd name="T50" fmla="*/ 5917 w 9165"/>
                <a:gd name="T51" fmla="*/ 249 h 1535"/>
                <a:gd name="T52" fmla="*/ 6149 w 9165"/>
                <a:gd name="T53" fmla="*/ 184 h 1535"/>
                <a:gd name="T54" fmla="*/ 6382 w 9165"/>
                <a:gd name="T55" fmla="*/ 128 h 1535"/>
                <a:gd name="T56" fmla="*/ 6614 w 9165"/>
                <a:gd name="T57" fmla="*/ 80 h 1535"/>
                <a:gd name="T58" fmla="*/ 6844 w 9165"/>
                <a:gd name="T59" fmla="*/ 42 h 1535"/>
                <a:gd name="T60" fmla="*/ 7079 w 9165"/>
                <a:gd name="T61" fmla="*/ 17 h 1535"/>
                <a:gd name="T62" fmla="*/ 7309 w 9165"/>
                <a:gd name="T63" fmla="*/ 3 h 1535"/>
                <a:gd name="T64" fmla="*/ 7541 w 9165"/>
                <a:gd name="T65" fmla="*/ 0 h 1535"/>
                <a:gd name="T66" fmla="*/ 7774 w 9165"/>
                <a:gd name="T67" fmla="*/ 5 h 1535"/>
                <a:gd name="T68" fmla="*/ 8006 w 9165"/>
                <a:gd name="T69" fmla="*/ 19 h 1535"/>
                <a:gd name="T70" fmla="*/ 8238 w 9165"/>
                <a:gd name="T71" fmla="*/ 38 h 1535"/>
                <a:gd name="T72" fmla="*/ 8469 w 9165"/>
                <a:gd name="T73" fmla="*/ 63 h 1535"/>
                <a:gd name="T74" fmla="*/ 8701 w 9165"/>
                <a:gd name="T75" fmla="*/ 90 h 1535"/>
                <a:gd name="T76" fmla="*/ 8933 w 9165"/>
                <a:gd name="T77" fmla="*/ 120 h 1535"/>
                <a:gd name="T78" fmla="*/ 9165 w 9165"/>
                <a:gd name="T79" fmla="*/ 153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65" h="1535">
                  <a:moveTo>
                    <a:pt x="0" y="1535"/>
                  </a:moveTo>
                  <a:lnTo>
                    <a:pt x="118" y="1520"/>
                  </a:lnTo>
                  <a:lnTo>
                    <a:pt x="233" y="1504"/>
                  </a:lnTo>
                  <a:lnTo>
                    <a:pt x="350" y="1489"/>
                  </a:lnTo>
                  <a:lnTo>
                    <a:pt x="465" y="1476"/>
                  </a:lnTo>
                  <a:lnTo>
                    <a:pt x="580" y="1460"/>
                  </a:lnTo>
                  <a:lnTo>
                    <a:pt x="697" y="1445"/>
                  </a:lnTo>
                  <a:lnTo>
                    <a:pt x="814" y="1430"/>
                  </a:lnTo>
                  <a:lnTo>
                    <a:pt x="930" y="1412"/>
                  </a:lnTo>
                  <a:lnTo>
                    <a:pt x="1045" y="1397"/>
                  </a:lnTo>
                  <a:lnTo>
                    <a:pt x="1162" y="1382"/>
                  </a:lnTo>
                  <a:lnTo>
                    <a:pt x="1277" y="1364"/>
                  </a:lnTo>
                  <a:lnTo>
                    <a:pt x="1392" y="1347"/>
                  </a:lnTo>
                  <a:lnTo>
                    <a:pt x="1509" y="1332"/>
                  </a:lnTo>
                  <a:lnTo>
                    <a:pt x="1625" y="1315"/>
                  </a:lnTo>
                  <a:lnTo>
                    <a:pt x="1742" y="1295"/>
                  </a:lnTo>
                  <a:lnTo>
                    <a:pt x="1857" y="1278"/>
                  </a:lnTo>
                  <a:lnTo>
                    <a:pt x="1972" y="1259"/>
                  </a:lnTo>
                  <a:lnTo>
                    <a:pt x="2089" y="1240"/>
                  </a:lnTo>
                  <a:lnTo>
                    <a:pt x="2206" y="1221"/>
                  </a:lnTo>
                  <a:lnTo>
                    <a:pt x="2321" y="1201"/>
                  </a:lnTo>
                  <a:lnTo>
                    <a:pt x="2437" y="1180"/>
                  </a:lnTo>
                  <a:lnTo>
                    <a:pt x="2554" y="1159"/>
                  </a:lnTo>
                  <a:lnTo>
                    <a:pt x="2669" y="1136"/>
                  </a:lnTo>
                  <a:lnTo>
                    <a:pt x="2786" y="1115"/>
                  </a:lnTo>
                  <a:lnTo>
                    <a:pt x="2901" y="1092"/>
                  </a:lnTo>
                  <a:lnTo>
                    <a:pt x="3016" y="1069"/>
                  </a:lnTo>
                  <a:lnTo>
                    <a:pt x="3134" y="1044"/>
                  </a:lnTo>
                  <a:lnTo>
                    <a:pt x="3251" y="1019"/>
                  </a:lnTo>
                  <a:lnTo>
                    <a:pt x="3366" y="994"/>
                  </a:lnTo>
                  <a:lnTo>
                    <a:pt x="3481" y="968"/>
                  </a:lnTo>
                  <a:lnTo>
                    <a:pt x="3598" y="941"/>
                  </a:lnTo>
                  <a:lnTo>
                    <a:pt x="3713" y="912"/>
                  </a:lnTo>
                  <a:lnTo>
                    <a:pt x="3828" y="883"/>
                  </a:lnTo>
                  <a:lnTo>
                    <a:pt x="3946" y="853"/>
                  </a:lnTo>
                  <a:lnTo>
                    <a:pt x="4061" y="822"/>
                  </a:lnTo>
                  <a:lnTo>
                    <a:pt x="4178" y="791"/>
                  </a:lnTo>
                  <a:lnTo>
                    <a:pt x="4293" y="759"/>
                  </a:lnTo>
                  <a:lnTo>
                    <a:pt x="4408" y="724"/>
                  </a:lnTo>
                  <a:lnTo>
                    <a:pt x="4525" y="690"/>
                  </a:lnTo>
                  <a:lnTo>
                    <a:pt x="4642" y="655"/>
                  </a:lnTo>
                  <a:lnTo>
                    <a:pt x="4758" y="619"/>
                  </a:lnTo>
                  <a:lnTo>
                    <a:pt x="4873" y="580"/>
                  </a:lnTo>
                  <a:lnTo>
                    <a:pt x="4990" y="544"/>
                  </a:lnTo>
                  <a:lnTo>
                    <a:pt x="5105" y="506"/>
                  </a:lnTo>
                  <a:lnTo>
                    <a:pt x="5220" y="467"/>
                  </a:lnTo>
                  <a:lnTo>
                    <a:pt x="5337" y="429"/>
                  </a:lnTo>
                  <a:lnTo>
                    <a:pt x="5453" y="392"/>
                  </a:lnTo>
                  <a:lnTo>
                    <a:pt x="5570" y="354"/>
                  </a:lnTo>
                  <a:lnTo>
                    <a:pt x="5687" y="318"/>
                  </a:lnTo>
                  <a:lnTo>
                    <a:pt x="5802" y="283"/>
                  </a:lnTo>
                  <a:lnTo>
                    <a:pt x="5917" y="249"/>
                  </a:lnTo>
                  <a:lnTo>
                    <a:pt x="6034" y="216"/>
                  </a:lnTo>
                  <a:lnTo>
                    <a:pt x="6149" y="184"/>
                  </a:lnTo>
                  <a:lnTo>
                    <a:pt x="6265" y="155"/>
                  </a:lnTo>
                  <a:lnTo>
                    <a:pt x="6382" y="128"/>
                  </a:lnTo>
                  <a:lnTo>
                    <a:pt x="6497" y="103"/>
                  </a:lnTo>
                  <a:lnTo>
                    <a:pt x="6614" y="80"/>
                  </a:lnTo>
                  <a:lnTo>
                    <a:pt x="6729" y="59"/>
                  </a:lnTo>
                  <a:lnTo>
                    <a:pt x="6844" y="42"/>
                  </a:lnTo>
                  <a:lnTo>
                    <a:pt x="6962" y="28"/>
                  </a:lnTo>
                  <a:lnTo>
                    <a:pt x="7079" y="17"/>
                  </a:lnTo>
                  <a:lnTo>
                    <a:pt x="7194" y="9"/>
                  </a:lnTo>
                  <a:lnTo>
                    <a:pt x="7309" y="3"/>
                  </a:lnTo>
                  <a:lnTo>
                    <a:pt x="7426" y="0"/>
                  </a:lnTo>
                  <a:lnTo>
                    <a:pt x="7541" y="0"/>
                  </a:lnTo>
                  <a:lnTo>
                    <a:pt x="7656" y="1"/>
                  </a:lnTo>
                  <a:lnTo>
                    <a:pt x="7774" y="5"/>
                  </a:lnTo>
                  <a:lnTo>
                    <a:pt x="7889" y="11"/>
                  </a:lnTo>
                  <a:lnTo>
                    <a:pt x="8006" y="19"/>
                  </a:lnTo>
                  <a:lnTo>
                    <a:pt x="8123" y="26"/>
                  </a:lnTo>
                  <a:lnTo>
                    <a:pt x="8238" y="38"/>
                  </a:lnTo>
                  <a:lnTo>
                    <a:pt x="8353" y="49"/>
                  </a:lnTo>
                  <a:lnTo>
                    <a:pt x="8469" y="63"/>
                  </a:lnTo>
                  <a:lnTo>
                    <a:pt x="8586" y="76"/>
                  </a:lnTo>
                  <a:lnTo>
                    <a:pt x="8701" y="90"/>
                  </a:lnTo>
                  <a:lnTo>
                    <a:pt x="8818" y="105"/>
                  </a:lnTo>
                  <a:lnTo>
                    <a:pt x="8933" y="120"/>
                  </a:lnTo>
                  <a:lnTo>
                    <a:pt x="9050" y="138"/>
                  </a:lnTo>
                  <a:lnTo>
                    <a:pt x="9165" y="153"/>
                  </a:lnTo>
                </a:path>
              </a:pathLst>
            </a:custGeom>
            <a:noFill/>
            <a:ln w="26988">
              <a:solidFill>
                <a:srgbClr val="984EA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FC7BB35E-5962-0ABF-BA0D-5FE05BE3F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1087436"/>
              <a:ext cx="7273925" cy="1027113"/>
            </a:xfrm>
            <a:custGeom>
              <a:avLst/>
              <a:gdLst>
                <a:gd name="T0" fmla="*/ 233 w 9165"/>
                <a:gd name="T1" fmla="*/ 353 h 1294"/>
                <a:gd name="T2" fmla="*/ 580 w 9165"/>
                <a:gd name="T3" fmla="*/ 435 h 1294"/>
                <a:gd name="T4" fmla="*/ 930 w 9165"/>
                <a:gd name="T5" fmla="*/ 483 h 1294"/>
                <a:gd name="T6" fmla="*/ 1277 w 9165"/>
                <a:gd name="T7" fmla="*/ 500 h 1294"/>
                <a:gd name="T8" fmla="*/ 1625 w 9165"/>
                <a:gd name="T9" fmla="*/ 496 h 1294"/>
                <a:gd name="T10" fmla="*/ 1972 w 9165"/>
                <a:gd name="T11" fmla="*/ 481 h 1294"/>
                <a:gd name="T12" fmla="*/ 2321 w 9165"/>
                <a:gd name="T13" fmla="*/ 466 h 1294"/>
                <a:gd name="T14" fmla="*/ 2669 w 9165"/>
                <a:gd name="T15" fmla="*/ 452 h 1294"/>
                <a:gd name="T16" fmla="*/ 3016 w 9165"/>
                <a:gd name="T17" fmla="*/ 443 h 1294"/>
                <a:gd name="T18" fmla="*/ 3366 w 9165"/>
                <a:gd name="T19" fmla="*/ 433 h 1294"/>
                <a:gd name="T20" fmla="*/ 3713 w 9165"/>
                <a:gd name="T21" fmla="*/ 425 h 1294"/>
                <a:gd name="T22" fmla="*/ 4061 w 9165"/>
                <a:gd name="T23" fmla="*/ 408 h 1294"/>
                <a:gd name="T24" fmla="*/ 4408 w 9165"/>
                <a:gd name="T25" fmla="*/ 383 h 1294"/>
                <a:gd name="T26" fmla="*/ 4758 w 9165"/>
                <a:gd name="T27" fmla="*/ 347 h 1294"/>
                <a:gd name="T28" fmla="*/ 5105 w 9165"/>
                <a:gd name="T29" fmla="*/ 297 h 1294"/>
                <a:gd name="T30" fmla="*/ 5453 w 9165"/>
                <a:gd name="T31" fmla="*/ 239 h 1294"/>
                <a:gd name="T32" fmla="*/ 5802 w 9165"/>
                <a:gd name="T33" fmla="*/ 184 h 1294"/>
                <a:gd name="T34" fmla="*/ 6149 w 9165"/>
                <a:gd name="T35" fmla="*/ 136 h 1294"/>
                <a:gd name="T36" fmla="*/ 6497 w 9165"/>
                <a:gd name="T37" fmla="*/ 101 h 1294"/>
                <a:gd name="T38" fmla="*/ 6844 w 9165"/>
                <a:gd name="T39" fmla="*/ 88 h 1294"/>
                <a:gd name="T40" fmla="*/ 7194 w 9165"/>
                <a:gd name="T41" fmla="*/ 94 h 1294"/>
                <a:gd name="T42" fmla="*/ 7541 w 9165"/>
                <a:gd name="T43" fmla="*/ 111 h 1294"/>
                <a:gd name="T44" fmla="*/ 7889 w 9165"/>
                <a:gd name="T45" fmla="*/ 124 h 1294"/>
                <a:gd name="T46" fmla="*/ 8238 w 9165"/>
                <a:gd name="T47" fmla="*/ 121 h 1294"/>
                <a:gd name="T48" fmla="*/ 8586 w 9165"/>
                <a:gd name="T49" fmla="*/ 92 h 1294"/>
                <a:gd name="T50" fmla="*/ 8933 w 9165"/>
                <a:gd name="T51" fmla="*/ 42 h 1294"/>
                <a:gd name="T52" fmla="*/ 9165 w 9165"/>
                <a:gd name="T53" fmla="*/ 1125 h 1294"/>
                <a:gd name="T54" fmla="*/ 8818 w 9165"/>
                <a:gd name="T55" fmla="*/ 1006 h 1294"/>
                <a:gd name="T56" fmla="*/ 8469 w 9165"/>
                <a:gd name="T57" fmla="*/ 908 h 1294"/>
                <a:gd name="T58" fmla="*/ 8123 w 9165"/>
                <a:gd name="T59" fmla="*/ 839 h 1294"/>
                <a:gd name="T60" fmla="*/ 7774 w 9165"/>
                <a:gd name="T61" fmla="*/ 803 h 1294"/>
                <a:gd name="T62" fmla="*/ 7426 w 9165"/>
                <a:gd name="T63" fmla="*/ 795 h 1294"/>
                <a:gd name="T64" fmla="*/ 7079 w 9165"/>
                <a:gd name="T65" fmla="*/ 805 h 1294"/>
                <a:gd name="T66" fmla="*/ 6729 w 9165"/>
                <a:gd name="T67" fmla="*/ 820 h 1294"/>
                <a:gd name="T68" fmla="*/ 6382 w 9165"/>
                <a:gd name="T69" fmla="*/ 836 h 1294"/>
                <a:gd name="T70" fmla="*/ 6034 w 9165"/>
                <a:gd name="T71" fmla="*/ 851 h 1294"/>
                <a:gd name="T72" fmla="*/ 5687 w 9165"/>
                <a:gd name="T73" fmla="*/ 868 h 1294"/>
                <a:gd name="T74" fmla="*/ 5337 w 9165"/>
                <a:gd name="T75" fmla="*/ 891 h 1294"/>
                <a:gd name="T76" fmla="*/ 4990 w 9165"/>
                <a:gd name="T77" fmla="*/ 924 h 1294"/>
                <a:gd name="T78" fmla="*/ 4642 w 9165"/>
                <a:gd name="T79" fmla="*/ 968 h 1294"/>
                <a:gd name="T80" fmla="*/ 4293 w 9165"/>
                <a:gd name="T81" fmla="*/ 1025 h 1294"/>
                <a:gd name="T82" fmla="*/ 3946 w 9165"/>
                <a:gd name="T83" fmla="*/ 1092 h 1294"/>
                <a:gd name="T84" fmla="*/ 3598 w 9165"/>
                <a:gd name="T85" fmla="*/ 1160 h 1294"/>
                <a:gd name="T86" fmla="*/ 3251 w 9165"/>
                <a:gd name="T87" fmla="*/ 1219 h 1294"/>
                <a:gd name="T88" fmla="*/ 2901 w 9165"/>
                <a:gd name="T89" fmla="*/ 1265 h 1294"/>
                <a:gd name="T90" fmla="*/ 2554 w 9165"/>
                <a:gd name="T91" fmla="*/ 1290 h 1294"/>
                <a:gd name="T92" fmla="*/ 2206 w 9165"/>
                <a:gd name="T93" fmla="*/ 1290 h 1294"/>
                <a:gd name="T94" fmla="*/ 1857 w 9165"/>
                <a:gd name="T95" fmla="*/ 1265 h 1294"/>
                <a:gd name="T96" fmla="*/ 1509 w 9165"/>
                <a:gd name="T97" fmla="*/ 1225 h 1294"/>
                <a:gd name="T98" fmla="*/ 1162 w 9165"/>
                <a:gd name="T99" fmla="*/ 1181 h 1294"/>
                <a:gd name="T100" fmla="*/ 814 w 9165"/>
                <a:gd name="T101" fmla="*/ 1152 h 1294"/>
                <a:gd name="T102" fmla="*/ 465 w 9165"/>
                <a:gd name="T103" fmla="*/ 1146 h 1294"/>
                <a:gd name="T104" fmla="*/ 118 w 9165"/>
                <a:gd name="T105" fmla="*/ 1167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165" h="1294">
                  <a:moveTo>
                    <a:pt x="0" y="284"/>
                  </a:moveTo>
                  <a:lnTo>
                    <a:pt x="118" y="318"/>
                  </a:lnTo>
                  <a:lnTo>
                    <a:pt x="233" y="353"/>
                  </a:lnTo>
                  <a:lnTo>
                    <a:pt x="350" y="383"/>
                  </a:lnTo>
                  <a:lnTo>
                    <a:pt x="465" y="412"/>
                  </a:lnTo>
                  <a:lnTo>
                    <a:pt x="580" y="435"/>
                  </a:lnTo>
                  <a:lnTo>
                    <a:pt x="697" y="456"/>
                  </a:lnTo>
                  <a:lnTo>
                    <a:pt x="814" y="471"/>
                  </a:lnTo>
                  <a:lnTo>
                    <a:pt x="930" y="483"/>
                  </a:lnTo>
                  <a:lnTo>
                    <a:pt x="1045" y="492"/>
                  </a:lnTo>
                  <a:lnTo>
                    <a:pt x="1162" y="498"/>
                  </a:lnTo>
                  <a:lnTo>
                    <a:pt x="1277" y="500"/>
                  </a:lnTo>
                  <a:lnTo>
                    <a:pt x="1392" y="502"/>
                  </a:lnTo>
                  <a:lnTo>
                    <a:pt x="1509" y="500"/>
                  </a:lnTo>
                  <a:lnTo>
                    <a:pt x="1625" y="496"/>
                  </a:lnTo>
                  <a:lnTo>
                    <a:pt x="1742" y="492"/>
                  </a:lnTo>
                  <a:lnTo>
                    <a:pt x="1857" y="489"/>
                  </a:lnTo>
                  <a:lnTo>
                    <a:pt x="1972" y="481"/>
                  </a:lnTo>
                  <a:lnTo>
                    <a:pt x="2089" y="475"/>
                  </a:lnTo>
                  <a:lnTo>
                    <a:pt x="2206" y="471"/>
                  </a:lnTo>
                  <a:lnTo>
                    <a:pt x="2321" y="466"/>
                  </a:lnTo>
                  <a:lnTo>
                    <a:pt x="2437" y="462"/>
                  </a:lnTo>
                  <a:lnTo>
                    <a:pt x="2554" y="456"/>
                  </a:lnTo>
                  <a:lnTo>
                    <a:pt x="2669" y="452"/>
                  </a:lnTo>
                  <a:lnTo>
                    <a:pt x="2786" y="448"/>
                  </a:lnTo>
                  <a:lnTo>
                    <a:pt x="2901" y="445"/>
                  </a:lnTo>
                  <a:lnTo>
                    <a:pt x="3016" y="443"/>
                  </a:lnTo>
                  <a:lnTo>
                    <a:pt x="3134" y="439"/>
                  </a:lnTo>
                  <a:lnTo>
                    <a:pt x="3251" y="437"/>
                  </a:lnTo>
                  <a:lnTo>
                    <a:pt x="3366" y="433"/>
                  </a:lnTo>
                  <a:lnTo>
                    <a:pt x="3481" y="431"/>
                  </a:lnTo>
                  <a:lnTo>
                    <a:pt x="3598" y="427"/>
                  </a:lnTo>
                  <a:lnTo>
                    <a:pt x="3713" y="425"/>
                  </a:lnTo>
                  <a:lnTo>
                    <a:pt x="3828" y="420"/>
                  </a:lnTo>
                  <a:lnTo>
                    <a:pt x="3946" y="414"/>
                  </a:lnTo>
                  <a:lnTo>
                    <a:pt x="4061" y="408"/>
                  </a:lnTo>
                  <a:lnTo>
                    <a:pt x="4178" y="400"/>
                  </a:lnTo>
                  <a:lnTo>
                    <a:pt x="4293" y="393"/>
                  </a:lnTo>
                  <a:lnTo>
                    <a:pt x="4408" y="383"/>
                  </a:lnTo>
                  <a:lnTo>
                    <a:pt x="4525" y="372"/>
                  </a:lnTo>
                  <a:lnTo>
                    <a:pt x="4642" y="362"/>
                  </a:lnTo>
                  <a:lnTo>
                    <a:pt x="4758" y="347"/>
                  </a:lnTo>
                  <a:lnTo>
                    <a:pt x="4873" y="331"/>
                  </a:lnTo>
                  <a:lnTo>
                    <a:pt x="4990" y="314"/>
                  </a:lnTo>
                  <a:lnTo>
                    <a:pt x="5105" y="297"/>
                  </a:lnTo>
                  <a:lnTo>
                    <a:pt x="5220" y="278"/>
                  </a:lnTo>
                  <a:lnTo>
                    <a:pt x="5337" y="261"/>
                  </a:lnTo>
                  <a:lnTo>
                    <a:pt x="5453" y="239"/>
                  </a:lnTo>
                  <a:lnTo>
                    <a:pt x="5570" y="220"/>
                  </a:lnTo>
                  <a:lnTo>
                    <a:pt x="5687" y="203"/>
                  </a:lnTo>
                  <a:lnTo>
                    <a:pt x="5802" y="184"/>
                  </a:lnTo>
                  <a:lnTo>
                    <a:pt x="5917" y="167"/>
                  </a:lnTo>
                  <a:lnTo>
                    <a:pt x="6034" y="149"/>
                  </a:lnTo>
                  <a:lnTo>
                    <a:pt x="6149" y="136"/>
                  </a:lnTo>
                  <a:lnTo>
                    <a:pt x="6265" y="122"/>
                  </a:lnTo>
                  <a:lnTo>
                    <a:pt x="6382" y="111"/>
                  </a:lnTo>
                  <a:lnTo>
                    <a:pt x="6497" y="101"/>
                  </a:lnTo>
                  <a:lnTo>
                    <a:pt x="6614" y="96"/>
                  </a:lnTo>
                  <a:lnTo>
                    <a:pt x="6729" y="90"/>
                  </a:lnTo>
                  <a:lnTo>
                    <a:pt x="6844" y="88"/>
                  </a:lnTo>
                  <a:lnTo>
                    <a:pt x="6962" y="88"/>
                  </a:lnTo>
                  <a:lnTo>
                    <a:pt x="7079" y="90"/>
                  </a:lnTo>
                  <a:lnTo>
                    <a:pt x="7194" y="94"/>
                  </a:lnTo>
                  <a:lnTo>
                    <a:pt x="7309" y="99"/>
                  </a:lnTo>
                  <a:lnTo>
                    <a:pt x="7426" y="105"/>
                  </a:lnTo>
                  <a:lnTo>
                    <a:pt x="7541" y="111"/>
                  </a:lnTo>
                  <a:lnTo>
                    <a:pt x="7656" y="117"/>
                  </a:lnTo>
                  <a:lnTo>
                    <a:pt x="7774" y="122"/>
                  </a:lnTo>
                  <a:lnTo>
                    <a:pt x="7889" y="124"/>
                  </a:lnTo>
                  <a:lnTo>
                    <a:pt x="8006" y="126"/>
                  </a:lnTo>
                  <a:lnTo>
                    <a:pt x="8123" y="124"/>
                  </a:lnTo>
                  <a:lnTo>
                    <a:pt x="8238" y="121"/>
                  </a:lnTo>
                  <a:lnTo>
                    <a:pt x="8353" y="113"/>
                  </a:lnTo>
                  <a:lnTo>
                    <a:pt x="8469" y="103"/>
                  </a:lnTo>
                  <a:lnTo>
                    <a:pt x="8586" y="92"/>
                  </a:lnTo>
                  <a:lnTo>
                    <a:pt x="8701" y="76"/>
                  </a:lnTo>
                  <a:lnTo>
                    <a:pt x="8818" y="61"/>
                  </a:lnTo>
                  <a:lnTo>
                    <a:pt x="8933" y="42"/>
                  </a:lnTo>
                  <a:lnTo>
                    <a:pt x="9050" y="23"/>
                  </a:lnTo>
                  <a:lnTo>
                    <a:pt x="9165" y="0"/>
                  </a:lnTo>
                  <a:lnTo>
                    <a:pt x="9165" y="1125"/>
                  </a:lnTo>
                  <a:lnTo>
                    <a:pt x="9050" y="1085"/>
                  </a:lnTo>
                  <a:lnTo>
                    <a:pt x="8933" y="1045"/>
                  </a:lnTo>
                  <a:lnTo>
                    <a:pt x="8818" y="1006"/>
                  </a:lnTo>
                  <a:lnTo>
                    <a:pt x="8701" y="970"/>
                  </a:lnTo>
                  <a:lnTo>
                    <a:pt x="8586" y="937"/>
                  </a:lnTo>
                  <a:lnTo>
                    <a:pt x="8469" y="908"/>
                  </a:lnTo>
                  <a:lnTo>
                    <a:pt x="8353" y="882"/>
                  </a:lnTo>
                  <a:lnTo>
                    <a:pt x="8238" y="859"/>
                  </a:lnTo>
                  <a:lnTo>
                    <a:pt x="8123" y="839"/>
                  </a:lnTo>
                  <a:lnTo>
                    <a:pt x="8006" y="824"/>
                  </a:lnTo>
                  <a:lnTo>
                    <a:pt x="7889" y="811"/>
                  </a:lnTo>
                  <a:lnTo>
                    <a:pt x="7774" y="803"/>
                  </a:lnTo>
                  <a:lnTo>
                    <a:pt x="7656" y="799"/>
                  </a:lnTo>
                  <a:lnTo>
                    <a:pt x="7541" y="795"/>
                  </a:lnTo>
                  <a:lnTo>
                    <a:pt x="7426" y="795"/>
                  </a:lnTo>
                  <a:lnTo>
                    <a:pt x="7309" y="797"/>
                  </a:lnTo>
                  <a:lnTo>
                    <a:pt x="7194" y="801"/>
                  </a:lnTo>
                  <a:lnTo>
                    <a:pt x="7079" y="805"/>
                  </a:lnTo>
                  <a:lnTo>
                    <a:pt x="6962" y="809"/>
                  </a:lnTo>
                  <a:lnTo>
                    <a:pt x="6844" y="814"/>
                  </a:lnTo>
                  <a:lnTo>
                    <a:pt x="6729" y="820"/>
                  </a:lnTo>
                  <a:lnTo>
                    <a:pt x="6614" y="826"/>
                  </a:lnTo>
                  <a:lnTo>
                    <a:pt x="6497" y="830"/>
                  </a:lnTo>
                  <a:lnTo>
                    <a:pt x="6382" y="836"/>
                  </a:lnTo>
                  <a:lnTo>
                    <a:pt x="6265" y="841"/>
                  </a:lnTo>
                  <a:lnTo>
                    <a:pt x="6149" y="845"/>
                  </a:lnTo>
                  <a:lnTo>
                    <a:pt x="6034" y="851"/>
                  </a:lnTo>
                  <a:lnTo>
                    <a:pt x="5917" y="857"/>
                  </a:lnTo>
                  <a:lnTo>
                    <a:pt x="5802" y="862"/>
                  </a:lnTo>
                  <a:lnTo>
                    <a:pt x="5687" y="868"/>
                  </a:lnTo>
                  <a:lnTo>
                    <a:pt x="5570" y="876"/>
                  </a:lnTo>
                  <a:lnTo>
                    <a:pt x="5453" y="884"/>
                  </a:lnTo>
                  <a:lnTo>
                    <a:pt x="5337" y="891"/>
                  </a:lnTo>
                  <a:lnTo>
                    <a:pt x="5220" y="901"/>
                  </a:lnTo>
                  <a:lnTo>
                    <a:pt x="5105" y="910"/>
                  </a:lnTo>
                  <a:lnTo>
                    <a:pt x="4990" y="924"/>
                  </a:lnTo>
                  <a:lnTo>
                    <a:pt x="4873" y="937"/>
                  </a:lnTo>
                  <a:lnTo>
                    <a:pt x="4758" y="953"/>
                  </a:lnTo>
                  <a:lnTo>
                    <a:pt x="4642" y="968"/>
                  </a:lnTo>
                  <a:lnTo>
                    <a:pt x="4525" y="987"/>
                  </a:lnTo>
                  <a:lnTo>
                    <a:pt x="4408" y="1006"/>
                  </a:lnTo>
                  <a:lnTo>
                    <a:pt x="4293" y="1025"/>
                  </a:lnTo>
                  <a:lnTo>
                    <a:pt x="4178" y="1048"/>
                  </a:lnTo>
                  <a:lnTo>
                    <a:pt x="4061" y="1069"/>
                  </a:lnTo>
                  <a:lnTo>
                    <a:pt x="3946" y="1092"/>
                  </a:lnTo>
                  <a:lnTo>
                    <a:pt x="3828" y="1115"/>
                  </a:lnTo>
                  <a:lnTo>
                    <a:pt x="3713" y="1137"/>
                  </a:lnTo>
                  <a:lnTo>
                    <a:pt x="3598" y="1160"/>
                  </a:lnTo>
                  <a:lnTo>
                    <a:pt x="3481" y="1181"/>
                  </a:lnTo>
                  <a:lnTo>
                    <a:pt x="3366" y="1200"/>
                  </a:lnTo>
                  <a:lnTo>
                    <a:pt x="3251" y="1219"/>
                  </a:lnTo>
                  <a:lnTo>
                    <a:pt x="3134" y="1236"/>
                  </a:lnTo>
                  <a:lnTo>
                    <a:pt x="3016" y="1252"/>
                  </a:lnTo>
                  <a:lnTo>
                    <a:pt x="2901" y="1265"/>
                  </a:lnTo>
                  <a:lnTo>
                    <a:pt x="2786" y="1276"/>
                  </a:lnTo>
                  <a:lnTo>
                    <a:pt x="2669" y="1284"/>
                  </a:lnTo>
                  <a:lnTo>
                    <a:pt x="2554" y="1290"/>
                  </a:lnTo>
                  <a:lnTo>
                    <a:pt x="2437" y="1294"/>
                  </a:lnTo>
                  <a:lnTo>
                    <a:pt x="2321" y="1294"/>
                  </a:lnTo>
                  <a:lnTo>
                    <a:pt x="2206" y="1290"/>
                  </a:lnTo>
                  <a:lnTo>
                    <a:pt x="2089" y="1284"/>
                  </a:lnTo>
                  <a:lnTo>
                    <a:pt x="1972" y="1275"/>
                  </a:lnTo>
                  <a:lnTo>
                    <a:pt x="1857" y="1265"/>
                  </a:lnTo>
                  <a:lnTo>
                    <a:pt x="1742" y="1252"/>
                  </a:lnTo>
                  <a:lnTo>
                    <a:pt x="1625" y="1238"/>
                  </a:lnTo>
                  <a:lnTo>
                    <a:pt x="1509" y="1225"/>
                  </a:lnTo>
                  <a:lnTo>
                    <a:pt x="1392" y="1209"/>
                  </a:lnTo>
                  <a:lnTo>
                    <a:pt x="1277" y="1194"/>
                  </a:lnTo>
                  <a:lnTo>
                    <a:pt x="1162" y="1181"/>
                  </a:lnTo>
                  <a:lnTo>
                    <a:pt x="1045" y="1169"/>
                  </a:lnTo>
                  <a:lnTo>
                    <a:pt x="930" y="1160"/>
                  </a:lnTo>
                  <a:lnTo>
                    <a:pt x="814" y="1152"/>
                  </a:lnTo>
                  <a:lnTo>
                    <a:pt x="697" y="1146"/>
                  </a:lnTo>
                  <a:lnTo>
                    <a:pt x="580" y="1146"/>
                  </a:lnTo>
                  <a:lnTo>
                    <a:pt x="465" y="1146"/>
                  </a:lnTo>
                  <a:lnTo>
                    <a:pt x="350" y="1152"/>
                  </a:lnTo>
                  <a:lnTo>
                    <a:pt x="233" y="1158"/>
                  </a:lnTo>
                  <a:lnTo>
                    <a:pt x="118" y="1167"/>
                  </a:lnTo>
                  <a:lnTo>
                    <a:pt x="0" y="1179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D5E110AE-F21D-5CEE-CD58-1BC67A788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2888" y="1443036"/>
              <a:ext cx="7273925" cy="342900"/>
            </a:xfrm>
            <a:custGeom>
              <a:avLst/>
              <a:gdLst>
                <a:gd name="T0" fmla="*/ 118 w 9165"/>
                <a:gd name="T1" fmla="*/ 298 h 434"/>
                <a:gd name="T2" fmla="*/ 350 w 9165"/>
                <a:gd name="T3" fmla="*/ 321 h 434"/>
                <a:gd name="T4" fmla="*/ 580 w 9165"/>
                <a:gd name="T5" fmla="*/ 344 h 434"/>
                <a:gd name="T6" fmla="*/ 814 w 9165"/>
                <a:gd name="T7" fmla="*/ 367 h 434"/>
                <a:gd name="T8" fmla="*/ 1045 w 9165"/>
                <a:gd name="T9" fmla="*/ 386 h 434"/>
                <a:gd name="T10" fmla="*/ 1277 w 9165"/>
                <a:gd name="T11" fmla="*/ 403 h 434"/>
                <a:gd name="T12" fmla="*/ 1509 w 9165"/>
                <a:gd name="T13" fmla="*/ 416 h 434"/>
                <a:gd name="T14" fmla="*/ 1742 w 9165"/>
                <a:gd name="T15" fmla="*/ 426 h 434"/>
                <a:gd name="T16" fmla="*/ 1972 w 9165"/>
                <a:gd name="T17" fmla="*/ 434 h 434"/>
                <a:gd name="T18" fmla="*/ 2206 w 9165"/>
                <a:gd name="T19" fmla="*/ 434 h 434"/>
                <a:gd name="T20" fmla="*/ 2437 w 9165"/>
                <a:gd name="T21" fmla="*/ 432 h 434"/>
                <a:gd name="T22" fmla="*/ 2669 w 9165"/>
                <a:gd name="T23" fmla="*/ 422 h 434"/>
                <a:gd name="T24" fmla="*/ 2901 w 9165"/>
                <a:gd name="T25" fmla="*/ 409 h 434"/>
                <a:gd name="T26" fmla="*/ 3134 w 9165"/>
                <a:gd name="T27" fmla="*/ 391 h 434"/>
                <a:gd name="T28" fmla="*/ 3366 w 9165"/>
                <a:gd name="T29" fmla="*/ 370 h 434"/>
                <a:gd name="T30" fmla="*/ 3598 w 9165"/>
                <a:gd name="T31" fmla="*/ 347 h 434"/>
                <a:gd name="T32" fmla="*/ 3828 w 9165"/>
                <a:gd name="T33" fmla="*/ 321 h 434"/>
                <a:gd name="T34" fmla="*/ 4061 w 9165"/>
                <a:gd name="T35" fmla="*/ 294 h 434"/>
                <a:gd name="T36" fmla="*/ 4293 w 9165"/>
                <a:gd name="T37" fmla="*/ 265 h 434"/>
                <a:gd name="T38" fmla="*/ 4525 w 9165"/>
                <a:gd name="T39" fmla="*/ 234 h 434"/>
                <a:gd name="T40" fmla="*/ 4758 w 9165"/>
                <a:gd name="T41" fmla="*/ 204 h 434"/>
                <a:gd name="T42" fmla="*/ 4990 w 9165"/>
                <a:gd name="T43" fmla="*/ 173 h 434"/>
                <a:gd name="T44" fmla="*/ 5220 w 9165"/>
                <a:gd name="T45" fmla="*/ 142 h 434"/>
                <a:gd name="T46" fmla="*/ 5453 w 9165"/>
                <a:gd name="T47" fmla="*/ 115 h 434"/>
                <a:gd name="T48" fmla="*/ 5687 w 9165"/>
                <a:gd name="T49" fmla="*/ 91 h 434"/>
                <a:gd name="T50" fmla="*/ 5917 w 9165"/>
                <a:gd name="T51" fmla="*/ 66 h 434"/>
                <a:gd name="T52" fmla="*/ 6149 w 9165"/>
                <a:gd name="T53" fmla="*/ 45 h 434"/>
                <a:gd name="T54" fmla="*/ 6382 w 9165"/>
                <a:gd name="T55" fmla="*/ 27 h 434"/>
                <a:gd name="T56" fmla="*/ 6614 w 9165"/>
                <a:gd name="T57" fmla="*/ 14 h 434"/>
                <a:gd name="T58" fmla="*/ 6844 w 9165"/>
                <a:gd name="T59" fmla="*/ 4 h 434"/>
                <a:gd name="T60" fmla="*/ 7079 w 9165"/>
                <a:gd name="T61" fmla="*/ 0 h 434"/>
                <a:gd name="T62" fmla="*/ 7309 w 9165"/>
                <a:gd name="T63" fmla="*/ 2 h 434"/>
                <a:gd name="T64" fmla="*/ 7541 w 9165"/>
                <a:gd name="T65" fmla="*/ 8 h 434"/>
                <a:gd name="T66" fmla="*/ 7774 w 9165"/>
                <a:gd name="T67" fmla="*/ 18 h 434"/>
                <a:gd name="T68" fmla="*/ 8006 w 9165"/>
                <a:gd name="T69" fmla="*/ 29 h 434"/>
                <a:gd name="T70" fmla="*/ 8238 w 9165"/>
                <a:gd name="T71" fmla="*/ 43 h 434"/>
                <a:gd name="T72" fmla="*/ 8469 w 9165"/>
                <a:gd name="T73" fmla="*/ 60 h 434"/>
                <a:gd name="T74" fmla="*/ 8701 w 9165"/>
                <a:gd name="T75" fmla="*/ 79 h 434"/>
                <a:gd name="T76" fmla="*/ 8933 w 9165"/>
                <a:gd name="T77" fmla="*/ 98 h 434"/>
                <a:gd name="T78" fmla="*/ 9165 w 9165"/>
                <a:gd name="T79" fmla="*/ 117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9165" h="434">
                  <a:moveTo>
                    <a:pt x="0" y="286"/>
                  </a:moveTo>
                  <a:lnTo>
                    <a:pt x="118" y="298"/>
                  </a:lnTo>
                  <a:lnTo>
                    <a:pt x="233" y="309"/>
                  </a:lnTo>
                  <a:lnTo>
                    <a:pt x="350" y="321"/>
                  </a:lnTo>
                  <a:lnTo>
                    <a:pt x="465" y="332"/>
                  </a:lnTo>
                  <a:lnTo>
                    <a:pt x="580" y="344"/>
                  </a:lnTo>
                  <a:lnTo>
                    <a:pt x="697" y="355"/>
                  </a:lnTo>
                  <a:lnTo>
                    <a:pt x="814" y="367"/>
                  </a:lnTo>
                  <a:lnTo>
                    <a:pt x="930" y="376"/>
                  </a:lnTo>
                  <a:lnTo>
                    <a:pt x="1045" y="386"/>
                  </a:lnTo>
                  <a:lnTo>
                    <a:pt x="1162" y="393"/>
                  </a:lnTo>
                  <a:lnTo>
                    <a:pt x="1277" y="403"/>
                  </a:lnTo>
                  <a:lnTo>
                    <a:pt x="1392" y="409"/>
                  </a:lnTo>
                  <a:lnTo>
                    <a:pt x="1509" y="416"/>
                  </a:lnTo>
                  <a:lnTo>
                    <a:pt x="1625" y="422"/>
                  </a:lnTo>
                  <a:lnTo>
                    <a:pt x="1742" y="426"/>
                  </a:lnTo>
                  <a:lnTo>
                    <a:pt x="1857" y="430"/>
                  </a:lnTo>
                  <a:lnTo>
                    <a:pt x="1972" y="434"/>
                  </a:lnTo>
                  <a:lnTo>
                    <a:pt x="2089" y="434"/>
                  </a:lnTo>
                  <a:lnTo>
                    <a:pt x="2206" y="434"/>
                  </a:lnTo>
                  <a:lnTo>
                    <a:pt x="2321" y="434"/>
                  </a:lnTo>
                  <a:lnTo>
                    <a:pt x="2437" y="432"/>
                  </a:lnTo>
                  <a:lnTo>
                    <a:pt x="2554" y="428"/>
                  </a:lnTo>
                  <a:lnTo>
                    <a:pt x="2669" y="422"/>
                  </a:lnTo>
                  <a:lnTo>
                    <a:pt x="2786" y="416"/>
                  </a:lnTo>
                  <a:lnTo>
                    <a:pt x="2901" y="409"/>
                  </a:lnTo>
                  <a:lnTo>
                    <a:pt x="3016" y="401"/>
                  </a:lnTo>
                  <a:lnTo>
                    <a:pt x="3134" y="391"/>
                  </a:lnTo>
                  <a:lnTo>
                    <a:pt x="3251" y="382"/>
                  </a:lnTo>
                  <a:lnTo>
                    <a:pt x="3366" y="370"/>
                  </a:lnTo>
                  <a:lnTo>
                    <a:pt x="3481" y="359"/>
                  </a:lnTo>
                  <a:lnTo>
                    <a:pt x="3598" y="347"/>
                  </a:lnTo>
                  <a:lnTo>
                    <a:pt x="3713" y="334"/>
                  </a:lnTo>
                  <a:lnTo>
                    <a:pt x="3828" y="321"/>
                  </a:lnTo>
                  <a:lnTo>
                    <a:pt x="3946" y="307"/>
                  </a:lnTo>
                  <a:lnTo>
                    <a:pt x="4061" y="294"/>
                  </a:lnTo>
                  <a:lnTo>
                    <a:pt x="4178" y="278"/>
                  </a:lnTo>
                  <a:lnTo>
                    <a:pt x="4293" y="265"/>
                  </a:lnTo>
                  <a:lnTo>
                    <a:pt x="4408" y="250"/>
                  </a:lnTo>
                  <a:lnTo>
                    <a:pt x="4525" y="234"/>
                  </a:lnTo>
                  <a:lnTo>
                    <a:pt x="4642" y="219"/>
                  </a:lnTo>
                  <a:lnTo>
                    <a:pt x="4758" y="204"/>
                  </a:lnTo>
                  <a:lnTo>
                    <a:pt x="4873" y="188"/>
                  </a:lnTo>
                  <a:lnTo>
                    <a:pt x="4990" y="173"/>
                  </a:lnTo>
                  <a:lnTo>
                    <a:pt x="5105" y="158"/>
                  </a:lnTo>
                  <a:lnTo>
                    <a:pt x="5220" y="142"/>
                  </a:lnTo>
                  <a:lnTo>
                    <a:pt x="5337" y="129"/>
                  </a:lnTo>
                  <a:lnTo>
                    <a:pt x="5453" y="115"/>
                  </a:lnTo>
                  <a:lnTo>
                    <a:pt x="5570" y="102"/>
                  </a:lnTo>
                  <a:lnTo>
                    <a:pt x="5687" y="91"/>
                  </a:lnTo>
                  <a:lnTo>
                    <a:pt x="5802" y="77"/>
                  </a:lnTo>
                  <a:lnTo>
                    <a:pt x="5917" y="66"/>
                  </a:lnTo>
                  <a:lnTo>
                    <a:pt x="6034" y="54"/>
                  </a:lnTo>
                  <a:lnTo>
                    <a:pt x="6149" y="45"/>
                  </a:lnTo>
                  <a:lnTo>
                    <a:pt x="6265" y="35"/>
                  </a:lnTo>
                  <a:lnTo>
                    <a:pt x="6382" y="27"/>
                  </a:lnTo>
                  <a:lnTo>
                    <a:pt x="6497" y="20"/>
                  </a:lnTo>
                  <a:lnTo>
                    <a:pt x="6614" y="14"/>
                  </a:lnTo>
                  <a:lnTo>
                    <a:pt x="6729" y="10"/>
                  </a:lnTo>
                  <a:lnTo>
                    <a:pt x="6844" y="4"/>
                  </a:lnTo>
                  <a:lnTo>
                    <a:pt x="6962" y="4"/>
                  </a:lnTo>
                  <a:lnTo>
                    <a:pt x="7079" y="0"/>
                  </a:lnTo>
                  <a:lnTo>
                    <a:pt x="7194" y="0"/>
                  </a:lnTo>
                  <a:lnTo>
                    <a:pt x="7309" y="2"/>
                  </a:lnTo>
                  <a:lnTo>
                    <a:pt x="7426" y="4"/>
                  </a:lnTo>
                  <a:lnTo>
                    <a:pt x="7541" y="8"/>
                  </a:lnTo>
                  <a:lnTo>
                    <a:pt x="7656" y="12"/>
                  </a:lnTo>
                  <a:lnTo>
                    <a:pt x="7774" y="18"/>
                  </a:lnTo>
                  <a:lnTo>
                    <a:pt x="7889" y="23"/>
                  </a:lnTo>
                  <a:lnTo>
                    <a:pt x="8006" y="29"/>
                  </a:lnTo>
                  <a:lnTo>
                    <a:pt x="8123" y="35"/>
                  </a:lnTo>
                  <a:lnTo>
                    <a:pt x="8238" y="43"/>
                  </a:lnTo>
                  <a:lnTo>
                    <a:pt x="8353" y="50"/>
                  </a:lnTo>
                  <a:lnTo>
                    <a:pt x="8469" y="60"/>
                  </a:lnTo>
                  <a:lnTo>
                    <a:pt x="8586" y="68"/>
                  </a:lnTo>
                  <a:lnTo>
                    <a:pt x="8701" y="79"/>
                  </a:lnTo>
                  <a:lnTo>
                    <a:pt x="8818" y="87"/>
                  </a:lnTo>
                  <a:lnTo>
                    <a:pt x="8933" y="98"/>
                  </a:lnTo>
                  <a:lnTo>
                    <a:pt x="9050" y="106"/>
                  </a:lnTo>
                  <a:lnTo>
                    <a:pt x="9165" y="117"/>
                  </a:lnTo>
                </a:path>
              </a:pathLst>
            </a:custGeom>
            <a:noFill/>
            <a:ln w="26988">
              <a:solidFill>
                <a:srgbClr val="FF7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Line 45">
              <a:extLst>
                <a:ext uri="{FF2B5EF4-FFF2-40B4-BE49-F238E27FC236}">
                  <a16:creationId xmlns:a16="http://schemas.microsoft.com/office/drawing/2014/main" id="{57101FB2-E804-8DE0-647F-75A4F0A84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9350" y="5659438"/>
              <a:ext cx="8002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871B4F7-46BF-F5E7-163B-20142F77DA6A}"/>
                </a:ext>
              </a:extLst>
            </p:cNvPr>
            <p:cNvGrpSpPr/>
            <p:nvPr/>
          </p:nvGrpSpPr>
          <p:grpSpPr>
            <a:xfrm>
              <a:off x="2067644" y="5741450"/>
              <a:ext cx="8754165" cy="307777"/>
              <a:chOff x="2067644" y="6046253"/>
              <a:chExt cx="8754165" cy="307777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775FF18-EB61-F4F2-016D-B3DB6B9A609C}"/>
                  </a:ext>
                </a:extLst>
              </p:cNvPr>
              <p:cNvSpPr txBox="1"/>
              <p:nvPr/>
            </p:nvSpPr>
            <p:spPr>
              <a:xfrm>
                <a:off x="2067644" y="6046253"/>
                <a:ext cx="1430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18-22 weeks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7718819-75CC-9A3E-4952-B535E767E902}"/>
                  </a:ext>
                </a:extLst>
              </p:cNvPr>
              <p:cNvSpPr txBox="1"/>
              <p:nvPr/>
            </p:nvSpPr>
            <p:spPr>
              <a:xfrm>
                <a:off x="3964180" y="6046253"/>
                <a:ext cx="1430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23-26 weeks</a:t>
                </a:r>
              </a:p>
            </p:txBody>
          </p: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A1FFBD27-5D7D-9BEC-7D81-E1226ECB8E54}"/>
                  </a:ext>
                </a:extLst>
              </p:cNvPr>
              <p:cNvSpPr txBox="1"/>
              <p:nvPr/>
            </p:nvSpPr>
            <p:spPr>
              <a:xfrm>
                <a:off x="5716784" y="6046253"/>
                <a:ext cx="1430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27-30 weeks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63D4A356-128D-A37F-220B-E96F4D353DA8}"/>
                  </a:ext>
                </a:extLst>
              </p:cNvPr>
              <p:cNvSpPr txBox="1"/>
              <p:nvPr/>
            </p:nvSpPr>
            <p:spPr>
              <a:xfrm>
                <a:off x="7613320" y="6046253"/>
                <a:ext cx="1430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31-34 weeks</a:t>
                </a: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AD089BA-E1E9-181E-7A8E-EC96F06AF31C}"/>
                  </a:ext>
                </a:extLst>
              </p:cNvPr>
              <p:cNvSpPr txBox="1"/>
              <p:nvPr/>
            </p:nvSpPr>
            <p:spPr>
              <a:xfrm>
                <a:off x="9391321" y="6046253"/>
                <a:ext cx="1430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/>
                  <a:t>34 weeks</a:t>
                </a:r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99B7FAA-CD8C-0370-007E-2480DBC91674}"/>
                </a:ext>
              </a:extLst>
            </p:cNvPr>
            <p:cNvSpPr txBox="1"/>
            <p:nvPr/>
          </p:nvSpPr>
          <p:spPr>
            <a:xfrm>
              <a:off x="5520265" y="6095188"/>
              <a:ext cx="18288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Gestational age 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8E11203-E97B-16F3-8D6B-263084FF8BB4}"/>
                </a:ext>
              </a:extLst>
            </p:cNvPr>
            <p:cNvGrpSpPr/>
            <p:nvPr/>
          </p:nvGrpSpPr>
          <p:grpSpPr>
            <a:xfrm>
              <a:off x="1304099" y="972840"/>
              <a:ext cx="963918" cy="4560775"/>
              <a:chOff x="1304099" y="972840"/>
              <a:chExt cx="963918" cy="4560775"/>
            </a:xfrm>
          </p:grpSpPr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9F992E88-3D9F-8132-58B0-AAF45331C772}"/>
                  </a:ext>
                </a:extLst>
              </p:cNvPr>
              <p:cNvGrpSpPr/>
              <p:nvPr/>
            </p:nvGrpSpPr>
            <p:grpSpPr>
              <a:xfrm>
                <a:off x="2231504" y="972840"/>
                <a:ext cx="36513" cy="4560775"/>
                <a:chOff x="1249358" y="1303042"/>
                <a:chExt cx="36513" cy="4560775"/>
              </a:xfrm>
            </p:grpSpPr>
            <p:sp>
              <p:nvSpPr>
                <p:cNvPr id="4" name="Line 6">
                  <a:extLst>
                    <a:ext uri="{FF2B5EF4-FFF2-40B4-BE49-F238E27FC236}">
                      <a16:creationId xmlns:a16="http://schemas.microsoft.com/office/drawing/2014/main" id="{489F0994-C4DB-CA8A-87F6-B6BD006FC0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285870" y="1303042"/>
                  <a:ext cx="0" cy="456077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5" name="Line 7">
                  <a:extLst>
                    <a:ext uri="{FF2B5EF4-FFF2-40B4-BE49-F238E27FC236}">
                      <a16:creationId xmlns:a16="http://schemas.microsoft.com/office/drawing/2014/main" id="{D62A9140-CB09-0305-BA6A-C8420B2F89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5863817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6" name="Line 8">
                  <a:extLst>
                    <a:ext uri="{FF2B5EF4-FFF2-40B4-BE49-F238E27FC236}">
                      <a16:creationId xmlns:a16="http://schemas.microsoft.com/office/drawing/2014/main" id="{9D7ED9E7-B624-6E16-A091-FCB6972585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5490923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7" name="Line 9">
                  <a:extLst>
                    <a:ext uri="{FF2B5EF4-FFF2-40B4-BE49-F238E27FC236}">
                      <a16:creationId xmlns:a16="http://schemas.microsoft.com/office/drawing/2014/main" id="{2501A78F-3335-F558-3354-1E675C63F5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5121614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8" name="Line 10">
                  <a:extLst>
                    <a:ext uri="{FF2B5EF4-FFF2-40B4-BE49-F238E27FC236}">
                      <a16:creationId xmlns:a16="http://schemas.microsoft.com/office/drawing/2014/main" id="{CD59FFB9-E441-CF53-2837-B7B088798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4752307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9" name="Line 11">
                  <a:extLst>
                    <a:ext uri="{FF2B5EF4-FFF2-40B4-BE49-F238E27FC236}">
                      <a16:creationId xmlns:a16="http://schemas.microsoft.com/office/drawing/2014/main" id="{F99A0C9C-31F9-E6C7-C1D5-08F3C1069E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4379414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0" name="Line 12">
                  <a:extLst>
                    <a:ext uri="{FF2B5EF4-FFF2-40B4-BE49-F238E27FC236}">
                      <a16:creationId xmlns:a16="http://schemas.microsoft.com/office/drawing/2014/main" id="{20BBED0F-38F0-67C3-5907-EC42F1A443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4010105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1" name="Line 13">
                  <a:extLst>
                    <a:ext uri="{FF2B5EF4-FFF2-40B4-BE49-F238E27FC236}">
                      <a16:creationId xmlns:a16="http://schemas.microsoft.com/office/drawing/2014/main" id="{B4D846BE-1736-7373-078D-31E6F49CF0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3640798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2" name="Line 14">
                  <a:extLst>
                    <a:ext uri="{FF2B5EF4-FFF2-40B4-BE49-F238E27FC236}">
                      <a16:creationId xmlns:a16="http://schemas.microsoft.com/office/drawing/2014/main" id="{2F17B6B8-659A-EF19-8AA6-74E858A738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3267904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3" name="Line 15">
                  <a:extLst>
                    <a:ext uri="{FF2B5EF4-FFF2-40B4-BE49-F238E27FC236}">
                      <a16:creationId xmlns:a16="http://schemas.microsoft.com/office/drawing/2014/main" id="{415BD568-7E01-0E36-E1A9-30123DB9DB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2898595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4" name="Line 16">
                  <a:extLst>
                    <a:ext uri="{FF2B5EF4-FFF2-40B4-BE49-F238E27FC236}">
                      <a16:creationId xmlns:a16="http://schemas.microsoft.com/office/drawing/2014/main" id="{0EFBDC4A-7979-FE99-6270-AAF023778B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2529288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5" name="Line 17">
                  <a:extLst>
                    <a:ext uri="{FF2B5EF4-FFF2-40B4-BE49-F238E27FC236}">
                      <a16:creationId xmlns:a16="http://schemas.microsoft.com/office/drawing/2014/main" id="{F383E8F8-B7D7-2CE1-7949-AD000FA348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2156395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6" name="Line 18">
                  <a:extLst>
                    <a:ext uri="{FF2B5EF4-FFF2-40B4-BE49-F238E27FC236}">
                      <a16:creationId xmlns:a16="http://schemas.microsoft.com/office/drawing/2014/main" id="{30A691BA-7C2F-1350-D291-F238467C85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1787086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  <p:sp>
              <p:nvSpPr>
                <p:cNvPr id="17" name="Line 19">
                  <a:extLst>
                    <a:ext uri="{FF2B5EF4-FFF2-40B4-BE49-F238E27FC236}">
                      <a16:creationId xmlns:a16="http://schemas.microsoft.com/office/drawing/2014/main" id="{F8DEAA34-5C48-9CBC-7F75-AA0EFFD3BE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358" y="1417779"/>
                  <a:ext cx="3651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r"/>
                  <a:endParaRPr lang="en-GB" sz="1200"/>
                </a:p>
              </p:txBody>
            </p:sp>
          </p:grp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6ED33C0C-59E5-F47B-9C44-882804A4D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8655" y="5056353"/>
                <a:ext cx="195566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>
                    <a:ln>
                      <a:noFill/>
                    </a:ln>
                    <a:effectLst/>
                    <a:latin typeface="+mn-lt"/>
                  </a:rPr>
                  <a:t>2.5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4DA3AFD-07D2-1863-75CF-D0E5656522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8949" y="4690630"/>
                <a:ext cx="195567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5.0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64F8AD0-6CFB-7E4F-8DCB-793C7C9F87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98655" y="4317737"/>
                <a:ext cx="195566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>
                    <a:ln>
                      <a:noFill/>
                    </a:ln>
                    <a:effectLst/>
                    <a:latin typeface="+mn-lt"/>
                  </a:rPr>
                  <a:t>7.5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66348C2F-D7C8-53F1-BF82-F72FE450B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798" y="3944843"/>
                <a:ext cx="27411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10.0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1137A1A1-6B98-D5FD-01FC-0851EED2BF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505" y="3579121"/>
                <a:ext cx="274114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>
                    <a:ln>
                      <a:noFill/>
                    </a:ln>
                    <a:effectLst/>
                    <a:latin typeface="+mn-lt"/>
                  </a:rPr>
                  <a:t>12.5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2C92081-71FC-62F3-8C42-0098E950FA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798" y="3206227"/>
                <a:ext cx="27411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15.0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0B56B700-3F7D-F939-0D82-6FED41145F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505" y="2833333"/>
                <a:ext cx="274114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>
                    <a:ln>
                      <a:noFill/>
                    </a:ln>
                    <a:effectLst/>
                    <a:latin typeface="+mn-lt"/>
                  </a:rPr>
                  <a:t>17.5</a:t>
                </a: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6D07BBED-C017-A6D2-8559-EF2A15961C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798" y="2467611"/>
                <a:ext cx="27411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20.0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11705846-3DD2-4B6C-8672-90FA353F9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505" y="2094718"/>
                <a:ext cx="274114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>
                    <a:ln>
                      <a:noFill/>
                    </a:ln>
                    <a:effectLst/>
                    <a:latin typeface="+mn-lt"/>
                  </a:rPr>
                  <a:t>22.5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B8EC4E0-2654-8E77-078C-56E07E4105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798" y="1721824"/>
                <a:ext cx="27411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25.0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1D890DF-0337-3D10-089F-6CE3DC5D50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505" y="1356102"/>
                <a:ext cx="274114" cy="1846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27.5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FC48DA81-6D72-BD54-E278-10D092051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1798" y="983208"/>
                <a:ext cx="274114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200" b="0" i="0" u="none" strike="noStrike" cap="none" normalizeH="0" baseline="0" dirty="0">
                    <a:ln>
                      <a:noFill/>
                    </a:ln>
                    <a:effectLst/>
                    <a:latin typeface="+mn-lt"/>
                  </a:rPr>
                  <a:t>30.0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92A69276-B517-5BC2-0E46-1C7C5AB5934B}"/>
                  </a:ext>
                </a:extLst>
              </p:cNvPr>
              <p:cNvSpPr txBox="1"/>
              <p:nvPr/>
            </p:nvSpPr>
            <p:spPr>
              <a:xfrm rot="16200000">
                <a:off x="-195675" y="3040543"/>
                <a:ext cx="3388851" cy="389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/>
                  <a:t>Estimated </a:t>
                </a:r>
                <a:r>
                  <a:rPr lang="en-GB" sz="1600" dirty="0" err="1"/>
                  <a:t>fetal</a:t>
                </a:r>
                <a:r>
                  <a:rPr lang="en-GB" sz="1600" dirty="0"/>
                  <a:t> weight discordance ()</a:t>
                </a: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6FEDA15-6B96-5ED0-C849-480CFB3C1AD4}"/>
              </a:ext>
            </a:extLst>
          </p:cNvPr>
          <p:cNvSpPr txBox="1"/>
          <p:nvPr/>
        </p:nvSpPr>
        <p:spPr>
          <a:xfrm>
            <a:off x="10309252" y="859685"/>
            <a:ext cx="18252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</a:rPr>
              <a:t>High stable</a:t>
            </a:r>
          </a:p>
          <a:p>
            <a:r>
              <a:rPr lang="en-GB" b="1" dirty="0">
                <a:solidFill>
                  <a:srgbClr val="7030A0"/>
                </a:solidFill>
              </a:rPr>
              <a:t>Mild increasing</a:t>
            </a:r>
          </a:p>
          <a:p>
            <a:r>
              <a:rPr lang="en-GB" b="1" dirty="0">
                <a:solidFill>
                  <a:srgbClr val="00B050"/>
                </a:solidFill>
              </a:rPr>
              <a:t>Low increasing</a:t>
            </a:r>
          </a:p>
          <a:p>
            <a:r>
              <a:rPr lang="en-GB" b="1" dirty="0">
                <a:solidFill>
                  <a:srgbClr val="0070C0"/>
                </a:solidFill>
              </a:rPr>
              <a:t>Mild decreasing</a:t>
            </a:r>
          </a:p>
          <a:p>
            <a:r>
              <a:rPr lang="en-GB" b="1" dirty="0">
                <a:solidFill>
                  <a:srgbClr val="FF0000"/>
                </a:solidFill>
              </a:rPr>
              <a:t>Low stable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12E6556-31B7-BA3C-519D-31AFD31500C8}"/>
              </a:ext>
            </a:extLst>
          </p:cNvPr>
          <p:cNvGrpSpPr/>
          <p:nvPr/>
        </p:nvGrpSpPr>
        <p:grpSpPr>
          <a:xfrm>
            <a:off x="7685907" y="1814156"/>
            <a:ext cx="4397808" cy="4317081"/>
            <a:chOff x="3518670" y="1620838"/>
            <a:chExt cx="4730238" cy="373747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26191E5-47BA-08CF-7DC7-6E48E5EA5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8813" y="3711575"/>
              <a:ext cx="464310" cy="1065213"/>
            </a:xfrm>
            <a:prstGeom prst="rect">
              <a:avLst/>
            </a:prstGeom>
            <a:solidFill>
              <a:srgbClr val="ED7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AA7CD9B-7E21-C35F-5318-73C789519A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025" y="2424113"/>
              <a:ext cx="458542" cy="2352675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D40CD8E-3C04-D006-8F04-96A0D577A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9649" y="2628900"/>
              <a:ext cx="461425" cy="214788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C237991-1A24-B1DF-5427-72777B96D4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9274" y="2649538"/>
              <a:ext cx="461425" cy="212725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56D8B28-A4EA-2840-9815-8CCC29C8E1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08899" y="2239963"/>
              <a:ext cx="461425" cy="253682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Line 11">
              <a:extLst>
                <a:ext uri="{FF2B5EF4-FFF2-40B4-BE49-F238E27FC236}">
                  <a16:creationId xmlns:a16="http://schemas.microsoft.com/office/drawing/2014/main" id="{A1DF569E-BDC6-1F92-57EC-14724E32AD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2588" y="1708150"/>
              <a:ext cx="0" cy="3068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12">
              <a:extLst>
                <a:ext uri="{FF2B5EF4-FFF2-40B4-BE49-F238E27FC236}">
                  <a16:creationId xmlns:a16="http://schemas.microsoft.com/office/drawing/2014/main" id="{AFFC1F5D-2D4A-D93C-0B04-3413AC6496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4776788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Line 13">
              <a:extLst>
                <a:ext uri="{FF2B5EF4-FFF2-40B4-BE49-F238E27FC236}">
                  <a16:creationId xmlns:a16="http://schemas.microsoft.com/office/drawing/2014/main" id="{EEF59935-2393-970B-824D-342479F64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4264025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Line 14">
              <a:extLst>
                <a:ext uri="{FF2B5EF4-FFF2-40B4-BE49-F238E27FC236}">
                  <a16:creationId xmlns:a16="http://schemas.microsoft.com/office/drawing/2014/main" id="{8F064363-7CEE-171D-AFA6-1C804A3439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3754438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Line 15">
              <a:extLst>
                <a:ext uri="{FF2B5EF4-FFF2-40B4-BE49-F238E27FC236}">
                  <a16:creationId xmlns:a16="http://schemas.microsoft.com/office/drawing/2014/main" id="{F2D28D79-CE13-F375-E759-823C371AC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3241675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Line 16">
              <a:extLst>
                <a:ext uri="{FF2B5EF4-FFF2-40B4-BE49-F238E27FC236}">
                  <a16:creationId xmlns:a16="http://schemas.microsoft.com/office/drawing/2014/main" id="{86B94367-871F-A8B2-AAE2-45319D349E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2732088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Line 17">
              <a:extLst>
                <a:ext uri="{FF2B5EF4-FFF2-40B4-BE49-F238E27FC236}">
                  <a16:creationId xmlns:a16="http://schemas.microsoft.com/office/drawing/2014/main" id="{FB2CA19B-3DDA-47ED-4814-6AC89228C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2219325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Line 18">
              <a:extLst>
                <a:ext uri="{FF2B5EF4-FFF2-40B4-BE49-F238E27FC236}">
                  <a16:creationId xmlns:a16="http://schemas.microsoft.com/office/drawing/2014/main" id="{5DBA5D9F-A8A6-89BF-A31B-3FBBA042BD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6550" y="1708150"/>
              <a:ext cx="4603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42E589F0-8191-5A69-DE72-4454BA29A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688" y="4689475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B710BE83-56D0-A5E3-33FF-D40597768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688" y="4178300"/>
              <a:ext cx="7854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B3087AB6-2108-7815-FAF1-C4A0A3AF5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366712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10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036D69E-21AE-336B-042A-923F5875F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315436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15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0DA153B3-A9B8-4A68-7691-E5825924E8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2644775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20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44BDDFA-AAF6-CD35-F4B8-D5A65183A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2132013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25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0135B72B-ED0B-F375-B188-8710F8996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2550" y="1620838"/>
              <a:ext cx="1570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595959"/>
                  </a:solidFill>
                  <a:effectLst/>
                  <a:latin typeface="+mn-lt"/>
                </a:rPr>
                <a:t>30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D51160D-B9C2-A3DE-6D26-DCF842325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6507" y="4988984"/>
              <a:ext cx="4087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Arial" panose="020B0604020202020204" pitchFamily="34" charset="0"/>
                </a:rPr>
                <a:t>High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Arial" panose="020B0604020202020204" pitchFamily="34" charset="0"/>
                </a:rPr>
                <a:t>stable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2C4DF2CA-C73B-6C8D-0677-29BC986CA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5535" y="4988984"/>
              <a:ext cx="4087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Low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stable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46AB6618-A976-818B-4177-6C8103ABF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6197" y="4988984"/>
              <a:ext cx="7486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Mild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0070C0"/>
                  </a:solidFill>
                  <a:effectLst/>
                  <a:latin typeface="Arial" panose="020B0604020202020204" pitchFamily="34" charset="0"/>
                </a:rPr>
                <a:t>decreasing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9678458-CB8B-7123-5EA4-39B46CF1C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0579" y="4988984"/>
              <a:ext cx="6973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rPr>
                <a:t>Low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00B050"/>
                  </a:solidFill>
                </a:rPr>
                <a:t>in</a:t>
              </a: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</a:rPr>
                <a:t>creasing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2B838ED-D303-4942-6802-BFC63FFB6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0571" y="4988984"/>
              <a:ext cx="69730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rPr>
                <a:t>Mild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>
                  <a:solidFill>
                    <a:srgbClr val="7030A0"/>
                  </a:solidFill>
                </a:rPr>
                <a:t>in</a:t>
              </a:r>
              <a:r>
                <a:rPr kumimoji="0" lang="en-US" altLang="en-US" sz="1200" i="0" u="none" strike="noStrike" cap="none" normalizeH="0" baseline="0" dirty="0">
                  <a:ln>
                    <a:noFill/>
                  </a:ln>
                  <a:solidFill>
                    <a:srgbClr val="7030A0"/>
                  </a:solidFill>
                  <a:effectLst/>
                </a:rPr>
                <a:t>creasing</a:t>
              </a:r>
              <a:endParaRPr kumimoji="0" lang="en-US" altLang="en-US" sz="180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</a:endParaRP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452550E7-802D-A268-BFDC-CAB8028BB798}"/>
                </a:ext>
              </a:extLst>
            </p:cNvPr>
            <p:cNvSpPr txBox="1"/>
            <p:nvPr/>
          </p:nvSpPr>
          <p:spPr>
            <a:xfrm rot="16200000">
              <a:off x="3551375" y="3065940"/>
              <a:ext cx="298735" cy="364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1600" dirty="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3575ACD-AB7D-123C-0405-2FCD776F6476}"/>
                </a:ext>
              </a:extLst>
            </p:cNvPr>
            <p:cNvSpPr txBox="1"/>
            <p:nvPr/>
          </p:nvSpPr>
          <p:spPr>
            <a:xfrm>
              <a:off x="4402138" y="4039800"/>
              <a:ext cx="618595" cy="23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10.4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5AFC31C-75FA-A872-A0A1-E8D48523C169}"/>
                </a:ext>
              </a:extLst>
            </p:cNvPr>
            <p:cNvSpPr txBox="1"/>
            <p:nvPr/>
          </p:nvSpPr>
          <p:spPr>
            <a:xfrm>
              <a:off x="5177829" y="4039800"/>
              <a:ext cx="618595" cy="23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23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67DC9BF5-E5E0-E173-7C88-64271F51C502}"/>
                </a:ext>
              </a:extLst>
            </p:cNvPr>
            <p:cNvSpPr txBox="1"/>
            <p:nvPr/>
          </p:nvSpPr>
          <p:spPr>
            <a:xfrm>
              <a:off x="5983272" y="4039800"/>
              <a:ext cx="618595" cy="23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21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3ABA7C36-339E-14AE-F204-0693990013AA}"/>
                </a:ext>
              </a:extLst>
            </p:cNvPr>
            <p:cNvSpPr txBox="1"/>
            <p:nvPr/>
          </p:nvSpPr>
          <p:spPr>
            <a:xfrm>
              <a:off x="6820688" y="4039800"/>
              <a:ext cx="618595" cy="23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20.8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D5D0983-113D-F1D8-FD42-A5C2BDED4A97}"/>
                </a:ext>
              </a:extLst>
            </p:cNvPr>
            <p:cNvSpPr txBox="1"/>
            <p:nvPr/>
          </p:nvSpPr>
          <p:spPr>
            <a:xfrm>
              <a:off x="7630313" y="4039800"/>
              <a:ext cx="618595" cy="2398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24.8</a:t>
              </a:r>
            </a:p>
          </p:txBody>
        </p:sp>
      </p:grpSp>
      <p:sp>
        <p:nvSpPr>
          <p:cNvPr id="79" name="Rectangle 228">
            <a:extLst>
              <a:ext uri="{FF2B5EF4-FFF2-40B4-BE49-F238E27FC236}">
                <a16:creationId xmlns:a16="http://schemas.microsoft.com/office/drawing/2014/main" id="{81F7F370-1480-6E50-DE90-CF7FDF3F6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2" y="56622"/>
            <a:ext cx="9501188" cy="56483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Results </a:t>
            </a:r>
            <a:r>
              <a:rPr lang="en-GB" sz="3600" b="1" dirty="0">
                <a:solidFill>
                  <a:schemeClr val="bg1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(823 twin pregnancies (647 DC, 176 MC)</a:t>
            </a:r>
            <a:endParaRPr lang="en-GB" sz="3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FFF2FA4C-A0AE-8C85-6BA9-98BD817DDDDC}"/>
              </a:ext>
            </a:extLst>
          </p:cNvPr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</p:spTree>
    <p:extLst>
      <p:ext uri="{BB962C8B-B14F-4D97-AF65-F5344CB8AC3E}">
        <p14:creationId xmlns:p14="http://schemas.microsoft.com/office/powerpoint/2010/main" val="210179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3E44B-29E4-33B3-2D1E-E88A17677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9C8AD6E0-4F13-0843-ECB2-B484480427CD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33BAB32-384F-BA70-621D-959757682C51}"/>
              </a:ext>
            </a:extLst>
          </p:cNvPr>
          <p:cNvSpPr/>
          <p:nvPr/>
        </p:nvSpPr>
        <p:spPr>
          <a:xfrm>
            <a:off x="33868" y="1193799"/>
            <a:ext cx="12126394" cy="4436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913C06-9C08-1B9E-68FD-F49D3361E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488" y="1487652"/>
            <a:ext cx="2916761" cy="399548"/>
          </a:xfrm>
          <a:prstGeom prst="rect">
            <a:avLst/>
          </a:prstGeom>
          <a:solidFill>
            <a:srgbClr val="C55A1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C32345-2CFD-35CF-9375-EFE3289A2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488" y="2086268"/>
            <a:ext cx="1191509" cy="403466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D65A75-4CF4-2C89-5A32-7942D01F1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488" y="2712204"/>
            <a:ext cx="758233" cy="39954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88629E4-04F2-C333-CF24-190A1BEBF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488" y="3322178"/>
            <a:ext cx="295130" cy="39954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B5BCB4-2E8B-449A-5E57-6C94E5DC9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5488" y="3932149"/>
            <a:ext cx="92621" cy="39954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34BF65F8-7B41-83A8-6A78-493F5EE22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488" y="4673881"/>
            <a:ext cx="313653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35E3E66B-8FD3-564C-26F9-050973C27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488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D5192B6C-5D2B-9584-6930-623CE8890D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389506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14">
            <a:extLst>
              <a:ext uri="{FF2B5EF4-FFF2-40B4-BE49-F238E27FC236}">
                <a16:creationId xmlns:a16="http://schemas.microsoft.com/office/drawing/2014/main" id="{D28ACE17-B4C9-A1F8-004D-2362716ED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16662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C706F7A6-6C35-38BA-A8AB-DCE62E4F3AD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2249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6">
            <a:extLst>
              <a:ext uri="{FF2B5EF4-FFF2-40B4-BE49-F238E27FC236}">
                <a16:creationId xmlns:a16="http://schemas.microsoft.com/office/drawing/2014/main" id="{8538D4DD-7615-4065-4213-1D3445A09E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626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17">
            <a:extLst>
              <a:ext uri="{FF2B5EF4-FFF2-40B4-BE49-F238E27FC236}">
                <a16:creationId xmlns:a16="http://schemas.microsoft.com/office/drawing/2014/main" id="{99FDDCEE-B914-CCB4-6D9E-506ADC85B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9342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18">
            <a:extLst>
              <a:ext uri="{FF2B5EF4-FFF2-40B4-BE49-F238E27FC236}">
                <a16:creationId xmlns:a16="http://schemas.microsoft.com/office/drawing/2014/main" id="{FA79032A-6D60-E699-0260-E947462B9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901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C41D18D2-5A7F-AB32-5832-B0BE8AE42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3029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EEA61964-8A7B-816F-4647-7DEA8EB51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8616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FACBF384-BD01-26BA-2F0D-90DDCDD8E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5772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22">
            <a:extLst>
              <a:ext uri="{FF2B5EF4-FFF2-40B4-BE49-F238E27FC236}">
                <a16:creationId xmlns:a16="http://schemas.microsoft.com/office/drawing/2014/main" id="{DD07D6D4-006A-DF11-C677-2ACAEC8FA5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79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23">
            <a:extLst>
              <a:ext uri="{FF2B5EF4-FFF2-40B4-BE49-F238E27FC236}">
                <a16:creationId xmlns:a16="http://schemas.microsoft.com/office/drawing/2014/main" id="{F0C61F8E-DD7D-E5B3-0EFC-C9CF7DFE7A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537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24">
            <a:extLst>
              <a:ext uri="{FF2B5EF4-FFF2-40B4-BE49-F238E27FC236}">
                <a16:creationId xmlns:a16="http://schemas.microsoft.com/office/drawing/2014/main" id="{90673717-7FF0-767E-6FBA-BC2A52B22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096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25">
            <a:extLst>
              <a:ext uri="{FF2B5EF4-FFF2-40B4-BE49-F238E27FC236}">
                <a16:creationId xmlns:a16="http://schemas.microsoft.com/office/drawing/2014/main" id="{5368E731-E077-95BE-DE7C-87C6F379D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655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26">
            <a:extLst>
              <a:ext uri="{FF2B5EF4-FFF2-40B4-BE49-F238E27FC236}">
                <a16:creationId xmlns:a16="http://schemas.microsoft.com/office/drawing/2014/main" id="{AD81DA64-9D02-F0EE-40DE-169722018C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2139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27">
            <a:extLst>
              <a:ext uri="{FF2B5EF4-FFF2-40B4-BE49-F238E27FC236}">
                <a16:creationId xmlns:a16="http://schemas.microsoft.com/office/drawing/2014/main" id="{D8B339F3-DD9E-E26B-B7B9-9BA1F024B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615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28">
            <a:extLst>
              <a:ext uri="{FF2B5EF4-FFF2-40B4-BE49-F238E27FC236}">
                <a16:creationId xmlns:a16="http://schemas.microsoft.com/office/drawing/2014/main" id="{52F4BC23-72AA-EDEA-D275-B13D65EBE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331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29">
            <a:extLst>
              <a:ext uri="{FF2B5EF4-FFF2-40B4-BE49-F238E27FC236}">
                <a16:creationId xmlns:a16="http://schemas.microsoft.com/office/drawing/2014/main" id="{726C680C-C6DD-4CCB-748B-5499FCE46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890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30">
            <a:extLst>
              <a:ext uri="{FF2B5EF4-FFF2-40B4-BE49-F238E27FC236}">
                <a16:creationId xmlns:a16="http://schemas.microsoft.com/office/drawing/2014/main" id="{578627D4-E414-1B26-0836-AD4F51302E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291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31">
            <a:extLst>
              <a:ext uri="{FF2B5EF4-FFF2-40B4-BE49-F238E27FC236}">
                <a16:creationId xmlns:a16="http://schemas.microsoft.com/office/drawing/2014/main" id="{513AC572-6D35-22F4-5823-5902FECD9E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007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32">
            <a:extLst>
              <a:ext uri="{FF2B5EF4-FFF2-40B4-BE49-F238E27FC236}">
                <a16:creationId xmlns:a16="http://schemas.microsoft.com/office/drawing/2014/main" id="{16AD2190-2B4C-E6C4-1D95-2DA8C36B1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566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33">
            <a:extLst>
              <a:ext uri="{FF2B5EF4-FFF2-40B4-BE49-F238E27FC236}">
                <a16:creationId xmlns:a16="http://schemas.microsoft.com/office/drawing/2014/main" id="{48AF6A44-8265-C1BF-AC5F-A7FB72A9E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9678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34">
            <a:extLst>
              <a:ext uri="{FF2B5EF4-FFF2-40B4-BE49-F238E27FC236}">
                <a16:creationId xmlns:a16="http://schemas.microsoft.com/office/drawing/2014/main" id="{0F2A5323-8B0C-AD0E-49E3-BA9F2DBB79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526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35">
            <a:extLst>
              <a:ext uri="{FF2B5EF4-FFF2-40B4-BE49-F238E27FC236}">
                <a16:creationId xmlns:a16="http://schemas.microsoft.com/office/drawing/2014/main" id="{7D066FAC-BC90-0E45-A433-CA23BE25F8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242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36">
            <a:extLst>
              <a:ext uri="{FF2B5EF4-FFF2-40B4-BE49-F238E27FC236}">
                <a16:creationId xmlns:a16="http://schemas.microsoft.com/office/drawing/2014/main" id="{FB3A05E9-7E48-9227-4C30-C2B314ECFD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644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37">
            <a:extLst>
              <a:ext uri="{FF2B5EF4-FFF2-40B4-BE49-F238E27FC236}">
                <a16:creationId xmlns:a16="http://schemas.microsoft.com/office/drawing/2014/main" id="{A715D829-392D-ACAD-1CA5-8A7E56F9A5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202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DE595D4-EAFE-4098-4DD2-FB4D0E5E4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302" y="4816279"/>
            <a:ext cx="7767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BBA95B-8377-F8A9-3286-48E74B19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617" y="4816279"/>
            <a:ext cx="155346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E4F49F-2979-E039-3EDC-5F60AC99B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5983" y="4816279"/>
            <a:ext cx="155346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F51EE71-F153-4583-CF03-E45B7E2D8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919" y="4816279"/>
            <a:ext cx="155346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C601B72-BD24-74C9-463F-AF9BA778F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854" y="4816279"/>
            <a:ext cx="155346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4139010-4404-354E-0791-4C7744857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221" y="4816279"/>
            <a:ext cx="155346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0C7A3D7-C342-90CA-C355-95D7FAF0A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" y="1574113"/>
            <a:ext cx="7598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High stable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05F1AB4-07C5-39E3-F9F0-88F5B4657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" y="2174688"/>
            <a:ext cx="1024319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Mild increasing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3487A6-7657-E443-1D12-46F575A2A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" y="2798665"/>
            <a:ext cx="1025922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Low increasing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FF4AEE5-FB8B-999C-AB9B-AB61760D6E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" y="3408639"/>
            <a:ext cx="1064394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Mild decreasing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FDEF8B1-8105-CA0E-51F5-723348088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875" y="4018610"/>
            <a:ext cx="72776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Low stable</a:t>
            </a:r>
            <a:endParaRPr kumimoji="0" lang="en-US" altLang="en-US" sz="18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9A189B-EB0D-C558-62F9-607CEE9E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640" y="1487651"/>
            <a:ext cx="3633811" cy="399550"/>
          </a:xfrm>
          <a:prstGeom prst="rect">
            <a:avLst/>
          </a:prstGeom>
          <a:solidFill>
            <a:srgbClr val="C55A1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1AADE0-D677-3FC6-FFF7-5AFD575B3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640" y="2086268"/>
            <a:ext cx="430821" cy="403466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Line 8">
            <a:extLst>
              <a:ext uri="{FF2B5EF4-FFF2-40B4-BE49-F238E27FC236}">
                <a16:creationId xmlns:a16="http://schemas.microsoft.com/office/drawing/2014/main" id="{51C001D0-C346-94EA-E426-A52C2B3D14C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9640" y="4673882"/>
            <a:ext cx="390630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Line 9">
            <a:extLst>
              <a:ext uri="{FF2B5EF4-FFF2-40B4-BE49-F238E27FC236}">
                <a16:creationId xmlns:a16="http://schemas.microsoft.com/office/drawing/2014/main" id="{49C07D57-1E01-E983-B98D-5068A565A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39640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A351CED3-AD16-5A4C-7A85-462957F6B5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6441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11">
            <a:extLst>
              <a:ext uri="{FF2B5EF4-FFF2-40B4-BE49-F238E27FC236}">
                <a16:creationId xmlns:a16="http://schemas.microsoft.com/office/drawing/2014/main" id="{81C8D053-B297-2565-F784-26B7CECF4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3241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12">
            <a:extLst>
              <a:ext uri="{FF2B5EF4-FFF2-40B4-BE49-F238E27FC236}">
                <a16:creationId xmlns:a16="http://schemas.microsoft.com/office/drawing/2014/main" id="{4AE63761-16AC-FC1E-0BD2-57A27D6A5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8519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13">
            <a:extLst>
              <a:ext uri="{FF2B5EF4-FFF2-40B4-BE49-F238E27FC236}">
                <a16:creationId xmlns:a16="http://schemas.microsoft.com/office/drawing/2014/main" id="{4E6F4BAB-EBA9-C873-8EDB-1762B808E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5320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EF1DC14A-1A11-B48E-A210-01F40A96C8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2119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15">
            <a:extLst>
              <a:ext uri="{FF2B5EF4-FFF2-40B4-BE49-F238E27FC236}">
                <a16:creationId xmlns:a16="http://schemas.microsoft.com/office/drawing/2014/main" id="{FEE3838B-C26A-FCD6-E00A-ABEAC511F5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8920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16">
            <a:extLst>
              <a:ext uri="{FF2B5EF4-FFF2-40B4-BE49-F238E27FC236}">
                <a16:creationId xmlns:a16="http://schemas.microsoft.com/office/drawing/2014/main" id="{35A7BC09-4AE7-3302-6002-C1325E464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4198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17">
            <a:extLst>
              <a:ext uri="{FF2B5EF4-FFF2-40B4-BE49-F238E27FC236}">
                <a16:creationId xmlns:a16="http://schemas.microsoft.com/office/drawing/2014/main" id="{A9FD5692-FF37-3797-F27D-4EDAA2987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9476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18">
            <a:extLst>
              <a:ext uri="{FF2B5EF4-FFF2-40B4-BE49-F238E27FC236}">
                <a16:creationId xmlns:a16="http://schemas.microsoft.com/office/drawing/2014/main" id="{848CFEF1-FC30-C886-93C6-18CCB7541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6276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19">
            <a:extLst>
              <a:ext uri="{FF2B5EF4-FFF2-40B4-BE49-F238E27FC236}">
                <a16:creationId xmlns:a16="http://schemas.microsoft.com/office/drawing/2014/main" id="{9A00FC5C-323F-B9A6-7BEB-D7373B5A4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1554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20">
            <a:extLst>
              <a:ext uri="{FF2B5EF4-FFF2-40B4-BE49-F238E27FC236}">
                <a16:creationId xmlns:a16="http://schemas.microsoft.com/office/drawing/2014/main" id="{C872AEDC-A449-A9D2-0FC6-385CF7A85532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8355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21">
            <a:extLst>
              <a:ext uri="{FF2B5EF4-FFF2-40B4-BE49-F238E27FC236}">
                <a16:creationId xmlns:a16="http://schemas.microsoft.com/office/drawing/2014/main" id="{AB63FCAC-05BE-2576-8A99-3C10A0B7BC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55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22">
            <a:extLst>
              <a:ext uri="{FF2B5EF4-FFF2-40B4-BE49-F238E27FC236}">
                <a16:creationId xmlns:a16="http://schemas.microsoft.com/office/drawing/2014/main" id="{CE34BD2A-BB03-FB74-E430-0E308DF5BC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771956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23">
            <a:extLst>
              <a:ext uri="{FF2B5EF4-FFF2-40B4-BE49-F238E27FC236}">
                <a16:creationId xmlns:a16="http://schemas.microsoft.com/office/drawing/2014/main" id="{FBAB92C5-AD69-407A-57B8-C958A2AFD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27234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24">
            <a:extLst>
              <a:ext uri="{FF2B5EF4-FFF2-40B4-BE49-F238E27FC236}">
                <a16:creationId xmlns:a16="http://schemas.microsoft.com/office/drawing/2014/main" id="{2B59A0EC-372F-AD7C-D810-4727CF185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4034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25">
            <a:extLst>
              <a:ext uri="{FF2B5EF4-FFF2-40B4-BE49-F238E27FC236}">
                <a16:creationId xmlns:a16="http://schemas.microsoft.com/office/drawing/2014/main" id="{635BC99E-578E-C56F-79E5-5492826FF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40835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26">
            <a:extLst>
              <a:ext uri="{FF2B5EF4-FFF2-40B4-BE49-F238E27FC236}">
                <a16:creationId xmlns:a16="http://schemas.microsoft.com/office/drawing/2014/main" id="{C830A1B7-F7F0-5C0A-7BD3-1A1C2D9A9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6113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27">
            <a:extLst>
              <a:ext uri="{FF2B5EF4-FFF2-40B4-BE49-F238E27FC236}">
                <a16:creationId xmlns:a16="http://schemas.microsoft.com/office/drawing/2014/main" id="{AEEE9B7A-0A33-CB21-B78E-F7BDB88B03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2912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28">
            <a:extLst>
              <a:ext uri="{FF2B5EF4-FFF2-40B4-BE49-F238E27FC236}">
                <a16:creationId xmlns:a16="http://schemas.microsoft.com/office/drawing/2014/main" id="{6FABAB74-DF88-8A05-FF69-FEBC86608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9713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29">
            <a:extLst>
              <a:ext uri="{FF2B5EF4-FFF2-40B4-BE49-F238E27FC236}">
                <a16:creationId xmlns:a16="http://schemas.microsoft.com/office/drawing/2014/main" id="{639275FB-09C6-2162-297A-869E57004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6513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30">
            <a:extLst>
              <a:ext uri="{FF2B5EF4-FFF2-40B4-BE49-F238E27FC236}">
                <a16:creationId xmlns:a16="http://schemas.microsoft.com/office/drawing/2014/main" id="{4356761F-0592-76E1-598E-A29DFEAC5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1791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31">
            <a:extLst>
              <a:ext uri="{FF2B5EF4-FFF2-40B4-BE49-F238E27FC236}">
                <a16:creationId xmlns:a16="http://schemas.microsoft.com/office/drawing/2014/main" id="{5B44FD15-1C6F-68CE-E48D-B255869CBE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78592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32">
            <a:extLst>
              <a:ext uri="{FF2B5EF4-FFF2-40B4-BE49-F238E27FC236}">
                <a16:creationId xmlns:a16="http://schemas.microsoft.com/office/drawing/2014/main" id="{5AC29135-F642-841B-DF98-5EF3CAEF6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3870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33">
            <a:extLst>
              <a:ext uri="{FF2B5EF4-FFF2-40B4-BE49-F238E27FC236}">
                <a16:creationId xmlns:a16="http://schemas.microsoft.com/office/drawing/2014/main" id="{C9EC0B17-17D4-3382-61AC-0710DAC44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89148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34">
            <a:extLst>
              <a:ext uri="{FF2B5EF4-FFF2-40B4-BE49-F238E27FC236}">
                <a16:creationId xmlns:a16="http://schemas.microsoft.com/office/drawing/2014/main" id="{3A03EA09-0ECC-6CCC-15F3-BED15548F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45948" y="4673882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36">
            <a:extLst>
              <a:ext uri="{FF2B5EF4-FFF2-40B4-BE49-F238E27FC236}">
                <a16:creationId xmlns:a16="http://schemas.microsoft.com/office/drawing/2014/main" id="{6F7E5350-0232-1BA2-B4A7-C6ACCBF70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9193" y="2911978"/>
            <a:ext cx="30447" cy="0"/>
          </a:xfrm>
          <a:prstGeom prst="line">
            <a:avLst/>
          </a:prstGeom>
          <a:noFill/>
          <a:ln w="9525">
            <a:solidFill>
              <a:srgbClr val="D9D9D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37">
            <a:extLst>
              <a:ext uri="{FF2B5EF4-FFF2-40B4-BE49-F238E27FC236}">
                <a16:creationId xmlns:a16="http://schemas.microsoft.com/office/drawing/2014/main" id="{79848976-8926-8FDE-4F54-46E5CA8E74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7910" y="4816279"/>
            <a:ext cx="30447" cy="0"/>
          </a:xfrm>
          <a:prstGeom prst="line">
            <a:avLst/>
          </a:prstGeom>
          <a:noFill/>
          <a:ln w="9525">
            <a:solidFill>
              <a:srgbClr val="D9D9D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458EC73-6B5F-F1BD-61E2-4D08C67D9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9949" y="4816279"/>
            <a:ext cx="753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92D3CB4-D092-E864-105A-192318F1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907" y="4816279"/>
            <a:ext cx="753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23D76C5-9894-A7FF-17D6-60B2D1ED0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863" y="4816279"/>
            <a:ext cx="753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A6CE390-D9C7-8890-3787-542795877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343" y="4816279"/>
            <a:ext cx="753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3B910C-A42D-C86B-6626-DF56E8A3D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5300" y="4816279"/>
            <a:ext cx="75323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8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6CAD69CF-C856-C7D6-ACBD-6101B6586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836" y="4816279"/>
            <a:ext cx="150645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AE3272C4-9F80-D1E5-3A88-C0E969390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2573" y="1487652"/>
            <a:ext cx="2506242" cy="399548"/>
          </a:xfrm>
          <a:prstGeom prst="rect">
            <a:avLst/>
          </a:prstGeom>
          <a:solidFill>
            <a:srgbClr val="C55A1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9149AEAF-7D36-B352-6970-AAA2FFA0B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2573" y="2088227"/>
            <a:ext cx="1278569" cy="399548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5FAAAB0-0A29-69E1-DDCD-E338BC481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2573" y="2712204"/>
            <a:ext cx="980905" cy="39954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D537830-4204-7B5E-2F6E-572BD203F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2573" y="3322178"/>
            <a:ext cx="507418" cy="399548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C9DAB46-2223-DF01-B482-64B49390A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2573" y="3932149"/>
            <a:ext cx="328511" cy="39954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11">
            <a:extLst>
              <a:ext uri="{FF2B5EF4-FFF2-40B4-BE49-F238E27FC236}">
                <a16:creationId xmlns:a16="http://schemas.microsoft.com/office/drawing/2014/main" id="{7F313710-3199-63AF-D3CD-D94A1327E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8952573" y="4673881"/>
            <a:ext cx="3081521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12">
            <a:extLst>
              <a:ext uri="{FF2B5EF4-FFF2-40B4-BE49-F238E27FC236}">
                <a16:creationId xmlns:a16="http://schemas.microsoft.com/office/drawing/2014/main" id="{E78867E6-0054-F898-5842-A715742DC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5257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13">
            <a:extLst>
              <a:ext uri="{FF2B5EF4-FFF2-40B4-BE49-F238E27FC236}">
                <a16:creationId xmlns:a16="http://schemas.microsoft.com/office/drawing/2014/main" id="{46126AB2-1633-7D55-D985-264EBF428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05590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14">
            <a:extLst>
              <a:ext uri="{FF2B5EF4-FFF2-40B4-BE49-F238E27FC236}">
                <a16:creationId xmlns:a16="http://schemas.microsoft.com/office/drawing/2014/main" id="{E9D3CE03-4415-8CC6-BE84-CBD168313E2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7699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15">
            <a:extLst>
              <a:ext uri="{FF2B5EF4-FFF2-40B4-BE49-F238E27FC236}">
                <a16:creationId xmlns:a16="http://schemas.microsoft.com/office/drawing/2014/main" id="{CCFA1FBE-E746-36A5-F177-3FD8C0A8C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949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16">
            <a:extLst>
              <a:ext uri="{FF2B5EF4-FFF2-40B4-BE49-F238E27FC236}">
                <a16:creationId xmlns:a16="http://schemas.microsoft.com/office/drawing/2014/main" id="{696F1515-82ED-F3C5-EB7F-9F651FA35247}"/>
              </a:ext>
            </a:extLst>
          </p:cNvPr>
          <p:cNvSpPr>
            <a:spLocks noChangeShapeType="1"/>
          </p:cNvSpPr>
          <p:nvPr/>
        </p:nvSpPr>
        <p:spPr bwMode="auto">
          <a:xfrm>
            <a:off x="936282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17">
            <a:extLst>
              <a:ext uri="{FF2B5EF4-FFF2-40B4-BE49-F238E27FC236}">
                <a16:creationId xmlns:a16="http://schemas.microsoft.com/office/drawing/2014/main" id="{EEB0AF3D-1D4D-FF97-E7FF-128C0B6D7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46616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18">
            <a:extLst>
              <a:ext uri="{FF2B5EF4-FFF2-40B4-BE49-F238E27FC236}">
                <a16:creationId xmlns:a16="http://schemas.microsoft.com/office/drawing/2014/main" id="{327A9713-83DC-3288-4DDB-F1EB7D0BB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949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19">
            <a:extLst>
              <a:ext uri="{FF2B5EF4-FFF2-40B4-BE49-F238E27FC236}">
                <a16:creationId xmlns:a16="http://schemas.microsoft.com/office/drawing/2014/main" id="{702892D0-8C7F-D034-8A34-D73B20499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9671286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20">
            <a:extLst>
              <a:ext uri="{FF2B5EF4-FFF2-40B4-BE49-F238E27FC236}">
                <a16:creationId xmlns:a16="http://schemas.microsoft.com/office/drawing/2014/main" id="{AC48298A-1000-86CE-F7CD-F58B317B8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73078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21">
            <a:extLst>
              <a:ext uri="{FF2B5EF4-FFF2-40B4-BE49-F238E27FC236}">
                <a16:creationId xmlns:a16="http://schemas.microsoft.com/office/drawing/2014/main" id="{E754D153-2B4F-0913-FEF2-6FD98D28D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7795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22">
            <a:extLst>
              <a:ext uri="{FF2B5EF4-FFF2-40B4-BE49-F238E27FC236}">
                <a16:creationId xmlns:a16="http://schemas.microsoft.com/office/drawing/2014/main" id="{CC6E7F63-6403-A1B0-1834-C90F0A174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9979746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23">
            <a:extLst>
              <a:ext uri="{FF2B5EF4-FFF2-40B4-BE49-F238E27FC236}">
                <a16:creationId xmlns:a16="http://schemas.microsoft.com/office/drawing/2014/main" id="{EDA05A88-9E24-4F59-86A7-FEF395120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8308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24">
            <a:extLst>
              <a:ext uri="{FF2B5EF4-FFF2-40B4-BE49-F238E27FC236}">
                <a16:creationId xmlns:a16="http://schemas.microsoft.com/office/drawing/2014/main" id="{E70968F6-C293-FF70-6EAD-503DFEA75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8487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25">
            <a:extLst>
              <a:ext uri="{FF2B5EF4-FFF2-40B4-BE49-F238E27FC236}">
                <a16:creationId xmlns:a16="http://schemas.microsoft.com/office/drawing/2014/main" id="{2DA50039-6B65-F8CB-51DD-9A42FBB26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8666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26">
            <a:extLst>
              <a:ext uri="{FF2B5EF4-FFF2-40B4-BE49-F238E27FC236}">
                <a16:creationId xmlns:a16="http://schemas.microsoft.com/office/drawing/2014/main" id="{E03AB74E-31C8-EF90-AEC8-3DDA6CBC3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91542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27">
            <a:extLst>
              <a:ext uri="{FF2B5EF4-FFF2-40B4-BE49-F238E27FC236}">
                <a16:creationId xmlns:a16="http://schemas.microsoft.com/office/drawing/2014/main" id="{F98CCD1A-473A-720B-CE11-56FABF9A44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493334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28">
            <a:extLst>
              <a:ext uri="{FF2B5EF4-FFF2-40B4-BE49-F238E27FC236}">
                <a16:creationId xmlns:a16="http://schemas.microsoft.com/office/drawing/2014/main" id="{027B2A49-D810-D1A9-9FA1-2CC337230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666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29">
            <a:extLst>
              <a:ext uri="{FF2B5EF4-FFF2-40B4-BE49-F238E27FC236}">
                <a16:creationId xmlns:a16="http://schemas.microsoft.com/office/drawing/2014/main" id="{7DB86E85-8DBA-6DD1-2CF7-B6B89912DC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8459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30">
            <a:extLst>
              <a:ext uri="{FF2B5EF4-FFF2-40B4-BE49-F238E27FC236}">
                <a16:creationId xmlns:a16="http://schemas.microsoft.com/office/drawing/2014/main" id="{533A16AE-5B66-D8D5-82DD-D86CBFC555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0025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31">
            <a:extLst>
              <a:ext uri="{FF2B5EF4-FFF2-40B4-BE49-F238E27FC236}">
                <a16:creationId xmlns:a16="http://schemas.microsoft.com/office/drawing/2014/main" id="{D5963EED-D55C-FF72-7933-957531E79D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05128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32">
            <a:extLst>
              <a:ext uri="{FF2B5EF4-FFF2-40B4-BE49-F238E27FC236}">
                <a16:creationId xmlns:a16="http://schemas.microsoft.com/office/drawing/2014/main" id="{908D2A62-5088-D11D-72EA-EC1BD34B077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0692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33">
            <a:extLst>
              <a:ext uri="{FF2B5EF4-FFF2-40B4-BE49-F238E27FC236}">
                <a16:creationId xmlns:a16="http://schemas.microsoft.com/office/drawing/2014/main" id="{A7832692-245E-B573-9C22-3386058B6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1025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34">
            <a:extLst>
              <a:ext uri="{FF2B5EF4-FFF2-40B4-BE49-F238E27FC236}">
                <a16:creationId xmlns:a16="http://schemas.microsoft.com/office/drawing/2014/main" id="{01952112-6B44-EFD3-26A6-438F4B9FB4C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1204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35">
            <a:extLst>
              <a:ext uri="{FF2B5EF4-FFF2-40B4-BE49-F238E27FC236}">
                <a16:creationId xmlns:a16="http://schemas.microsoft.com/office/drawing/2014/main" id="{56DC7BA1-3DF7-F660-6AF5-961EF71D1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1692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36">
            <a:extLst>
              <a:ext uri="{FF2B5EF4-FFF2-40B4-BE49-F238E27FC236}">
                <a16:creationId xmlns:a16="http://schemas.microsoft.com/office/drawing/2014/main" id="{C0CE9D32-B2B9-152E-CD7B-DD99B1744F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8715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Line 37">
            <a:extLst>
              <a:ext uri="{FF2B5EF4-FFF2-40B4-BE49-F238E27FC236}">
                <a16:creationId xmlns:a16="http://schemas.microsoft.com/office/drawing/2014/main" id="{3FF7D57A-8482-A86C-0904-D9582E3BF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20507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Line 38">
            <a:extLst>
              <a:ext uri="{FF2B5EF4-FFF2-40B4-BE49-F238E27FC236}">
                <a16:creationId xmlns:a16="http://schemas.microsoft.com/office/drawing/2014/main" id="{E731C7E7-D7F2-0DE7-A064-4F3F6E0C40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2384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" name="Line 39">
            <a:extLst>
              <a:ext uri="{FF2B5EF4-FFF2-40B4-BE49-F238E27FC236}">
                <a16:creationId xmlns:a16="http://schemas.microsoft.com/office/drawing/2014/main" id="{C6AD1C5D-D1B7-40DB-70C9-E366345AF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2563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6" name="Line 40">
            <a:extLst>
              <a:ext uri="{FF2B5EF4-FFF2-40B4-BE49-F238E27FC236}">
                <a16:creationId xmlns:a16="http://schemas.microsoft.com/office/drawing/2014/main" id="{5DC2F5E7-8906-F6EF-C1F7-A1C86FCA4A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30510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Line 41">
            <a:extLst>
              <a:ext uri="{FF2B5EF4-FFF2-40B4-BE49-F238E27FC236}">
                <a16:creationId xmlns:a16="http://schemas.microsoft.com/office/drawing/2014/main" id="{89DE0AEE-02F7-91D3-12E7-CBF022A578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932301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Line 42">
            <a:extLst>
              <a:ext uri="{FF2B5EF4-FFF2-40B4-BE49-F238E27FC236}">
                <a16:creationId xmlns:a16="http://schemas.microsoft.com/office/drawing/2014/main" id="{AD5E8754-18C3-54C8-850F-F4EA88068B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034093" y="4673881"/>
            <a:ext cx="0" cy="40382"/>
          </a:xfrm>
          <a:prstGeom prst="line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C6E7321-1436-9E37-00FF-B9932C20F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0585" y="4816279"/>
            <a:ext cx="7631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EB925400-9DB0-60C2-F7C4-6A194776B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5246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10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5BCE9F95-28AF-0363-461D-F6846BF96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8833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20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166539E-5DC5-E760-140F-973BFC616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2420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30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D6075E9-B425-5B4F-3778-C74C10974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6007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40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80B35B2A-CBEB-0306-6485-F8495C2FB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9593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50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EA2A41BA-665E-852B-EBFC-EC4E7EF8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181" y="4816279"/>
            <a:ext cx="152621" cy="22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60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0B4785AA-E0D9-6825-7E23-C222E4E3DA2F}"/>
              </a:ext>
            </a:extLst>
          </p:cNvPr>
          <p:cNvSpPr txBox="1"/>
          <p:nvPr/>
        </p:nvSpPr>
        <p:spPr>
          <a:xfrm>
            <a:off x="2413409" y="1559834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46.5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81B270F3-CEC2-F2C8-7B8E-6E98D5791158}"/>
              </a:ext>
            </a:extLst>
          </p:cNvPr>
          <p:cNvSpPr txBox="1"/>
          <p:nvPr/>
        </p:nvSpPr>
        <p:spPr>
          <a:xfrm>
            <a:off x="2413409" y="2139230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4347707-309A-249A-5BD2-05C60145A88B}"/>
              </a:ext>
            </a:extLst>
          </p:cNvPr>
          <p:cNvSpPr txBox="1"/>
          <p:nvPr/>
        </p:nvSpPr>
        <p:spPr>
          <a:xfrm>
            <a:off x="2413409" y="2771473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12.1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33F18E9-D3E8-BB2D-9D10-36C0E7A2A3BC}"/>
              </a:ext>
            </a:extLst>
          </p:cNvPr>
          <p:cNvSpPr txBox="1"/>
          <p:nvPr/>
        </p:nvSpPr>
        <p:spPr>
          <a:xfrm>
            <a:off x="2413409" y="3388888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4.7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3A2C6C4B-3A44-FDFF-162E-32CA3953A8F7}"/>
              </a:ext>
            </a:extLst>
          </p:cNvPr>
          <p:cNvSpPr txBox="1"/>
          <p:nvPr/>
        </p:nvSpPr>
        <p:spPr>
          <a:xfrm>
            <a:off x="2413409" y="3964992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1.5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484CAC4-2477-8456-00EC-FBB191A3C7AE}"/>
              </a:ext>
            </a:extLst>
          </p:cNvPr>
          <p:cNvSpPr txBox="1"/>
          <p:nvPr/>
        </p:nvSpPr>
        <p:spPr>
          <a:xfrm>
            <a:off x="6257283" y="1559832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9.3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B6548F06-3F98-AD2D-1A3D-AD7EB9E4D14D}"/>
              </a:ext>
            </a:extLst>
          </p:cNvPr>
          <p:cNvSpPr txBox="1"/>
          <p:nvPr/>
        </p:nvSpPr>
        <p:spPr>
          <a:xfrm>
            <a:off x="6257283" y="2139228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1.19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9633B992-D226-78FB-3AF0-E934F045BEF2}"/>
              </a:ext>
            </a:extLst>
          </p:cNvPr>
          <p:cNvSpPr txBox="1"/>
          <p:nvPr/>
        </p:nvSpPr>
        <p:spPr>
          <a:xfrm>
            <a:off x="6257283" y="2771471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0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A1D47E37-6108-827F-128A-8998AC52961E}"/>
              </a:ext>
            </a:extLst>
          </p:cNvPr>
          <p:cNvSpPr txBox="1"/>
          <p:nvPr/>
        </p:nvSpPr>
        <p:spPr>
          <a:xfrm>
            <a:off x="6257283" y="3388886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0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A3108652-B868-CD64-2CCF-4C66DB4F2442}"/>
              </a:ext>
            </a:extLst>
          </p:cNvPr>
          <p:cNvSpPr txBox="1"/>
          <p:nvPr/>
        </p:nvSpPr>
        <p:spPr>
          <a:xfrm>
            <a:off x="6257283" y="3964990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0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7D68AFD-F317-D1B9-B98F-4FE2D40E3DE4}"/>
              </a:ext>
            </a:extLst>
          </p:cNvPr>
          <p:cNvSpPr txBox="1"/>
          <p:nvPr/>
        </p:nvSpPr>
        <p:spPr>
          <a:xfrm>
            <a:off x="9914904" y="1559834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48.8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82F27B95-5801-EA6F-D633-55DD0DDA014C}"/>
              </a:ext>
            </a:extLst>
          </p:cNvPr>
          <p:cNvSpPr txBox="1"/>
          <p:nvPr/>
        </p:nvSpPr>
        <p:spPr>
          <a:xfrm>
            <a:off x="9914904" y="2139230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24.9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9540F3AE-5CA5-AB38-B8B0-509E236E7AF8}"/>
              </a:ext>
            </a:extLst>
          </p:cNvPr>
          <p:cNvSpPr txBox="1"/>
          <p:nvPr/>
        </p:nvSpPr>
        <p:spPr>
          <a:xfrm>
            <a:off x="9914904" y="2771473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19.1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C600E1BB-3B39-1382-CE4B-8E9326FA6DC1}"/>
              </a:ext>
            </a:extLst>
          </p:cNvPr>
          <p:cNvSpPr txBox="1"/>
          <p:nvPr/>
        </p:nvSpPr>
        <p:spPr>
          <a:xfrm>
            <a:off x="9914904" y="3388888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9.9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BB4BA0B6-C732-CADD-6701-4C49388524C2}"/>
              </a:ext>
            </a:extLst>
          </p:cNvPr>
          <p:cNvSpPr txBox="1"/>
          <p:nvPr/>
        </p:nvSpPr>
        <p:spPr>
          <a:xfrm>
            <a:off x="9914904" y="3964992"/>
            <a:ext cx="629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6.4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53C698BC-9DE8-C66F-C52D-FA60AE909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886" y="5042236"/>
            <a:ext cx="197086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Perinatal morbidity (%)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7F81FB3-1F3E-DD8C-3E67-3ACD3DE3E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2787" y="5042236"/>
            <a:ext cx="191918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Perinatal mortality (%)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786907D-6801-8ED3-D4F4-CC65F3366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5759" y="5042236"/>
            <a:ext cx="262302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Admission to neonatal unit (%)</a:t>
            </a:r>
          </a:p>
        </p:txBody>
      </p:sp>
      <p:sp>
        <p:nvSpPr>
          <p:cNvPr id="147" name="Rectangle 228">
            <a:extLst>
              <a:ext uri="{FF2B5EF4-FFF2-40B4-BE49-F238E27FC236}">
                <a16:creationId xmlns:a16="http://schemas.microsoft.com/office/drawing/2014/main" id="{46E716EE-8D15-3657-4C84-22058D6F6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3022" y="56622"/>
            <a:ext cx="9501188" cy="56483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Results</a:t>
            </a:r>
            <a:endParaRPr lang="en-GB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11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D4D83-0AEE-674C-B04A-05CACC6AB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EB1D273-7930-E9C8-A732-B50A10CF6CCB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200" b="1" i="1" dirty="0">
              <a:solidFill>
                <a:prstClr val="white"/>
              </a:solidFill>
            </a:endParaRPr>
          </a:p>
        </p:txBody>
      </p:sp>
      <p:sp>
        <p:nvSpPr>
          <p:cNvPr id="4" name="Rectangle 228">
            <a:extLst>
              <a:ext uri="{FF2B5EF4-FFF2-40B4-BE49-F238E27FC236}">
                <a16:creationId xmlns:a16="http://schemas.microsoft.com/office/drawing/2014/main" id="{8C9A9077-3EFF-FC3F-0450-C8B58DEE6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9225" y="166689"/>
            <a:ext cx="9501188" cy="669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4400" b="1" dirty="0">
                <a:solidFill>
                  <a:srgbClr val="FFFF00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Results – </a:t>
            </a:r>
            <a:r>
              <a:rPr lang="en-GB" sz="4400" b="1" dirty="0">
                <a:solidFill>
                  <a:schemeClr val="bg1"/>
                </a:solidFill>
                <a:ea typeface="MS PGothic" panose="020B0600070205080204" pitchFamily="34" charset="-128"/>
                <a:cs typeface="Calibri" panose="020F0502020204030204" pitchFamily="34" charset="0"/>
              </a:rPr>
              <a:t>Regression analysis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-112" charset="-128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68F409-5575-BF8F-0D42-CEBCBB451374}"/>
              </a:ext>
            </a:extLst>
          </p:cNvPr>
          <p:cNvSpPr txBox="1"/>
          <p:nvPr/>
        </p:nvSpPr>
        <p:spPr>
          <a:xfrm>
            <a:off x="5433595" y="6553201"/>
            <a:ext cx="6756400" cy="2754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Prasad S, </a:t>
            </a:r>
            <a:r>
              <a:rPr lang="en-GB" sz="1400" dirty="0" err="1">
                <a:solidFill>
                  <a:schemeClr val="bg1"/>
                </a:solidFill>
                <a:cs typeface="Arial"/>
              </a:rPr>
              <a:t>Ayhan</a:t>
            </a:r>
            <a:r>
              <a:rPr lang="en-GB" sz="1400" dirty="0">
                <a:solidFill>
                  <a:schemeClr val="bg1"/>
                </a:solidFill>
                <a:cs typeface="Arial"/>
              </a:rPr>
              <a:t> I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, Mohammed D, Kalafat E, Khalil A</a:t>
            </a:r>
            <a:r>
              <a:rPr lang="fr-FR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GB" sz="1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12" charset="-128"/>
                <a:cs typeface="Calibri" panose="020F0502020204030204" pitchFamily="34" charset="0"/>
              </a:rPr>
              <a:t>AJOG 2025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605F485-0FAE-7970-7895-83331FF71A3E}"/>
              </a:ext>
            </a:extLst>
          </p:cNvPr>
          <p:cNvGrpSpPr/>
          <p:nvPr/>
        </p:nvGrpSpPr>
        <p:grpSpPr>
          <a:xfrm>
            <a:off x="1418900" y="1658532"/>
            <a:ext cx="9358411" cy="3999190"/>
            <a:chOff x="1513490" y="1658532"/>
            <a:chExt cx="9358411" cy="399919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20356A2-DEEA-5087-2500-6831DAACE66C}"/>
                </a:ext>
              </a:extLst>
            </p:cNvPr>
            <p:cNvSpPr/>
            <p:nvPr/>
          </p:nvSpPr>
          <p:spPr>
            <a:xfrm>
              <a:off x="1513490" y="1658532"/>
              <a:ext cx="9358411" cy="39991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20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E16E0A3-CDCB-9A1D-139A-5B611219CE82}"/>
                </a:ext>
              </a:extLst>
            </p:cNvPr>
            <p:cNvSpPr txBox="1"/>
            <p:nvPr/>
          </p:nvSpPr>
          <p:spPr>
            <a:xfrm>
              <a:off x="5322439" y="1736943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OR (95%CI)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115FAD8-6161-D65D-A453-714E58B66DC7}"/>
                </a:ext>
              </a:extLst>
            </p:cNvPr>
            <p:cNvSpPr txBox="1"/>
            <p:nvPr/>
          </p:nvSpPr>
          <p:spPr>
            <a:xfrm>
              <a:off x="8072139" y="1736943"/>
              <a:ext cx="2667331" cy="43088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Adjusted OR (95% CI)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384498B-BDE0-94C9-C48B-4C64E47CBFE6}"/>
                </a:ext>
              </a:extLst>
            </p:cNvPr>
            <p:cNvSpPr txBox="1"/>
            <p:nvPr/>
          </p:nvSpPr>
          <p:spPr>
            <a:xfrm>
              <a:off x="5322439" y="2229901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1.61 (1.02-2.50)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3D96A9C-257F-44D2-B594-ED1BA2FBD2AA}"/>
                </a:ext>
              </a:extLst>
            </p:cNvPr>
            <p:cNvSpPr txBox="1"/>
            <p:nvPr/>
          </p:nvSpPr>
          <p:spPr>
            <a:xfrm>
              <a:off x="1670502" y="2229901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 err="1">
                  <a:solidFill>
                    <a:schemeClr val="bg1"/>
                  </a:solidFill>
                </a:rPr>
                <a:t>Monochorionicity</a:t>
              </a:r>
              <a:endParaRPr lang="en-GB" sz="22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3138179-51C4-49D3-5AE9-0FC1AC3E33C9}"/>
                </a:ext>
              </a:extLst>
            </p:cNvPr>
            <p:cNvSpPr txBox="1"/>
            <p:nvPr/>
          </p:nvSpPr>
          <p:spPr>
            <a:xfrm>
              <a:off x="5322439" y="2725082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9.26 (3.12-39.70)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32BE23F-46D7-71B4-4D82-3974F8E54DC2}"/>
                </a:ext>
              </a:extLst>
            </p:cNvPr>
            <p:cNvSpPr txBox="1"/>
            <p:nvPr/>
          </p:nvSpPr>
          <p:spPr>
            <a:xfrm>
              <a:off x="8072139" y="2725082"/>
              <a:ext cx="2667331" cy="43088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10.59 (3.52-45.81)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B49D167-1E5C-F15F-3E64-2F0DA849E1B6}"/>
                </a:ext>
              </a:extLst>
            </p:cNvPr>
            <p:cNvSpPr txBox="1"/>
            <p:nvPr/>
          </p:nvSpPr>
          <p:spPr>
            <a:xfrm>
              <a:off x="1670502" y="2725082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Discordance: Low increasing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9AD420F-342D-81CE-554C-6EBDAA7AB14E}"/>
                </a:ext>
              </a:extLst>
            </p:cNvPr>
            <p:cNvSpPr txBox="1"/>
            <p:nvPr/>
          </p:nvSpPr>
          <p:spPr>
            <a:xfrm>
              <a:off x="5329800" y="3202113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16.86 (5.96-70.71)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7C702AD-00E8-7FD9-DF44-E8EBA84ECA5B}"/>
                </a:ext>
              </a:extLst>
            </p:cNvPr>
            <p:cNvSpPr txBox="1"/>
            <p:nvPr/>
          </p:nvSpPr>
          <p:spPr>
            <a:xfrm>
              <a:off x="8079500" y="3202113"/>
              <a:ext cx="2667331" cy="43088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200" b="1">
                  <a:solidFill>
                    <a:schemeClr val="bg1"/>
                  </a:solidFill>
                </a:defRPr>
              </a:lvl1pPr>
            </a:lstStyle>
            <a:p>
              <a:pPr algn="ctr"/>
              <a:r>
                <a:rPr lang="en-GB" dirty="0"/>
                <a:t>18.06 (6.31-76.27)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44DEB6F-D335-A683-CC1B-A123F273F29B}"/>
                </a:ext>
              </a:extLst>
            </p:cNvPr>
            <p:cNvSpPr txBox="1"/>
            <p:nvPr/>
          </p:nvSpPr>
          <p:spPr>
            <a:xfrm>
              <a:off x="1677863" y="3202113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Discordance: Mild increasing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D18557B-8F4D-16E8-E376-194FF69CAAB7}"/>
                </a:ext>
              </a:extLst>
            </p:cNvPr>
            <p:cNvSpPr txBox="1"/>
            <p:nvPr/>
          </p:nvSpPr>
          <p:spPr>
            <a:xfrm>
              <a:off x="5329800" y="3684680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70.19 (24.18-299.03)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2C2743E-1640-7CD9-7E1D-F0DBA89305AD}"/>
                </a:ext>
              </a:extLst>
            </p:cNvPr>
            <p:cNvSpPr txBox="1"/>
            <p:nvPr/>
          </p:nvSpPr>
          <p:spPr>
            <a:xfrm>
              <a:off x="8079500" y="3684680"/>
              <a:ext cx="2667331" cy="430887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76.44 (25.39-333.02)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36B8803-7154-82E0-C784-33ECBDC96E77}"/>
                </a:ext>
              </a:extLst>
            </p:cNvPr>
            <p:cNvSpPr txBox="1"/>
            <p:nvPr/>
          </p:nvSpPr>
          <p:spPr>
            <a:xfrm>
              <a:off x="1677863" y="3684680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Discordance: High stable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1C907D-01F4-276B-F2E4-304A79192D0C}"/>
                </a:ext>
              </a:extLst>
            </p:cNvPr>
            <p:cNvSpPr txBox="1"/>
            <p:nvPr/>
          </p:nvSpPr>
          <p:spPr>
            <a:xfrm>
              <a:off x="5329798" y="4163947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1.03 (1.01-1.04)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C0B0DD2-DDA1-9488-45C2-CA53810BEB94}"/>
                </a:ext>
              </a:extLst>
            </p:cNvPr>
            <p:cNvSpPr txBox="1"/>
            <p:nvPr/>
          </p:nvSpPr>
          <p:spPr>
            <a:xfrm>
              <a:off x="1677861" y="4163947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Umbilical PI Discordance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C37785E-389C-BC1C-7B74-DCEB2B49B7A9}"/>
                </a:ext>
              </a:extLst>
            </p:cNvPr>
            <p:cNvSpPr txBox="1"/>
            <p:nvPr/>
          </p:nvSpPr>
          <p:spPr>
            <a:xfrm>
              <a:off x="5337159" y="4640978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1.03 (1.01-1.05)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A80E6E-8189-8431-ACDD-6E463042D51A}"/>
                </a:ext>
              </a:extLst>
            </p:cNvPr>
            <p:cNvSpPr txBox="1"/>
            <p:nvPr/>
          </p:nvSpPr>
          <p:spPr>
            <a:xfrm>
              <a:off x="1685222" y="4640978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MCA PI Discordance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7AEFDEA-51BB-076F-910C-BD3484E19EC5}"/>
                </a:ext>
              </a:extLst>
            </p:cNvPr>
            <p:cNvSpPr txBox="1"/>
            <p:nvPr/>
          </p:nvSpPr>
          <p:spPr>
            <a:xfrm>
              <a:off x="5337159" y="5123545"/>
              <a:ext cx="2634996" cy="43088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b="1" dirty="0">
                  <a:solidFill>
                    <a:schemeClr val="bg1"/>
                  </a:solidFill>
                </a:rPr>
                <a:t>11.64 (4.56-29.82)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F236AEF-EC5E-2BC8-5845-BF11A5789FDE}"/>
                </a:ext>
              </a:extLst>
            </p:cNvPr>
            <p:cNvSpPr txBox="1"/>
            <p:nvPr/>
          </p:nvSpPr>
          <p:spPr>
            <a:xfrm>
              <a:off x="1685222" y="5123545"/>
              <a:ext cx="3554509" cy="43088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GB" sz="2200" b="1" dirty="0">
                  <a:solidFill>
                    <a:schemeClr val="bg1"/>
                  </a:solidFill>
                </a:rPr>
                <a:t>CPR Discordance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2247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801</Words>
  <Application>Microsoft Office PowerPoint</Application>
  <PresentationFormat>Widescreen</PresentationFormat>
  <Paragraphs>183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Calibri Light</vt:lpstr>
      <vt:lpstr>Office Theme</vt:lpstr>
      <vt:lpstr>11_Office Theme</vt:lpstr>
      <vt:lpstr>13_Office Theme</vt:lpstr>
      <vt:lpstr>14_Office Theme</vt:lpstr>
      <vt:lpstr>15_Office Theme</vt:lpstr>
      <vt:lpstr>16_Office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Liverpool Women's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Asma Khalil</dc:creator>
  <cp:lastModifiedBy>Asma Khalil</cp:lastModifiedBy>
  <cp:revision>99</cp:revision>
  <dcterms:created xsi:type="dcterms:W3CDTF">2022-11-02T07:36:07Z</dcterms:created>
  <dcterms:modified xsi:type="dcterms:W3CDTF">2024-12-15T22:49:38Z</dcterms:modified>
</cp:coreProperties>
</file>