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04" r:id="rId2"/>
    <p:sldId id="405" r:id="rId3"/>
    <p:sldId id="411" r:id="rId4"/>
    <p:sldId id="406" r:id="rId5"/>
    <p:sldId id="412" r:id="rId6"/>
    <p:sldId id="408" r:id="rId7"/>
    <p:sldId id="414" r:id="rId8"/>
    <p:sldId id="425" r:id="rId9"/>
    <p:sldId id="421" r:id="rId10"/>
    <p:sldId id="423" r:id="rId11"/>
    <p:sldId id="422" r:id="rId12"/>
    <p:sldId id="415" r:id="rId13"/>
    <p:sldId id="416" r:id="rId14"/>
    <p:sldId id="420" r:id="rId15"/>
    <p:sldId id="417" r:id="rId16"/>
    <p:sldId id="424" r:id="rId17"/>
    <p:sldId id="419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4" autoAdjust="0"/>
    <p:restoredTop sz="95026" autoAdjust="0"/>
  </p:normalViewPr>
  <p:slideViewPr>
    <p:cSldViewPr snapToGrid="0">
      <p:cViewPr varScale="1">
        <p:scale>
          <a:sx n="59" d="100"/>
          <a:sy n="59" d="100"/>
        </p:scale>
        <p:origin x="80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MBL%20&amp;%20Phytomab\Papers\TM%20&#48156;&#54788;%20&#49464;&#54252;&#51452;\Draft\Table%20and%20Figures_revised_22-11-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MBL%20&amp;%20Phytomab\&#45800;&#48177;&#51656;&#51221;&#51228;\TMab\&#51221;&#47049;_ELISA\2023-12-28\ELISA&#51221;&#47049;&#51012;%20&#50948;&#54620;%20&#49892;&#54744;&#49483;&#5062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50976;&#50689;&#51116;%2020220429\Ab\20220428-CD\Herceptin%20-%20g1-TM%20-%20C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50976;&#50689;&#51116;%2020220429\Ab\20220428-CD\Herceptin%20-%20g1-TM%20-%20CD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MBL%20&amp;%20Phytomab\Papers\TM%20&#48156;&#54788;%20&#49464;&#54252;&#51452;\Draft\Tables_revised_22-08-0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 1C'!$C$3</c:f>
              <c:strCache>
                <c:ptCount val="1"/>
                <c:pt idx="0">
                  <c:v>PMOsC1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'Figure 1C'!$D$2:$K$2</c:f>
              <c:strCache>
                <c:ptCount val="8"/>
                <c:pt idx="0">
                  <c:v>β1,2-XylT</c:v>
                </c:pt>
                <c:pt idx="1">
                  <c:v>α1,3-FucT</c:v>
                </c:pt>
                <c:pt idx="2">
                  <c:v>β1,3-GalT</c:v>
                </c:pt>
                <c:pt idx="3">
                  <c:v>α1,4-FucT </c:v>
                </c:pt>
                <c:pt idx="4">
                  <c:v>Hexo1</c:v>
                </c:pt>
                <c:pt idx="5">
                  <c:v>Hexo2</c:v>
                </c:pt>
                <c:pt idx="6">
                  <c:v>Hexo3</c:v>
                </c:pt>
                <c:pt idx="7">
                  <c:v>Hexo4</c:v>
                </c:pt>
              </c:strCache>
            </c:strRef>
          </c:cat>
          <c:val>
            <c:numRef>
              <c:f>'Figure 1C'!$D$3:$K$3</c:f>
              <c:numCache>
                <c:formatCode>0%</c:formatCode>
                <c:ptCount val="8"/>
                <c:pt idx="0">
                  <c:v>0.96</c:v>
                </c:pt>
                <c:pt idx="1">
                  <c:v>0.97</c:v>
                </c:pt>
                <c:pt idx="2">
                  <c:v>0.66</c:v>
                </c:pt>
                <c:pt idx="3">
                  <c:v>7.0000000000000007E-2</c:v>
                </c:pt>
                <c:pt idx="4">
                  <c:v>0.98</c:v>
                </c:pt>
                <c:pt idx="5">
                  <c:v>0.95</c:v>
                </c:pt>
                <c:pt idx="6">
                  <c:v>0.99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AE-4242-8C06-4C364B3CE83A}"/>
            </c:ext>
          </c:extLst>
        </c:ser>
        <c:ser>
          <c:idx val="1"/>
          <c:order val="1"/>
          <c:tx>
            <c:strRef>
              <c:f>'Figure 1C'!$C$4</c:f>
              <c:strCache>
                <c:ptCount val="1"/>
                <c:pt idx="0">
                  <c:v>PMOsC2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'Figure 1C'!$D$2:$K$2</c:f>
              <c:strCache>
                <c:ptCount val="8"/>
                <c:pt idx="0">
                  <c:v>β1,2-XylT</c:v>
                </c:pt>
                <c:pt idx="1">
                  <c:v>α1,3-FucT</c:v>
                </c:pt>
                <c:pt idx="2">
                  <c:v>β1,3-GalT</c:v>
                </c:pt>
                <c:pt idx="3">
                  <c:v>α1,4-FucT </c:v>
                </c:pt>
                <c:pt idx="4">
                  <c:v>Hexo1</c:v>
                </c:pt>
                <c:pt idx="5">
                  <c:v>Hexo2</c:v>
                </c:pt>
                <c:pt idx="6">
                  <c:v>Hexo3</c:v>
                </c:pt>
                <c:pt idx="7">
                  <c:v>Hexo4</c:v>
                </c:pt>
              </c:strCache>
            </c:strRef>
          </c:cat>
          <c:val>
            <c:numRef>
              <c:f>'Figure 1C'!$D$4:$K$4</c:f>
              <c:numCache>
                <c:formatCode>0%</c:formatCode>
                <c:ptCount val="8"/>
                <c:pt idx="0">
                  <c:v>0.95</c:v>
                </c:pt>
                <c:pt idx="1">
                  <c:v>0.98</c:v>
                </c:pt>
                <c:pt idx="2">
                  <c:v>0.78</c:v>
                </c:pt>
                <c:pt idx="3">
                  <c:v>0.16</c:v>
                </c:pt>
                <c:pt idx="4">
                  <c:v>0.97</c:v>
                </c:pt>
                <c:pt idx="5">
                  <c:v>0.91</c:v>
                </c:pt>
                <c:pt idx="6">
                  <c:v>0.98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AE-4242-8C06-4C364B3CE8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11372495"/>
        <c:axId val="111367215"/>
      </c:barChart>
      <c:catAx>
        <c:axId val="111372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ko-KR"/>
          </a:p>
        </c:txPr>
        <c:crossAx val="111367215"/>
        <c:crosses val="autoZero"/>
        <c:auto val="1"/>
        <c:lblAlgn val="ctr"/>
        <c:lblOffset val="100"/>
        <c:noMultiLvlLbl val="0"/>
      </c:catAx>
      <c:valAx>
        <c:axId val="111367215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altLang="ko-KR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Editing  efficiency (%)</a:t>
                </a:r>
                <a:endParaRPr lang="ko-KR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ko-KR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ko-KR"/>
          </a:p>
        </c:txPr>
        <c:crossAx val="111372495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ko-K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'ELISA 1차(23-12-28)'!$N$21:$O$21</c:f>
                <c:numCache>
                  <c:formatCode>General</c:formatCode>
                  <c:ptCount val="2"/>
                  <c:pt idx="0">
                    <c:v>1.4142135623730951</c:v>
                  </c:pt>
                  <c:pt idx="1">
                    <c:v>3.8183766184073553</c:v>
                  </c:pt>
                </c:numCache>
              </c:numRef>
            </c:plus>
            <c:minus>
              <c:numRef>
                <c:f>'ELISA 1차(23-12-28)'!$N$21:$O$21</c:f>
                <c:numCache>
                  <c:formatCode>General</c:formatCode>
                  <c:ptCount val="2"/>
                  <c:pt idx="0">
                    <c:v>1.4142135623730951</c:v>
                  </c:pt>
                  <c:pt idx="1">
                    <c:v>3.8183766184073553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'ELISA 1차(23-12-28)'!$N$19:$O$19</c:f>
              <c:strCache>
                <c:ptCount val="2"/>
                <c:pt idx="0">
                  <c:v>Cell</c:v>
                </c:pt>
                <c:pt idx="1">
                  <c:v>Media</c:v>
                </c:pt>
              </c:strCache>
            </c:strRef>
          </c:cat>
          <c:val>
            <c:numRef>
              <c:f>'ELISA 1차(23-12-28)'!$N$20:$O$20</c:f>
              <c:numCache>
                <c:formatCode>General</c:formatCode>
                <c:ptCount val="2"/>
                <c:pt idx="0">
                  <c:v>47.2</c:v>
                </c:pt>
                <c:pt idx="1">
                  <c:v>44.3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8D-44DE-A23E-44D246DC7A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331791"/>
        <c:axId val="339419919"/>
      </c:barChart>
      <c:catAx>
        <c:axId val="120331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>
            <a:softEdge rad="0"/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ko-KR"/>
          </a:p>
        </c:txPr>
        <c:crossAx val="339419919"/>
        <c:crosses val="autoZero"/>
        <c:auto val="1"/>
        <c:lblAlgn val="ctr"/>
        <c:lblOffset val="100"/>
        <c:noMultiLvlLbl val="0"/>
      </c:catAx>
      <c:valAx>
        <c:axId val="339419919"/>
        <c:scaling>
          <c:orientation val="minMax"/>
          <c:max val="6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en-US" altLang="ko-KR" sz="1200" baseline="0">
                    <a:solidFill>
                      <a:schemeClr val="tx1"/>
                    </a:solidFill>
                    <a:latin typeface="Arial" panose="020B0604020202020204" pitchFamily="34" charset="0"/>
                  </a:rPr>
                  <a:t>IgG concetration (mg/L)</a:t>
                </a:r>
                <a:endParaRPr lang="ko-KR" altLang="en-US" sz="120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1562335612835349E-2"/>
              <c:y val="0.154985043768970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ko-KR"/>
          </a:p>
        </c:txPr>
        <c:crossAx val="120331791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7825896762904"/>
          <c:y val="5.0925925925925923E-2"/>
          <c:w val="0.80676618547681545"/>
          <c:h val="0.72685185185185175"/>
        </c:manualLayout>
      </c:layout>
      <c:scatterChart>
        <c:scatterStyle val="lineMarker"/>
        <c:varyColors val="0"/>
        <c:ser>
          <c:idx val="1"/>
          <c:order val="0"/>
          <c:tx>
            <c:v>Herceptin</c:v>
          </c:tx>
          <c:spPr>
            <a:ln w="12700"/>
          </c:spPr>
          <c:marker>
            <c:symbol val="none"/>
          </c:marker>
          <c:xVal>
            <c:numRef>
              <c:f>'Herceptin - g1-TM'!$A$1:$A$412</c:f>
              <c:numCache>
                <c:formatCode>General</c:formatCode>
                <c:ptCount val="412"/>
                <c:pt idx="0">
                  <c:v>360</c:v>
                </c:pt>
                <c:pt idx="1">
                  <c:v>359</c:v>
                </c:pt>
                <c:pt idx="2">
                  <c:v>358</c:v>
                </c:pt>
                <c:pt idx="3">
                  <c:v>357</c:v>
                </c:pt>
                <c:pt idx="4">
                  <c:v>356</c:v>
                </c:pt>
                <c:pt idx="5">
                  <c:v>355</c:v>
                </c:pt>
                <c:pt idx="6">
                  <c:v>354</c:v>
                </c:pt>
                <c:pt idx="7">
                  <c:v>353</c:v>
                </c:pt>
                <c:pt idx="8">
                  <c:v>352</c:v>
                </c:pt>
                <c:pt idx="9">
                  <c:v>351</c:v>
                </c:pt>
                <c:pt idx="10">
                  <c:v>350</c:v>
                </c:pt>
                <c:pt idx="11">
                  <c:v>349</c:v>
                </c:pt>
                <c:pt idx="12">
                  <c:v>348</c:v>
                </c:pt>
                <c:pt idx="13">
                  <c:v>347</c:v>
                </c:pt>
                <c:pt idx="14">
                  <c:v>346</c:v>
                </c:pt>
                <c:pt idx="15">
                  <c:v>345</c:v>
                </c:pt>
                <c:pt idx="16">
                  <c:v>344</c:v>
                </c:pt>
                <c:pt idx="17">
                  <c:v>343</c:v>
                </c:pt>
                <c:pt idx="18">
                  <c:v>342</c:v>
                </c:pt>
                <c:pt idx="19">
                  <c:v>341</c:v>
                </c:pt>
                <c:pt idx="20">
                  <c:v>340</c:v>
                </c:pt>
                <c:pt idx="21">
                  <c:v>339</c:v>
                </c:pt>
                <c:pt idx="22">
                  <c:v>338</c:v>
                </c:pt>
                <c:pt idx="23">
                  <c:v>337</c:v>
                </c:pt>
                <c:pt idx="24">
                  <c:v>336</c:v>
                </c:pt>
                <c:pt idx="25">
                  <c:v>335</c:v>
                </c:pt>
                <c:pt idx="26">
                  <c:v>334</c:v>
                </c:pt>
                <c:pt idx="27">
                  <c:v>333</c:v>
                </c:pt>
                <c:pt idx="28">
                  <c:v>332</c:v>
                </c:pt>
                <c:pt idx="29">
                  <c:v>331</c:v>
                </c:pt>
                <c:pt idx="30">
                  <c:v>330</c:v>
                </c:pt>
                <c:pt idx="31">
                  <c:v>329</c:v>
                </c:pt>
                <c:pt idx="32">
                  <c:v>328</c:v>
                </c:pt>
                <c:pt idx="33">
                  <c:v>327</c:v>
                </c:pt>
                <c:pt idx="34">
                  <c:v>326</c:v>
                </c:pt>
                <c:pt idx="35">
                  <c:v>325</c:v>
                </c:pt>
                <c:pt idx="36">
                  <c:v>324</c:v>
                </c:pt>
                <c:pt idx="37">
                  <c:v>323</c:v>
                </c:pt>
                <c:pt idx="38">
                  <c:v>322</c:v>
                </c:pt>
                <c:pt idx="39">
                  <c:v>321</c:v>
                </c:pt>
                <c:pt idx="40">
                  <c:v>320</c:v>
                </c:pt>
                <c:pt idx="41">
                  <c:v>319</c:v>
                </c:pt>
                <c:pt idx="42">
                  <c:v>318</c:v>
                </c:pt>
                <c:pt idx="43">
                  <c:v>317</c:v>
                </c:pt>
                <c:pt idx="44">
                  <c:v>316</c:v>
                </c:pt>
                <c:pt idx="45">
                  <c:v>315</c:v>
                </c:pt>
                <c:pt idx="46">
                  <c:v>314</c:v>
                </c:pt>
                <c:pt idx="47">
                  <c:v>313</c:v>
                </c:pt>
                <c:pt idx="48">
                  <c:v>312</c:v>
                </c:pt>
                <c:pt idx="49">
                  <c:v>311</c:v>
                </c:pt>
                <c:pt idx="50">
                  <c:v>310</c:v>
                </c:pt>
                <c:pt idx="51">
                  <c:v>309</c:v>
                </c:pt>
                <c:pt idx="52">
                  <c:v>308</c:v>
                </c:pt>
                <c:pt idx="53">
                  <c:v>307</c:v>
                </c:pt>
                <c:pt idx="54">
                  <c:v>306</c:v>
                </c:pt>
                <c:pt idx="55">
                  <c:v>305</c:v>
                </c:pt>
                <c:pt idx="56">
                  <c:v>304</c:v>
                </c:pt>
                <c:pt idx="57">
                  <c:v>303</c:v>
                </c:pt>
                <c:pt idx="58">
                  <c:v>302</c:v>
                </c:pt>
                <c:pt idx="59">
                  <c:v>301</c:v>
                </c:pt>
                <c:pt idx="60">
                  <c:v>300</c:v>
                </c:pt>
                <c:pt idx="61">
                  <c:v>299</c:v>
                </c:pt>
                <c:pt idx="62">
                  <c:v>298</c:v>
                </c:pt>
                <c:pt idx="63">
                  <c:v>297</c:v>
                </c:pt>
                <c:pt idx="64">
                  <c:v>296</c:v>
                </c:pt>
                <c:pt idx="65">
                  <c:v>295</c:v>
                </c:pt>
                <c:pt idx="66">
                  <c:v>294</c:v>
                </c:pt>
                <c:pt idx="67">
                  <c:v>293</c:v>
                </c:pt>
                <c:pt idx="68">
                  <c:v>292</c:v>
                </c:pt>
                <c:pt idx="69">
                  <c:v>291</c:v>
                </c:pt>
                <c:pt idx="70">
                  <c:v>290</c:v>
                </c:pt>
                <c:pt idx="71">
                  <c:v>289</c:v>
                </c:pt>
                <c:pt idx="72">
                  <c:v>288</c:v>
                </c:pt>
                <c:pt idx="73">
                  <c:v>287</c:v>
                </c:pt>
                <c:pt idx="74">
                  <c:v>286</c:v>
                </c:pt>
                <c:pt idx="75">
                  <c:v>285</c:v>
                </c:pt>
                <c:pt idx="76">
                  <c:v>284</c:v>
                </c:pt>
                <c:pt idx="77">
                  <c:v>283</c:v>
                </c:pt>
                <c:pt idx="78">
                  <c:v>282</c:v>
                </c:pt>
                <c:pt idx="79">
                  <c:v>281</c:v>
                </c:pt>
                <c:pt idx="80">
                  <c:v>280</c:v>
                </c:pt>
                <c:pt idx="81">
                  <c:v>279</c:v>
                </c:pt>
                <c:pt idx="82">
                  <c:v>278</c:v>
                </c:pt>
                <c:pt idx="83">
                  <c:v>277</c:v>
                </c:pt>
                <c:pt idx="84">
                  <c:v>276</c:v>
                </c:pt>
                <c:pt idx="85">
                  <c:v>275</c:v>
                </c:pt>
                <c:pt idx="86">
                  <c:v>274</c:v>
                </c:pt>
                <c:pt idx="87">
                  <c:v>273</c:v>
                </c:pt>
                <c:pt idx="88">
                  <c:v>272</c:v>
                </c:pt>
                <c:pt idx="89">
                  <c:v>271</c:v>
                </c:pt>
                <c:pt idx="90">
                  <c:v>270</c:v>
                </c:pt>
                <c:pt idx="91">
                  <c:v>269</c:v>
                </c:pt>
                <c:pt idx="92">
                  <c:v>268</c:v>
                </c:pt>
                <c:pt idx="93">
                  <c:v>267</c:v>
                </c:pt>
                <c:pt idx="94">
                  <c:v>266</c:v>
                </c:pt>
                <c:pt idx="95">
                  <c:v>265</c:v>
                </c:pt>
                <c:pt idx="96">
                  <c:v>264</c:v>
                </c:pt>
                <c:pt idx="97">
                  <c:v>263</c:v>
                </c:pt>
                <c:pt idx="98">
                  <c:v>262</c:v>
                </c:pt>
                <c:pt idx="99">
                  <c:v>261</c:v>
                </c:pt>
                <c:pt idx="100">
                  <c:v>260</c:v>
                </c:pt>
                <c:pt idx="101">
                  <c:v>259</c:v>
                </c:pt>
                <c:pt idx="102">
                  <c:v>258</c:v>
                </c:pt>
                <c:pt idx="103">
                  <c:v>257</c:v>
                </c:pt>
                <c:pt idx="104">
                  <c:v>256</c:v>
                </c:pt>
                <c:pt idx="105">
                  <c:v>255</c:v>
                </c:pt>
                <c:pt idx="106">
                  <c:v>254</c:v>
                </c:pt>
                <c:pt idx="107">
                  <c:v>253</c:v>
                </c:pt>
                <c:pt idx="108">
                  <c:v>252</c:v>
                </c:pt>
                <c:pt idx="109">
                  <c:v>251</c:v>
                </c:pt>
                <c:pt idx="110">
                  <c:v>250</c:v>
                </c:pt>
                <c:pt idx="111">
                  <c:v>249</c:v>
                </c:pt>
                <c:pt idx="112">
                  <c:v>248</c:v>
                </c:pt>
                <c:pt idx="113">
                  <c:v>247</c:v>
                </c:pt>
                <c:pt idx="114">
                  <c:v>246</c:v>
                </c:pt>
                <c:pt idx="115">
                  <c:v>245</c:v>
                </c:pt>
                <c:pt idx="116">
                  <c:v>244</c:v>
                </c:pt>
                <c:pt idx="117">
                  <c:v>243</c:v>
                </c:pt>
                <c:pt idx="118">
                  <c:v>242</c:v>
                </c:pt>
                <c:pt idx="119">
                  <c:v>241</c:v>
                </c:pt>
                <c:pt idx="120">
                  <c:v>240</c:v>
                </c:pt>
                <c:pt idx="121">
                  <c:v>239</c:v>
                </c:pt>
                <c:pt idx="122">
                  <c:v>238</c:v>
                </c:pt>
                <c:pt idx="123">
                  <c:v>237</c:v>
                </c:pt>
                <c:pt idx="124">
                  <c:v>236</c:v>
                </c:pt>
                <c:pt idx="125">
                  <c:v>235</c:v>
                </c:pt>
                <c:pt idx="126">
                  <c:v>234</c:v>
                </c:pt>
                <c:pt idx="127">
                  <c:v>233</c:v>
                </c:pt>
                <c:pt idx="128">
                  <c:v>232</c:v>
                </c:pt>
                <c:pt idx="129">
                  <c:v>231</c:v>
                </c:pt>
                <c:pt idx="130">
                  <c:v>230</c:v>
                </c:pt>
                <c:pt idx="131">
                  <c:v>229</c:v>
                </c:pt>
                <c:pt idx="132">
                  <c:v>228</c:v>
                </c:pt>
                <c:pt idx="133">
                  <c:v>227</c:v>
                </c:pt>
                <c:pt idx="134">
                  <c:v>226</c:v>
                </c:pt>
                <c:pt idx="135">
                  <c:v>225</c:v>
                </c:pt>
                <c:pt idx="136">
                  <c:v>224</c:v>
                </c:pt>
                <c:pt idx="137">
                  <c:v>223</c:v>
                </c:pt>
                <c:pt idx="138">
                  <c:v>222</c:v>
                </c:pt>
                <c:pt idx="139">
                  <c:v>221</c:v>
                </c:pt>
                <c:pt idx="140">
                  <c:v>220</c:v>
                </c:pt>
                <c:pt idx="141">
                  <c:v>219</c:v>
                </c:pt>
                <c:pt idx="142">
                  <c:v>218</c:v>
                </c:pt>
                <c:pt idx="143">
                  <c:v>217</c:v>
                </c:pt>
                <c:pt idx="144">
                  <c:v>216</c:v>
                </c:pt>
                <c:pt idx="145">
                  <c:v>215</c:v>
                </c:pt>
                <c:pt idx="146">
                  <c:v>214</c:v>
                </c:pt>
                <c:pt idx="147">
                  <c:v>213</c:v>
                </c:pt>
                <c:pt idx="148">
                  <c:v>212</c:v>
                </c:pt>
                <c:pt idx="149">
                  <c:v>211</c:v>
                </c:pt>
                <c:pt idx="150">
                  <c:v>210</c:v>
                </c:pt>
                <c:pt idx="151">
                  <c:v>209</c:v>
                </c:pt>
                <c:pt idx="152">
                  <c:v>208</c:v>
                </c:pt>
                <c:pt idx="153">
                  <c:v>207</c:v>
                </c:pt>
                <c:pt idx="154">
                  <c:v>206</c:v>
                </c:pt>
                <c:pt idx="155">
                  <c:v>205</c:v>
                </c:pt>
                <c:pt idx="156">
                  <c:v>204</c:v>
                </c:pt>
                <c:pt idx="157">
                  <c:v>203</c:v>
                </c:pt>
                <c:pt idx="158">
                  <c:v>202</c:v>
                </c:pt>
                <c:pt idx="159">
                  <c:v>201</c:v>
                </c:pt>
                <c:pt idx="160">
                  <c:v>200</c:v>
                </c:pt>
                <c:pt idx="161">
                  <c:v>199</c:v>
                </c:pt>
                <c:pt idx="162">
                  <c:v>198</c:v>
                </c:pt>
                <c:pt idx="163">
                  <c:v>197</c:v>
                </c:pt>
                <c:pt idx="164">
                  <c:v>196</c:v>
                </c:pt>
                <c:pt idx="165">
                  <c:v>195</c:v>
                </c:pt>
              </c:numCache>
            </c:numRef>
          </c:xVal>
          <c:yVal>
            <c:numRef>
              <c:f>'Herceptin - g1-TM'!$B$1:$B$412</c:f>
              <c:numCache>
                <c:formatCode>General</c:formatCode>
                <c:ptCount val="412"/>
                <c:pt idx="0">
                  <c:v>0.68290700000000004</c:v>
                </c:pt>
                <c:pt idx="1">
                  <c:v>0.68054400000000004</c:v>
                </c:pt>
                <c:pt idx="2">
                  <c:v>0.70159000000000005</c:v>
                </c:pt>
                <c:pt idx="3">
                  <c:v>0.70230800000000004</c:v>
                </c:pt>
                <c:pt idx="4">
                  <c:v>0.69842800000000005</c:v>
                </c:pt>
                <c:pt idx="5">
                  <c:v>0.67815499999999995</c:v>
                </c:pt>
                <c:pt idx="6">
                  <c:v>0.66042100000000004</c:v>
                </c:pt>
                <c:pt idx="7">
                  <c:v>0.63050300000000004</c:v>
                </c:pt>
                <c:pt idx="8">
                  <c:v>0.61604599999999998</c:v>
                </c:pt>
                <c:pt idx="9">
                  <c:v>0.61354500000000001</c:v>
                </c:pt>
                <c:pt idx="10">
                  <c:v>0.65514399999999995</c:v>
                </c:pt>
                <c:pt idx="11">
                  <c:v>0.67441700000000004</c:v>
                </c:pt>
                <c:pt idx="12">
                  <c:v>0.68535199999999996</c:v>
                </c:pt>
                <c:pt idx="13">
                  <c:v>0.68582100000000001</c:v>
                </c:pt>
                <c:pt idx="14">
                  <c:v>0.68249700000000002</c:v>
                </c:pt>
                <c:pt idx="15">
                  <c:v>0.68402399999999997</c:v>
                </c:pt>
                <c:pt idx="16">
                  <c:v>0.69920199999999999</c:v>
                </c:pt>
                <c:pt idx="17">
                  <c:v>0.66995800000000005</c:v>
                </c:pt>
                <c:pt idx="18">
                  <c:v>0.64944100000000005</c:v>
                </c:pt>
                <c:pt idx="19">
                  <c:v>0.62722</c:v>
                </c:pt>
                <c:pt idx="20">
                  <c:v>0.59572800000000004</c:v>
                </c:pt>
                <c:pt idx="21">
                  <c:v>0.57512099999999999</c:v>
                </c:pt>
                <c:pt idx="22">
                  <c:v>0.62726000000000004</c:v>
                </c:pt>
                <c:pt idx="23">
                  <c:v>0.67264900000000005</c:v>
                </c:pt>
                <c:pt idx="24">
                  <c:v>0.69782200000000005</c:v>
                </c:pt>
                <c:pt idx="25">
                  <c:v>0.71338000000000001</c:v>
                </c:pt>
                <c:pt idx="26">
                  <c:v>0.67993499999999996</c:v>
                </c:pt>
                <c:pt idx="27">
                  <c:v>0.63323300000000005</c:v>
                </c:pt>
                <c:pt idx="28">
                  <c:v>0.63866900000000004</c:v>
                </c:pt>
                <c:pt idx="29">
                  <c:v>0.61573</c:v>
                </c:pt>
                <c:pt idx="30">
                  <c:v>0.57344099999999998</c:v>
                </c:pt>
                <c:pt idx="31">
                  <c:v>0.56288099999999996</c:v>
                </c:pt>
                <c:pt idx="32">
                  <c:v>0.56045699999999998</c:v>
                </c:pt>
                <c:pt idx="33">
                  <c:v>0.55936600000000003</c:v>
                </c:pt>
                <c:pt idx="34">
                  <c:v>0.60137700000000005</c:v>
                </c:pt>
                <c:pt idx="35">
                  <c:v>0.62726199999999999</c:v>
                </c:pt>
                <c:pt idx="36">
                  <c:v>0.64833700000000005</c:v>
                </c:pt>
                <c:pt idx="37">
                  <c:v>0.66049599999999997</c:v>
                </c:pt>
                <c:pt idx="38">
                  <c:v>0.66736799999999996</c:v>
                </c:pt>
                <c:pt idx="39">
                  <c:v>0.63015500000000002</c:v>
                </c:pt>
                <c:pt idx="40">
                  <c:v>0.60577499999999995</c:v>
                </c:pt>
                <c:pt idx="41">
                  <c:v>0.66651300000000002</c:v>
                </c:pt>
                <c:pt idx="42">
                  <c:v>0.67691999999999997</c:v>
                </c:pt>
                <c:pt idx="43">
                  <c:v>0.66345699999999996</c:v>
                </c:pt>
                <c:pt idx="44">
                  <c:v>0.70945999999999998</c:v>
                </c:pt>
                <c:pt idx="45">
                  <c:v>0.73048199999999996</c:v>
                </c:pt>
                <c:pt idx="46">
                  <c:v>0.66202300000000003</c:v>
                </c:pt>
                <c:pt idx="47">
                  <c:v>0.629328</c:v>
                </c:pt>
                <c:pt idx="48">
                  <c:v>0.56873300000000004</c:v>
                </c:pt>
                <c:pt idx="49">
                  <c:v>0.48947600000000002</c:v>
                </c:pt>
                <c:pt idx="50">
                  <c:v>0.51430500000000001</c:v>
                </c:pt>
                <c:pt idx="51">
                  <c:v>0.54207399999999994</c:v>
                </c:pt>
                <c:pt idx="52">
                  <c:v>0.53013200000000005</c:v>
                </c:pt>
                <c:pt idx="53">
                  <c:v>0.54333699999999996</c:v>
                </c:pt>
                <c:pt idx="54">
                  <c:v>0.60952099999999998</c:v>
                </c:pt>
                <c:pt idx="55">
                  <c:v>0.590036</c:v>
                </c:pt>
                <c:pt idx="56">
                  <c:v>0.56337199999999998</c:v>
                </c:pt>
                <c:pt idx="57">
                  <c:v>0.57361799999999996</c:v>
                </c:pt>
                <c:pt idx="58">
                  <c:v>0.55387799999999998</c:v>
                </c:pt>
                <c:pt idx="59">
                  <c:v>0.48100700000000002</c:v>
                </c:pt>
                <c:pt idx="60">
                  <c:v>0.44593899999999997</c:v>
                </c:pt>
                <c:pt idx="61">
                  <c:v>0.440774</c:v>
                </c:pt>
                <c:pt idx="62">
                  <c:v>0.414078</c:v>
                </c:pt>
                <c:pt idx="63">
                  <c:v>0.43121700000000002</c:v>
                </c:pt>
                <c:pt idx="64">
                  <c:v>0.45859699999999998</c:v>
                </c:pt>
                <c:pt idx="65">
                  <c:v>0.45013900000000001</c:v>
                </c:pt>
                <c:pt idx="66">
                  <c:v>0.464505</c:v>
                </c:pt>
                <c:pt idx="67">
                  <c:v>0.49033700000000002</c:v>
                </c:pt>
                <c:pt idx="68">
                  <c:v>0.46882699999999999</c:v>
                </c:pt>
                <c:pt idx="69">
                  <c:v>0.41398099999999999</c:v>
                </c:pt>
                <c:pt idx="70">
                  <c:v>0.40105600000000002</c:v>
                </c:pt>
                <c:pt idx="71">
                  <c:v>0.34239399999999998</c:v>
                </c:pt>
                <c:pt idx="72">
                  <c:v>0.30737100000000001</c:v>
                </c:pt>
                <c:pt idx="73">
                  <c:v>0.29714200000000002</c:v>
                </c:pt>
                <c:pt idx="74">
                  <c:v>0.294713</c:v>
                </c:pt>
                <c:pt idx="75">
                  <c:v>0.25415599999999999</c:v>
                </c:pt>
                <c:pt idx="76">
                  <c:v>0.24135000000000001</c:v>
                </c:pt>
                <c:pt idx="77">
                  <c:v>0.16778000000000001</c:v>
                </c:pt>
                <c:pt idx="78">
                  <c:v>7.4643299999999996E-2</c:v>
                </c:pt>
                <c:pt idx="79">
                  <c:v>6.2997899999999996E-2</c:v>
                </c:pt>
                <c:pt idx="80">
                  <c:v>5.8330399999999998E-2</c:v>
                </c:pt>
                <c:pt idx="81">
                  <c:v>4.1266999999999998E-2</c:v>
                </c:pt>
                <c:pt idx="82">
                  <c:v>7.2261300000000001E-2</c:v>
                </c:pt>
                <c:pt idx="83">
                  <c:v>0.10995099999999999</c:v>
                </c:pt>
                <c:pt idx="84">
                  <c:v>9.2882999999999993E-2</c:v>
                </c:pt>
                <c:pt idx="85">
                  <c:v>6.0150299999999997E-2</c:v>
                </c:pt>
                <c:pt idx="86">
                  <c:v>2.1243399999999999E-2</c:v>
                </c:pt>
                <c:pt idx="87">
                  <c:v>-1.4314499999999999E-3</c:v>
                </c:pt>
                <c:pt idx="88">
                  <c:v>4.9563799999999998E-3</c:v>
                </c:pt>
                <c:pt idx="89">
                  <c:v>-1.43959E-2</c:v>
                </c:pt>
                <c:pt idx="90">
                  <c:v>1.7254700000000001E-2</c:v>
                </c:pt>
                <c:pt idx="91">
                  <c:v>4.4488300000000001E-2</c:v>
                </c:pt>
                <c:pt idx="92">
                  <c:v>7.0140099999999997E-2</c:v>
                </c:pt>
                <c:pt idx="93">
                  <c:v>7.7243300000000001E-2</c:v>
                </c:pt>
                <c:pt idx="94">
                  <c:v>8.7485800000000002E-2</c:v>
                </c:pt>
                <c:pt idx="95">
                  <c:v>9.1466199999999998E-2</c:v>
                </c:pt>
                <c:pt idx="96">
                  <c:v>9.2655399999999999E-2</c:v>
                </c:pt>
                <c:pt idx="97">
                  <c:v>8.3413399999999999E-2</c:v>
                </c:pt>
                <c:pt idx="98">
                  <c:v>7.1013000000000007E-2</c:v>
                </c:pt>
                <c:pt idx="99">
                  <c:v>5.6244599999999999E-2</c:v>
                </c:pt>
                <c:pt idx="100">
                  <c:v>-3.09823E-3</c:v>
                </c:pt>
                <c:pt idx="101">
                  <c:v>-2.9763499999999998E-2</c:v>
                </c:pt>
                <c:pt idx="102">
                  <c:v>-6.0485200000000003E-2</c:v>
                </c:pt>
                <c:pt idx="103">
                  <c:v>-4.6510299999999997E-2</c:v>
                </c:pt>
                <c:pt idx="104">
                  <c:v>-8.0448000000000006E-2</c:v>
                </c:pt>
                <c:pt idx="105">
                  <c:v>-6.83222E-2</c:v>
                </c:pt>
                <c:pt idx="106">
                  <c:v>-0.102328</c:v>
                </c:pt>
                <c:pt idx="107">
                  <c:v>-0.16325899999999999</c:v>
                </c:pt>
                <c:pt idx="108">
                  <c:v>-0.23741599999999999</c:v>
                </c:pt>
                <c:pt idx="109">
                  <c:v>-0.21571100000000001</c:v>
                </c:pt>
                <c:pt idx="110">
                  <c:v>-0.28646100000000002</c:v>
                </c:pt>
                <c:pt idx="111">
                  <c:v>-0.36397099999999999</c:v>
                </c:pt>
                <c:pt idx="112">
                  <c:v>-0.423539</c:v>
                </c:pt>
                <c:pt idx="113">
                  <c:v>-0.50600500000000004</c:v>
                </c:pt>
                <c:pt idx="114">
                  <c:v>-0.63804799999999995</c:v>
                </c:pt>
                <c:pt idx="115">
                  <c:v>-0.72886099999999998</c:v>
                </c:pt>
                <c:pt idx="116">
                  <c:v>-0.80171300000000001</c:v>
                </c:pt>
                <c:pt idx="117">
                  <c:v>-0.88426800000000005</c:v>
                </c:pt>
                <c:pt idx="118">
                  <c:v>-0.97155899999999995</c:v>
                </c:pt>
                <c:pt idx="119">
                  <c:v>-1.0251999999999999</c:v>
                </c:pt>
                <c:pt idx="120">
                  <c:v>-1.03291</c:v>
                </c:pt>
                <c:pt idx="121">
                  <c:v>-0.95793499999999998</c:v>
                </c:pt>
                <c:pt idx="122">
                  <c:v>-0.86496700000000004</c:v>
                </c:pt>
                <c:pt idx="123">
                  <c:v>-0.81496900000000005</c:v>
                </c:pt>
                <c:pt idx="124">
                  <c:v>-0.86147399999999996</c:v>
                </c:pt>
                <c:pt idx="125">
                  <c:v>-1.0860399999999999</c:v>
                </c:pt>
                <c:pt idx="126">
                  <c:v>-1.5378099999999999</c:v>
                </c:pt>
                <c:pt idx="127">
                  <c:v>-2.2021500000000001</c:v>
                </c:pt>
                <c:pt idx="128">
                  <c:v>-3.0125000000000002</c:v>
                </c:pt>
                <c:pt idx="129">
                  <c:v>-3.8249200000000001</c:v>
                </c:pt>
                <c:pt idx="130">
                  <c:v>-4.5295899999999998</c:v>
                </c:pt>
                <c:pt idx="131">
                  <c:v>-5.17462</c:v>
                </c:pt>
                <c:pt idx="132">
                  <c:v>-5.6821799999999998</c:v>
                </c:pt>
                <c:pt idx="133">
                  <c:v>-6.0209700000000002</c:v>
                </c:pt>
                <c:pt idx="134">
                  <c:v>-6.5518099999999997</c:v>
                </c:pt>
                <c:pt idx="135">
                  <c:v>-7.30443</c:v>
                </c:pt>
                <c:pt idx="136">
                  <c:v>-8.1645500000000002</c:v>
                </c:pt>
                <c:pt idx="137">
                  <c:v>-9.2879400000000008</c:v>
                </c:pt>
                <c:pt idx="138">
                  <c:v>-10.676299999999999</c:v>
                </c:pt>
                <c:pt idx="139">
                  <c:v>-12.1241</c:v>
                </c:pt>
                <c:pt idx="140">
                  <c:v>-13.330299999999999</c:v>
                </c:pt>
                <c:pt idx="141">
                  <c:v>-14.281700000000001</c:v>
                </c:pt>
                <c:pt idx="142">
                  <c:v>-14.7775</c:v>
                </c:pt>
                <c:pt idx="143">
                  <c:v>-14.7927</c:v>
                </c:pt>
                <c:pt idx="144">
                  <c:v>-14.351699999999999</c:v>
                </c:pt>
                <c:pt idx="145">
                  <c:v>-13.555</c:v>
                </c:pt>
                <c:pt idx="146">
                  <c:v>-12.1942</c:v>
                </c:pt>
                <c:pt idx="147">
                  <c:v>-10.55</c:v>
                </c:pt>
                <c:pt idx="148">
                  <c:v>-8.3105100000000007</c:v>
                </c:pt>
                <c:pt idx="149">
                  <c:v>-5.46218</c:v>
                </c:pt>
                <c:pt idx="150">
                  <c:v>-2.1979099999999998</c:v>
                </c:pt>
                <c:pt idx="151">
                  <c:v>1.3256399999999999</c:v>
                </c:pt>
                <c:pt idx="152">
                  <c:v>5.4519799999999998</c:v>
                </c:pt>
                <c:pt idx="153">
                  <c:v>9.70397</c:v>
                </c:pt>
                <c:pt idx="154">
                  <c:v>12.926500000000001</c:v>
                </c:pt>
                <c:pt idx="155">
                  <c:v>15.1106</c:v>
                </c:pt>
                <c:pt idx="156">
                  <c:v>15.132</c:v>
                </c:pt>
                <c:pt idx="157">
                  <c:v>13.644399999999999</c:v>
                </c:pt>
                <c:pt idx="158">
                  <c:v>10.6584</c:v>
                </c:pt>
                <c:pt idx="159">
                  <c:v>7.2840100000000003</c:v>
                </c:pt>
                <c:pt idx="160">
                  <c:v>4.0366400000000002</c:v>
                </c:pt>
                <c:pt idx="161">
                  <c:v>1.9337599999999999</c:v>
                </c:pt>
                <c:pt idx="162">
                  <c:v>1.1812100000000001</c:v>
                </c:pt>
                <c:pt idx="163">
                  <c:v>0.65982300000000005</c:v>
                </c:pt>
                <c:pt idx="164">
                  <c:v>0.82288700000000004</c:v>
                </c:pt>
                <c:pt idx="165">
                  <c:v>1.1578900000000001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88D-4E9A-B33F-44387037E5CB}"/>
            </c:ext>
          </c:extLst>
        </c:ser>
        <c:ser>
          <c:idx val="0"/>
          <c:order val="1"/>
          <c:tx>
            <c:v>g1-TM</c:v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'Herceptin - g1-TM'!$A$1:$A$412</c:f>
              <c:numCache>
                <c:formatCode>General</c:formatCode>
                <c:ptCount val="412"/>
                <c:pt idx="0">
                  <c:v>360</c:v>
                </c:pt>
                <c:pt idx="1">
                  <c:v>359</c:v>
                </c:pt>
                <c:pt idx="2">
                  <c:v>358</c:v>
                </c:pt>
                <c:pt idx="3">
                  <c:v>357</c:v>
                </c:pt>
                <c:pt idx="4">
                  <c:v>356</c:v>
                </c:pt>
                <c:pt idx="5">
                  <c:v>355</c:v>
                </c:pt>
                <c:pt idx="6">
                  <c:v>354</c:v>
                </c:pt>
                <c:pt idx="7">
                  <c:v>353</c:v>
                </c:pt>
                <c:pt idx="8">
                  <c:v>352</c:v>
                </c:pt>
                <c:pt idx="9">
                  <c:v>351</c:v>
                </c:pt>
                <c:pt idx="10">
                  <c:v>350</c:v>
                </c:pt>
                <c:pt idx="11">
                  <c:v>349</c:v>
                </c:pt>
                <c:pt idx="12">
                  <c:v>348</c:v>
                </c:pt>
                <c:pt idx="13">
                  <c:v>347</c:v>
                </c:pt>
                <c:pt idx="14">
                  <c:v>346</c:v>
                </c:pt>
                <c:pt idx="15">
                  <c:v>345</c:v>
                </c:pt>
                <c:pt idx="16">
                  <c:v>344</c:v>
                </c:pt>
                <c:pt idx="17">
                  <c:v>343</c:v>
                </c:pt>
                <c:pt idx="18">
                  <c:v>342</c:v>
                </c:pt>
                <c:pt idx="19">
                  <c:v>341</c:v>
                </c:pt>
                <c:pt idx="20">
                  <c:v>340</c:v>
                </c:pt>
                <c:pt idx="21">
                  <c:v>339</c:v>
                </c:pt>
                <c:pt idx="22">
                  <c:v>338</c:v>
                </c:pt>
                <c:pt idx="23">
                  <c:v>337</c:v>
                </c:pt>
                <c:pt idx="24">
                  <c:v>336</c:v>
                </c:pt>
                <c:pt idx="25">
                  <c:v>335</c:v>
                </c:pt>
                <c:pt idx="26">
                  <c:v>334</c:v>
                </c:pt>
                <c:pt idx="27">
                  <c:v>333</c:v>
                </c:pt>
                <c:pt idx="28">
                  <c:v>332</c:v>
                </c:pt>
                <c:pt idx="29">
                  <c:v>331</c:v>
                </c:pt>
                <c:pt idx="30">
                  <c:v>330</c:v>
                </c:pt>
                <c:pt idx="31">
                  <c:v>329</c:v>
                </c:pt>
                <c:pt idx="32">
                  <c:v>328</c:v>
                </c:pt>
                <c:pt idx="33">
                  <c:v>327</c:v>
                </c:pt>
                <c:pt idx="34">
                  <c:v>326</c:v>
                </c:pt>
                <c:pt idx="35">
                  <c:v>325</c:v>
                </c:pt>
                <c:pt idx="36">
                  <c:v>324</c:v>
                </c:pt>
                <c:pt idx="37">
                  <c:v>323</c:v>
                </c:pt>
                <c:pt idx="38">
                  <c:v>322</c:v>
                </c:pt>
                <c:pt idx="39">
                  <c:v>321</c:v>
                </c:pt>
                <c:pt idx="40">
                  <c:v>320</c:v>
                </c:pt>
                <c:pt idx="41">
                  <c:v>319</c:v>
                </c:pt>
                <c:pt idx="42">
                  <c:v>318</c:v>
                </c:pt>
                <c:pt idx="43">
                  <c:v>317</c:v>
                </c:pt>
                <c:pt idx="44">
                  <c:v>316</c:v>
                </c:pt>
                <c:pt idx="45">
                  <c:v>315</c:v>
                </c:pt>
                <c:pt idx="46">
                  <c:v>314</c:v>
                </c:pt>
                <c:pt idx="47">
                  <c:v>313</c:v>
                </c:pt>
                <c:pt idx="48">
                  <c:v>312</c:v>
                </c:pt>
                <c:pt idx="49">
                  <c:v>311</c:v>
                </c:pt>
                <c:pt idx="50">
                  <c:v>310</c:v>
                </c:pt>
                <c:pt idx="51">
                  <c:v>309</c:v>
                </c:pt>
                <c:pt idx="52">
                  <c:v>308</c:v>
                </c:pt>
                <c:pt idx="53">
                  <c:v>307</c:v>
                </c:pt>
                <c:pt idx="54">
                  <c:v>306</c:v>
                </c:pt>
                <c:pt idx="55">
                  <c:v>305</c:v>
                </c:pt>
                <c:pt idx="56">
                  <c:v>304</c:v>
                </c:pt>
                <c:pt idx="57">
                  <c:v>303</c:v>
                </c:pt>
                <c:pt idx="58">
                  <c:v>302</c:v>
                </c:pt>
                <c:pt idx="59">
                  <c:v>301</c:v>
                </c:pt>
                <c:pt idx="60">
                  <c:v>300</c:v>
                </c:pt>
                <c:pt idx="61">
                  <c:v>299</c:v>
                </c:pt>
                <c:pt idx="62">
                  <c:v>298</c:v>
                </c:pt>
                <c:pt idx="63">
                  <c:v>297</c:v>
                </c:pt>
                <c:pt idx="64">
                  <c:v>296</c:v>
                </c:pt>
                <c:pt idx="65">
                  <c:v>295</c:v>
                </c:pt>
                <c:pt idx="66">
                  <c:v>294</c:v>
                </c:pt>
                <c:pt idx="67">
                  <c:v>293</c:v>
                </c:pt>
                <c:pt idx="68">
                  <c:v>292</c:v>
                </c:pt>
                <c:pt idx="69">
                  <c:v>291</c:v>
                </c:pt>
                <c:pt idx="70">
                  <c:v>290</c:v>
                </c:pt>
                <c:pt idx="71">
                  <c:v>289</c:v>
                </c:pt>
                <c:pt idx="72">
                  <c:v>288</c:v>
                </c:pt>
                <c:pt idx="73">
                  <c:v>287</c:v>
                </c:pt>
                <c:pt idx="74">
                  <c:v>286</c:v>
                </c:pt>
                <c:pt idx="75">
                  <c:v>285</c:v>
                </c:pt>
                <c:pt idx="76">
                  <c:v>284</c:v>
                </c:pt>
                <c:pt idx="77">
                  <c:v>283</c:v>
                </c:pt>
                <c:pt idx="78">
                  <c:v>282</c:v>
                </c:pt>
                <c:pt idx="79">
                  <c:v>281</c:v>
                </c:pt>
                <c:pt idx="80">
                  <c:v>280</c:v>
                </c:pt>
                <c:pt idx="81">
                  <c:v>279</c:v>
                </c:pt>
                <c:pt idx="82">
                  <c:v>278</c:v>
                </c:pt>
                <c:pt idx="83">
                  <c:v>277</c:v>
                </c:pt>
                <c:pt idx="84">
                  <c:v>276</c:v>
                </c:pt>
                <c:pt idx="85">
                  <c:v>275</c:v>
                </c:pt>
                <c:pt idx="86">
                  <c:v>274</c:v>
                </c:pt>
                <c:pt idx="87">
                  <c:v>273</c:v>
                </c:pt>
                <c:pt idx="88">
                  <c:v>272</c:v>
                </c:pt>
                <c:pt idx="89">
                  <c:v>271</c:v>
                </c:pt>
                <c:pt idx="90">
                  <c:v>270</c:v>
                </c:pt>
                <c:pt idx="91">
                  <c:v>269</c:v>
                </c:pt>
                <c:pt idx="92">
                  <c:v>268</c:v>
                </c:pt>
                <c:pt idx="93">
                  <c:v>267</c:v>
                </c:pt>
                <c:pt idx="94">
                  <c:v>266</c:v>
                </c:pt>
                <c:pt idx="95">
                  <c:v>265</c:v>
                </c:pt>
                <c:pt idx="96">
                  <c:v>264</c:v>
                </c:pt>
                <c:pt idx="97">
                  <c:v>263</c:v>
                </c:pt>
                <c:pt idx="98">
                  <c:v>262</c:v>
                </c:pt>
                <c:pt idx="99">
                  <c:v>261</c:v>
                </c:pt>
                <c:pt idx="100">
                  <c:v>260</c:v>
                </c:pt>
                <c:pt idx="101">
                  <c:v>259</c:v>
                </c:pt>
                <c:pt idx="102">
                  <c:v>258</c:v>
                </c:pt>
                <c:pt idx="103">
                  <c:v>257</c:v>
                </c:pt>
                <c:pt idx="104">
                  <c:v>256</c:v>
                </c:pt>
                <c:pt idx="105">
                  <c:v>255</c:v>
                </c:pt>
                <c:pt idx="106">
                  <c:v>254</c:v>
                </c:pt>
                <c:pt idx="107">
                  <c:v>253</c:v>
                </c:pt>
                <c:pt idx="108">
                  <c:v>252</c:v>
                </c:pt>
                <c:pt idx="109">
                  <c:v>251</c:v>
                </c:pt>
                <c:pt idx="110">
                  <c:v>250</c:v>
                </c:pt>
                <c:pt idx="111">
                  <c:v>249</c:v>
                </c:pt>
                <c:pt idx="112">
                  <c:v>248</c:v>
                </c:pt>
                <c:pt idx="113">
                  <c:v>247</c:v>
                </c:pt>
                <c:pt idx="114">
                  <c:v>246</c:v>
                </c:pt>
                <c:pt idx="115">
                  <c:v>245</c:v>
                </c:pt>
                <c:pt idx="116">
                  <c:v>244</c:v>
                </c:pt>
                <c:pt idx="117">
                  <c:v>243</c:v>
                </c:pt>
                <c:pt idx="118">
                  <c:v>242</c:v>
                </c:pt>
                <c:pt idx="119">
                  <c:v>241</c:v>
                </c:pt>
                <c:pt idx="120">
                  <c:v>240</c:v>
                </c:pt>
                <c:pt idx="121">
                  <c:v>239</c:v>
                </c:pt>
                <c:pt idx="122">
                  <c:v>238</c:v>
                </c:pt>
                <c:pt idx="123">
                  <c:v>237</c:v>
                </c:pt>
                <c:pt idx="124">
                  <c:v>236</c:v>
                </c:pt>
                <c:pt idx="125">
                  <c:v>235</c:v>
                </c:pt>
                <c:pt idx="126">
                  <c:v>234</c:v>
                </c:pt>
                <c:pt idx="127">
                  <c:v>233</c:v>
                </c:pt>
                <c:pt idx="128">
                  <c:v>232</c:v>
                </c:pt>
                <c:pt idx="129">
                  <c:v>231</c:v>
                </c:pt>
                <c:pt idx="130">
                  <c:v>230</c:v>
                </c:pt>
                <c:pt idx="131">
                  <c:v>229</c:v>
                </c:pt>
                <c:pt idx="132">
                  <c:v>228</c:v>
                </c:pt>
                <c:pt idx="133">
                  <c:v>227</c:v>
                </c:pt>
                <c:pt idx="134">
                  <c:v>226</c:v>
                </c:pt>
                <c:pt idx="135">
                  <c:v>225</c:v>
                </c:pt>
                <c:pt idx="136">
                  <c:v>224</c:v>
                </c:pt>
                <c:pt idx="137">
                  <c:v>223</c:v>
                </c:pt>
                <c:pt idx="138">
                  <c:v>222</c:v>
                </c:pt>
                <c:pt idx="139">
                  <c:v>221</c:v>
                </c:pt>
                <c:pt idx="140">
                  <c:v>220</c:v>
                </c:pt>
                <c:pt idx="141">
                  <c:v>219</c:v>
                </c:pt>
                <c:pt idx="142">
                  <c:v>218</c:v>
                </c:pt>
                <c:pt idx="143">
                  <c:v>217</c:v>
                </c:pt>
                <c:pt idx="144">
                  <c:v>216</c:v>
                </c:pt>
                <c:pt idx="145">
                  <c:v>215</c:v>
                </c:pt>
                <c:pt idx="146">
                  <c:v>214</c:v>
                </c:pt>
                <c:pt idx="147">
                  <c:v>213</c:v>
                </c:pt>
                <c:pt idx="148">
                  <c:v>212</c:v>
                </c:pt>
                <c:pt idx="149">
                  <c:v>211</c:v>
                </c:pt>
                <c:pt idx="150">
                  <c:v>210</c:v>
                </c:pt>
                <c:pt idx="151">
                  <c:v>209</c:v>
                </c:pt>
                <c:pt idx="152">
                  <c:v>208</c:v>
                </c:pt>
                <c:pt idx="153">
                  <c:v>207</c:v>
                </c:pt>
                <c:pt idx="154">
                  <c:v>206</c:v>
                </c:pt>
                <c:pt idx="155">
                  <c:v>205</c:v>
                </c:pt>
                <c:pt idx="156">
                  <c:v>204</c:v>
                </c:pt>
                <c:pt idx="157">
                  <c:v>203</c:v>
                </c:pt>
                <c:pt idx="158">
                  <c:v>202</c:v>
                </c:pt>
                <c:pt idx="159">
                  <c:v>201</c:v>
                </c:pt>
                <c:pt idx="160">
                  <c:v>200</c:v>
                </c:pt>
                <c:pt idx="161">
                  <c:v>199</c:v>
                </c:pt>
                <c:pt idx="162">
                  <c:v>198</c:v>
                </c:pt>
                <c:pt idx="163">
                  <c:v>197</c:v>
                </c:pt>
                <c:pt idx="164">
                  <c:v>196</c:v>
                </c:pt>
                <c:pt idx="165">
                  <c:v>195</c:v>
                </c:pt>
              </c:numCache>
            </c:numRef>
          </c:xVal>
          <c:yVal>
            <c:numRef>
              <c:f>'Herceptin - g1-TM'!$G$1:$G$412</c:f>
              <c:numCache>
                <c:formatCode>General</c:formatCode>
                <c:ptCount val="412"/>
                <c:pt idx="0">
                  <c:v>0.54366199999999998</c:v>
                </c:pt>
                <c:pt idx="1">
                  <c:v>0.54858399999999996</c:v>
                </c:pt>
                <c:pt idx="2">
                  <c:v>0.55235900000000004</c:v>
                </c:pt>
                <c:pt idx="3">
                  <c:v>0.53992399999999996</c:v>
                </c:pt>
                <c:pt idx="4">
                  <c:v>0.51007800000000003</c:v>
                </c:pt>
                <c:pt idx="5">
                  <c:v>0.46873500000000001</c:v>
                </c:pt>
                <c:pt idx="6">
                  <c:v>0.4582</c:v>
                </c:pt>
                <c:pt idx="7">
                  <c:v>0.46021499999999999</c:v>
                </c:pt>
                <c:pt idx="8">
                  <c:v>0.43205900000000003</c:v>
                </c:pt>
                <c:pt idx="9">
                  <c:v>0.43793900000000002</c:v>
                </c:pt>
                <c:pt idx="10">
                  <c:v>0.48204399999999997</c:v>
                </c:pt>
                <c:pt idx="11">
                  <c:v>0.473798</c:v>
                </c:pt>
                <c:pt idx="12">
                  <c:v>0.45525700000000002</c:v>
                </c:pt>
                <c:pt idx="13">
                  <c:v>0.47242899999999999</c:v>
                </c:pt>
                <c:pt idx="14">
                  <c:v>0.47590199999999999</c:v>
                </c:pt>
                <c:pt idx="15">
                  <c:v>0.43668600000000002</c:v>
                </c:pt>
                <c:pt idx="16">
                  <c:v>0.44867600000000002</c:v>
                </c:pt>
                <c:pt idx="17">
                  <c:v>0.46536</c:v>
                </c:pt>
                <c:pt idx="18">
                  <c:v>0.48648999999999998</c:v>
                </c:pt>
                <c:pt idx="19">
                  <c:v>0.49607299999999999</c:v>
                </c:pt>
                <c:pt idx="20">
                  <c:v>0.51553899999999997</c:v>
                </c:pt>
                <c:pt idx="21">
                  <c:v>0.51729400000000003</c:v>
                </c:pt>
                <c:pt idx="22">
                  <c:v>0.54010100000000005</c:v>
                </c:pt>
                <c:pt idx="23">
                  <c:v>0.54681199999999996</c:v>
                </c:pt>
                <c:pt idx="24">
                  <c:v>0.53759000000000001</c:v>
                </c:pt>
                <c:pt idx="25">
                  <c:v>0.54120999999999997</c:v>
                </c:pt>
                <c:pt idx="26">
                  <c:v>0.50678699999999999</c:v>
                </c:pt>
                <c:pt idx="27">
                  <c:v>0.43709700000000001</c:v>
                </c:pt>
                <c:pt idx="28">
                  <c:v>0.40037400000000001</c:v>
                </c:pt>
                <c:pt idx="29">
                  <c:v>0.37056800000000001</c:v>
                </c:pt>
                <c:pt idx="30">
                  <c:v>0.35269200000000001</c:v>
                </c:pt>
                <c:pt idx="31">
                  <c:v>0.39700800000000003</c:v>
                </c:pt>
                <c:pt idx="32">
                  <c:v>0.44365300000000002</c:v>
                </c:pt>
                <c:pt idx="33">
                  <c:v>0.49930000000000002</c:v>
                </c:pt>
                <c:pt idx="34">
                  <c:v>0.5444</c:v>
                </c:pt>
                <c:pt idx="35">
                  <c:v>0.56033100000000002</c:v>
                </c:pt>
                <c:pt idx="36">
                  <c:v>0.55818500000000004</c:v>
                </c:pt>
                <c:pt idx="37">
                  <c:v>0.569967</c:v>
                </c:pt>
                <c:pt idx="38">
                  <c:v>0.57330300000000001</c:v>
                </c:pt>
                <c:pt idx="39">
                  <c:v>0.59495100000000001</c:v>
                </c:pt>
                <c:pt idx="40">
                  <c:v>0.56022300000000003</c:v>
                </c:pt>
                <c:pt idx="41">
                  <c:v>0.54274199999999995</c:v>
                </c:pt>
                <c:pt idx="42">
                  <c:v>0.516405</c:v>
                </c:pt>
                <c:pt idx="43">
                  <c:v>0.486064</c:v>
                </c:pt>
                <c:pt idx="44">
                  <c:v>0.48062100000000002</c:v>
                </c:pt>
                <c:pt idx="45">
                  <c:v>0.51480999999999999</c:v>
                </c:pt>
                <c:pt idx="46">
                  <c:v>0.49391099999999999</c:v>
                </c:pt>
                <c:pt idx="47">
                  <c:v>0.48318899999999998</c:v>
                </c:pt>
                <c:pt idx="48">
                  <c:v>0.45184999999999997</c:v>
                </c:pt>
                <c:pt idx="49">
                  <c:v>0.40087899999999999</c:v>
                </c:pt>
                <c:pt idx="50">
                  <c:v>0.39193499999999998</c:v>
                </c:pt>
                <c:pt idx="51">
                  <c:v>0.40515299999999999</c:v>
                </c:pt>
                <c:pt idx="52">
                  <c:v>0.40268999999999999</c:v>
                </c:pt>
                <c:pt idx="53">
                  <c:v>0.39960400000000001</c:v>
                </c:pt>
                <c:pt idx="54">
                  <c:v>0.42994500000000002</c:v>
                </c:pt>
                <c:pt idx="55">
                  <c:v>0.42266199999999998</c:v>
                </c:pt>
                <c:pt idx="56">
                  <c:v>0.39113199999999998</c:v>
                </c:pt>
                <c:pt idx="57">
                  <c:v>0.39697700000000002</c:v>
                </c:pt>
                <c:pt idx="58">
                  <c:v>0.42823600000000001</c:v>
                </c:pt>
                <c:pt idx="59">
                  <c:v>0.38457400000000003</c:v>
                </c:pt>
                <c:pt idx="60">
                  <c:v>0.34872500000000001</c:v>
                </c:pt>
                <c:pt idx="61">
                  <c:v>0.33971400000000002</c:v>
                </c:pt>
                <c:pt idx="62">
                  <c:v>0.319384</c:v>
                </c:pt>
                <c:pt idx="63">
                  <c:v>0.29426600000000003</c:v>
                </c:pt>
                <c:pt idx="64">
                  <c:v>0.31469900000000001</c:v>
                </c:pt>
                <c:pt idx="65">
                  <c:v>0.30834499999999998</c:v>
                </c:pt>
                <c:pt idx="66">
                  <c:v>0.30519499999999999</c:v>
                </c:pt>
                <c:pt idx="67">
                  <c:v>0.29662500000000003</c:v>
                </c:pt>
                <c:pt idx="68">
                  <c:v>0.27540900000000001</c:v>
                </c:pt>
                <c:pt idx="69">
                  <c:v>0.22997799999999999</c:v>
                </c:pt>
                <c:pt idx="70">
                  <c:v>0.19973199999999999</c:v>
                </c:pt>
                <c:pt idx="71">
                  <c:v>0.14601500000000001</c:v>
                </c:pt>
                <c:pt idx="72">
                  <c:v>0.119682</c:v>
                </c:pt>
                <c:pt idx="73">
                  <c:v>0.117744</c:v>
                </c:pt>
                <c:pt idx="74">
                  <c:v>0.121018</c:v>
                </c:pt>
                <c:pt idx="75">
                  <c:v>0.13169500000000001</c:v>
                </c:pt>
                <c:pt idx="76">
                  <c:v>0.141792</c:v>
                </c:pt>
                <c:pt idx="77">
                  <c:v>0.103191</c:v>
                </c:pt>
                <c:pt idx="78">
                  <c:v>3.3383500000000003E-2</c:v>
                </c:pt>
                <c:pt idx="79">
                  <c:v>3.4517900000000002E-3</c:v>
                </c:pt>
                <c:pt idx="80">
                  <c:v>1.55763E-2</c:v>
                </c:pt>
                <c:pt idx="81">
                  <c:v>1.8821000000000001E-2</c:v>
                </c:pt>
                <c:pt idx="82">
                  <c:v>2.9166000000000001E-2</c:v>
                </c:pt>
                <c:pt idx="83">
                  <c:v>2.7582099999999998E-2</c:v>
                </c:pt>
                <c:pt idx="84">
                  <c:v>2.4209899999999999E-2</c:v>
                </c:pt>
                <c:pt idx="85">
                  <c:v>-2.6423200000000001E-2</c:v>
                </c:pt>
                <c:pt idx="86">
                  <c:v>-4.25607E-2</c:v>
                </c:pt>
                <c:pt idx="87">
                  <c:v>-6.3445500000000002E-2</c:v>
                </c:pt>
                <c:pt idx="88">
                  <c:v>-7.7355099999999996E-2</c:v>
                </c:pt>
                <c:pt idx="89">
                  <c:v>-9.4032500000000005E-2</c:v>
                </c:pt>
                <c:pt idx="90">
                  <c:v>-8.0617800000000003E-2</c:v>
                </c:pt>
                <c:pt idx="91">
                  <c:v>-6.4151399999999997E-2</c:v>
                </c:pt>
                <c:pt idx="92">
                  <c:v>-1.10483E-2</c:v>
                </c:pt>
                <c:pt idx="93">
                  <c:v>5.07634E-2</c:v>
                </c:pt>
                <c:pt idx="94">
                  <c:v>5.18302E-2</c:v>
                </c:pt>
                <c:pt idx="95">
                  <c:v>5.3079399999999999E-2</c:v>
                </c:pt>
                <c:pt idx="96">
                  <c:v>6.6292900000000002E-2</c:v>
                </c:pt>
                <c:pt idx="97">
                  <c:v>4.67838E-2</c:v>
                </c:pt>
                <c:pt idx="98">
                  <c:v>4.7420799999999999E-2</c:v>
                </c:pt>
                <c:pt idx="99">
                  <c:v>5.6728099999999997E-2</c:v>
                </c:pt>
                <c:pt idx="100">
                  <c:v>1.0376099999999999E-2</c:v>
                </c:pt>
                <c:pt idx="101">
                  <c:v>-2.13168E-2</c:v>
                </c:pt>
                <c:pt idx="102">
                  <c:v>-4.9388599999999998E-2</c:v>
                </c:pt>
                <c:pt idx="103">
                  <c:v>-9.2038099999999998E-2</c:v>
                </c:pt>
                <c:pt idx="104">
                  <c:v>-0.14843400000000001</c:v>
                </c:pt>
                <c:pt idx="105">
                  <c:v>-0.13463800000000001</c:v>
                </c:pt>
                <c:pt idx="106">
                  <c:v>-0.16502</c:v>
                </c:pt>
                <c:pt idx="107">
                  <c:v>-0.205257</c:v>
                </c:pt>
                <c:pt idx="108">
                  <c:v>-0.22246099999999999</c:v>
                </c:pt>
                <c:pt idx="109">
                  <c:v>-0.19924800000000001</c:v>
                </c:pt>
                <c:pt idx="110">
                  <c:v>-0.24881200000000001</c:v>
                </c:pt>
                <c:pt idx="111">
                  <c:v>-0.33150400000000002</c:v>
                </c:pt>
                <c:pt idx="112">
                  <c:v>-0.39013500000000001</c:v>
                </c:pt>
                <c:pt idx="113">
                  <c:v>-0.48873499999999998</c:v>
                </c:pt>
                <c:pt idx="114">
                  <c:v>-0.62816899999999998</c:v>
                </c:pt>
                <c:pt idx="115">
                  <c:v>-0.739209</c:v>
                </c:pt>
                <c:pt idx="116">
                  <c:v>-0.80350600000000005</c:v>
                </c:pt>
                <c:pt idx="117">
                  <c:v>-0.93251700000000004</c:v>
                </c:pt>
                <c:pt idx="118">
                  <c:v>-1.0448999999999999</c:v>
                </c:pt>
                <c:pt idx="119">
                  <c:v>-1.02921</c:v>
                </c:pt>
                <c:pt idx="120">
                  <c:v>-0.98892599999999997</c:v>
                </c:pt>
                <c:pt idx="121">
                  <c:v>-0.91219899999999998</c:v>
                </c:pt>
                <c:pt idx="122">
                  <c:v>-0.78516200000000003</c:v>
                </c:pt>
                <c:pt idx="123">
                  <c:v>-0.70970200000000006</c:v>
                </c:pt>
                <c:pt idx="124">
                  <c:v>-0.80754899999999996</c:v>
                </c:pt>
                <c:pt idx="125">
                  <c:v>-1.05288</c:v>
                </c:pt>
                <c:pt idx="126">
                  <c:v>-1.5274000000000001</c:v>
                </c:pt>
                <c:pt idx="127">
                  <c:v>-2.19896</c:v>
                </c:pt>
                <c:pt idx="128">
                  <c:v>-2.9505300000000001</c:v>
                </c:pt>
                <c:pt idx="129">
                  <c:v>-3.6686000000000001</c:v>
                </c:pt>
                <c:pt idx="130">
                  <c:v>-4.2826500000000003</c:v>
                </c:pt>
                <c:pt idx="131">
                  <c:v>-4.7611299999999996</c:v>
                </c:pt>
                <c:pt idx="132">
                  <c:v>-5.1279399999999997</c:v>
                </c:pt>
                <c:pt idx="133">
                  <c:v>-5.4320500000000003</c:v>
                </c:pt>
                <c:pt idx="134">
                  <c:v>-5.93377</c:v>
                </c:pt>
                <c:pt idx="135">
                  <c:v>-6.6477199999999996</c:v>
                </c:pt>
                <c:pt idx="136">
                  <c:v>-7.4755700000000003</c:v>
                </c:pt>
                <c:pt idx="137">
                  <c:v>-8.4830100000000002</c:v>
                </c:pt>
                <c:pt idx="138">
                  <c:v>-9.7171800000000008</c:v>
                </c:pt>
                <c:pt idx="139">
                  <c:v>-11.0702</c:v>
                </c:pt>
                <c:pt idx="140">
                  <c:v>-12.148</c:v>
                </c:pt>
                <c:pt idx="141">
                  <c:v>-13.091100000000001</c:v>
                </c:pt>
                <c:pt idx="142">
                  <c:v>-13.8474</c:v>
                </c:pt>
                <c:pt idx="143">
                  <c:v>-14.021699999999999</c:v>
                </c:pt>
                <c:pt idx="144">
                  <c:v>-13.549300000000001</c:v>
                </c:pt>
                <c:pt idx="145">
                  <c:v>-12.843500000000001</c:v>
                </c:pt>
                <c:pt idx="146">
                  <c:v>-11.659800000000001</c:v>
                </c:pt>
                <c:pt idx="147">
                  <c:v>-9.8867499999999993</c:v>
                </c:pt>
                <c:pt idx="148">
                  <c:v>-7.7600199999999999</c:v>
                </c:pt>
                <c:pt idx="149">
                  <c:v>-5.2443999999999997</c:v>
                </c:pt>
                <c:pt idx="150">
                  <c:v>-2.1315599999999999</c:v>
                </c:pt>
                <c:pt idx="151">
                  <c:v>1.4591700000000001</c:v>
                </c:pt>
                <c:pt idx="152">
                  <c:v>5.7113800000000001</c:v>
                </c:pt>
                <c:pt idx="153">
                  <c:v>10.0679</c:v>
                </c:pt>
                <c:pt idx="154">
                  <c:v>13.3774</c:v>
                </c:pt>
                <c:pt idx="155">
                  <c:v>15.991099999999999</c:v>
                </c:pt>
                <c:pt idx="156">
                  <c:v>17.1737</c:v>
                </c:pt>
                <c:pt idx="157">
                  <c:v>16.260300000000001</c:v>
                </c:pt>
                <c:pt idx="158">
                  <c:v>13.1874</c:v>
                </c:pt>
                <c:pt idx="159">
                  <c:v>9.8643099999999997</c:v>
                </c:pt>
                <c:pt idx="160">
                  <c:v>6.2339500000000001</c:v>
                </c:pt>
                <c:pt idx="161">
                  <c:v>3.0032199999999998</c:v>
                </c:pt>
                <c:pt idx="162">
                  <c:v>1.27729</c:v>
                </c:pt>
                <c:pt idx="163">
                  <c:v>1.2637</c:v>
                </c:pt>
                <c:pt idx="164">
                  <c:v>1.88371</c:v>
                </c:pt>
                <c:pt idx="165">
                  <c:v>2.6491799999999999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88D-4E9A-B33F-44387037E5CB}"/>
            </c:ext>
          </c:extLst>
        </c:ser>
        <c:ser>
          <c:idx val="2"/>
          <c:order val="2"/>
          <c:spPr>
            <a:ln w="12700"/>
          </c:spPr>
          <c:marker>
            <c:symbol val="none"/>
          </c:marker>
          <c:xVal>
            <c:numRef>
              <c:f>'Herceptin - g1-TM'!$K$1:$K$2</c:f>
              <c:numCache>
                <c:formatCode>General</c:formatCode>
                <c:ptCount val="2"/>
                <c:pt idx="0">
                  <c:v>195</c:v>
                </c:pt>
                <c:pt idx="1">
                  <c:v>360</c:v>
                </c:pt>
              </c:numCache>
            </c:numRef>
          </c:xVal>
          <c:yVal>
            <c:numRef>
              <c:f>'Herceptin - g1-TM'!$L$1:$L$2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88D-4E9A-B33F-44387037E5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2184360"/>
        <c:axId val="292182720"/>
      </c:scatterChart>
      <c:valAx>
        <c:axId val="292184360"/>
        <c:scaling>
          <c:orientation val="minMax"/>
          <c:max val="250"/>
          <c:min val="195"/>
        </c:scaling>
        <c:delete val="0"/>
        <c:axPos val="b"/>
        <c:title>
          <c:tx>
            <c:rich>
              <a:bodyPr/>
              <a:lstStyle/>
              <a:p>
                <a:pPr>
                  <a:defRPr sz="12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altLang="ko-KR" sz="1200" b="0">
                    <a:latin typeface="Arial" panose="020B0604020202020204" pitchFamily="34" charset="0"/>
                    <a:cs typeface="Arial" panose="020B0604020202020204" pitchFamily="34" charset="0"/>
                  </a:rPr>
                  <a:t>Wavelength (nm) </a:t>
                </a:r>
                <a:endParaRPr lang="ko-KR" altLang="en-US" sz="1200" b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0938372405153906"/>
              <c:y val="0.8702686040566054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ko-KR"/>
          </a:p>
        </c:txPr>
        <c:crossAx val="292182720"/>
        <c:crossesAt val="-25"/>
        <c:crossBetween val="midCat"/>
        <c:majorUnit val="5"/>
      </c:valAx>
      <c:valAx>
        <c:axId val="29218272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altLang="ko-KR" sz="1200" b="0">
                    <a:latin typeface="Arial" panose="020B0604020202020204" pitchFamily="34" charset="0"/>
                    <a:cs typeface="Arial" panose="020B0604020202020204" pitchFamily="34" charset="0"/>
                  </a:rPr>
                  <a:t>mdeg</a:t>
                </a:r>
                <a:endParaRPr lang="ko-KR" altLang="en-US" sz="1200" b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ko-KR"/>
          </a:p>
        </c:txPr>
        <c:crossAx val="292184360"/>
        <c:crosses val="autoZero"/>
        <c:crossBetween val="midCat"/>
      </c:valAx>
    </c:plotArea>
    <c:plotVisOnly val="1"/>
    <c:dispBlanksAs val="gap"/>
    <c:showDLblsOverMax val="0"/>
    <c:extLst/>
  </c:chart>
  <c:spPr>
    <a:ln>
      <a:noFill/>
    </a:ln>
  </c:spPr>
  <c:txPr>
    <a:bodyPr/>
    <a:lstStyle/>
    <a:p>
      <a:pPr>
        <a:defRPr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7825896762904"/>
          <c:y val="5.0925925925925923E-2"/>
          <c:w val="0.80676618547681545"/>
          <c:h val="0.72685185185185175"/>
        </c:manualLayout>
      </c:layout>
      <c:scatterChart>
        <c:scatterStyle val="lineMarker"/>
        <c:varyColors val="0"/>
        <c:ser>
          <c:idx val="1"/>
          <c:order val="0"/>
          <c:tx>
            <c:v>Herceptin</c:v>
          </c:tx>
          <c:spPr>
            <a:ln w="12700"/>
          </c:spPr>
          <c:marker>
            <c:symbol val="none"/>
          </c:marker>
          <c:xVal>
            <c:numRef>
              <c:f>'Herceptin - g1-TM'!$A$1:$A$412</c:f>
              <c:numCache>
                <c:formatCode>General</c:formatCode>
                <c:ptCount val="412"/>
                <c:pt idx="0">
                  <c:v>360</c:v>
                </c:pt>
                <c:pt idx="1">
                  <c:v>359</c:v>
                </c:pt>
                <c:pt idx="2">
                  <c:v>358</c:v>
                </c:pt>
                <c:pt idx="3">
                  <c:v>357</c:v>
                </c:pt>
                <c:pt idx="4">
                  <c:v>356</c:v>
                </c:pt>
                <c:pt idx="5">
                  <c:v>355</c:v>
                </c:pt>
                <c:pt idx="6">
                  <c:v>354</c:v>
                </c:pt>
                <c:pt idx="7">
                  <c:v>353</c:v>
                </c:pt>
                <c:pt idx="8">
                  <c:v>352</c:v>
                </c:pt>
                <c:pt idx="9">
                  <c:v>351</c:v>
                </c:pt>
                <c:pt idx="10">
                  <c:v>350</c:v>
                </c:pt>
                <c:pt idx="11">
                  <c:v>349</c:v>
                </c:pt>
                <c:pt idx="12">
                  <c:v>348</c:v>
                </c:pt>
                <c:pt idx="13">
                  <c:v>347</c:v>
                </c:pt>
                <c:pt idx="14">
                  <c:v>346</c:v>
                </c:pt>
                <c:pt idx="15">
                  <c:v>345</c:v>
                </c:pt>
                <c:pt idx="16">
                  <c:v>344</c:v>
                </c:pt>
                <c:pt idx="17">
                  <c:v>343</c:v>
                </c:pt>
                <c:pt idx="18">
                  <c:v>342</c:v>
                </c:pt>
                <c:pt idx="19">
                  <c:v>341</c:v>
                </c:pt>
                <c:pt idx="20">
                  <c:v>340</c:v>
                </c:pt>
                <c:pt idx="21">
                  <c:v>339</c:v>
                </c:pt>
                <c:pt idx="22">
                  <c:v>338</c:v>
                </c:pt>
                <c:pt idx="23">
                  <c:v>337</c:v>
                </c:pt>
                <c:pt idx="24">
                  <c:v>336</c:v>
                </c:pt>
                <c:pt idx="25">
                  <c:v>335</c:v>
                </c:pt>
                <c:pt idx="26">
                  <c:v>334</c:v>
                </c:pt>
                <c:pt idx="27">
                  <c:v>333</c:v>
                </c:pt>
                <c:pt idx="28">
                  <c:v>332</c:v>
                </c:pt>
                <c:pt idx="29">
                  <c:v>331</c:v>
                </c:pt>
                <c:pt idx="30">
                  <c:v>330</c:v>
                </c:pt>
                <c:pt idx="31">
                  <c:v>329</c:v>
                </c:pt>
                <c:pt idx="32">
                  <c:v>328</c:v>
                </c:pt>
                <c:pt idx="33">
                  <c:v>327</c:v>
                </c:pt>
                <c:pt idx="34">
                  <c:v>326</c:v>
                </c:pt>
                <c:pt idx="35">
                  <c:v>325</c:v>
                </c:pt>
                <c:pt idx="36">
                  <c:v>324</c:v>
                </c:pt>
                <c:pt idx="37">
                  <c:v>323</c:v>
                </c:pt>
                <c:pt idx="38">
                  <c:v>322</c:v>
                </c:pt>
                <c:pt idx="39">
                  <c:v>321</c:v>
                </c:pt>
                <c:pt idx="40">
                  <c:v>320</c:v>
                </c:pt>
                <c:pt idx="41">
                  <c:v>319</c:v>
                </c:pt>
                <c:pt idx="42">
                  <c:v>318</c:v>
                </c:pt>
                <c:pt idx="43">
                  <c:v>317</c:v>
                </c:pt>
                <c:pt idx="44">
                  <c:v>316</c:v>
                </c:pt>
                <c:pt idx="45">
                  <c:v>315</c:v>
                </c:pt>
                <c:pt idx="46">
                  <c:v>314</c:v>
                </c:pt>
                <c:pt idx="47">
                  <c:v>313</c:v>
                </c:pt>
                <c:pt idx="48">
                  <c:v>312</c:v>
                </c:pt>
                <c:pt idx="49">
                  <c:v>311</c:v>
                </c:pt>
                <c:pt idx="50">
                  <c:v>310</c:v>
                </c:pt>
                <c:pt idx="51">
                  <c:v>309</c:v>
                </c:pt>
                <c:pt idx="52">
                  <c:v>308</c:v>
                </c:pt>
                <c:pt idx="53">
                  <c:v>307</c:v>
                </c:pt>
                <c:pt idx="54">
                  <c:v>306</c:v>
                </c:pt>
                <c:pt idx="55">
                  <c:v>305</c:v>
                </c:pt>
                <c:pt idx="56">
                  <c:v>304</c:v>
                </c:pt>
                <c:pt idx="57">
                  <c:v>303</c:v>
                </c:pt>
                <c:pt idx="58">
                  <c:v>302</c:v>
                </c:pt>
                <c:pt idx="59">
                  <c:v>301</c:v>
                </c:pt>
                <c:pt idx="60">
                  <c:v>300</c:v>
                </c:pt>
                <c:pt idx="61">
                  <c:v>299</c:v>
                </c:pt>
                <c:pt idx="62">
                  <c:v>298</c:v>
                </c:pt>
                <c:pt idx="63">
                  <c:v>297</c:v>
                </c:pt>
                <c:pt idx="64">
                  <c:v>296</c:v>
                </c:pt>
                <c:pt idx="65">
                  <c:v>295</c:v>
                </c:pt>
                <c:pt idx="66">
                  <c:v>294</c:v>
                </c:pt>
                <c:pt idx="67">
                  <c:v>293</c:v>
                </c:pt>
                <c:pt idx="68">
                  <c:v>292</c:v>
                </c:pt>
                <c:pt idx="69">
                  <c:v>291</c:v>
                </c:pt>
                <c:pt idx="70">
                  <c:v>290</c:v>
                </c:pt>
                <c:pt idx="71">
                  <c:v>289</c:v>
                </c:pt>
                <c:pt idx="72">
                  <c:v>288</c:v>
                </c:pt>
                <c:pt idx="73">
                  <c:v>287</c:v>
                </c:pt>
                <c:pt idx="74">
                  <c:v>286</c:v>
                </c:pt>
                <c:pt idx="75">
                  <c:v>285</c:v>
                </c:pt>
                <c:pt idx="76">
                  <c:v>284</c:v>
                </c:pt>
                <c:pt idx="77">
                  <c:v>283</c:v>
                </c:pt>
                <c:pt idx="78">
                  <c:v>282</c:v>
                </c:pt>
                <c:pt idx="79">
                  <c:v>281</c:v>
                </c:pt>
                <c:pt idx="80">
                  <c:v>280</c:v>
                </c:pt>
                <c:pt idx="81">
                  <c:v>279</c:v>
                </c:pt>
                <c:pt idx="82">
                  <c:v>278</c:v>
                </c:pt>
                <c:pt idx="83">
                  <c:v>277</c:v>
                </c:pt>
                <c:pt idx="84">
                  <c:v>276</c:v>
                </c:pt>
                <c:pt idx="85">
                  <c:v>275</c:v>
                </c:pt>
                <c:pt idx="86">
                  <c:v>274</c:v>
                </c:pt>
                <c:pt idx="87">
                  <c:v>273</c:v>
                </c:pt>
                <c:pt idx="88">
                  <c:v>272</c:v>
                </c:pt>
                <c:pt idx="89">
                  <c:v>271</c:v>
                </c:pt>
                <c:pt idx="90">
                  <c:v>270</c:v>
                </c:pt>
                <c:pt idx="91">
                  <c:v>269</c:v>
                </c:pt>
                <c:pt idx="92">
                  <c:v>268</c:v>
                </c:pt>
                <c:pt idx="93">
                  <c:v>267</c:v>
                </c:pt>
                <c:pt idx="94">
                  <c:v>266</c:v>
                </c:pt>
                <c:pt idx="95">
                  <c:v>265</c:v>
                </c:pt>
                <c:pt idx="96">
                  <c:v>264</c:v>
                </c:pt>
                <c:pt idx="97">
                  <c:v>263</c:v>
                </c:pt>
                <c:pt idx="98">
                  <c:v>262</c:v>
                </c:pt>
                <c:pt idx="99">
                  <c:v>261</c:v>
                </c:pt>
                <c:pt idx="100">
                  <c:v>260</c:v>
                </c:pt>
                <c:pt idx="101">
                  <c:v>259</c:v>
                </c:pt>
                <c:pt idx="102">
                  <c:v>258</c:v>
                </c:pt>
                <c:pt idx="103">
                  <c:v>257</c:v>
                </c:pt>
                <c:pt idx="104">
                  <c:v>256</c:v>
                </c:pt>
                <c:pt idx="105">
                  <c:v>255</c:v>
                </c:pt>
                <c:pt idx="106">
                  <c:v>254</c:v>
                </c:pt>
                <c:pt idx="107">
                  <c:v>253</c:v>
                </c:pt>
                <c:pt idx="108">
                  <c:v>252</c:v>
                </c:pt>
                <c:pt idx="109">
                  <c:v>251</c:v>
                </c:pt>
                <c:pt idx="110">
                  <c:v>250</c:v>
                </c:pt>
                <c:pt idx="111">
                  <c:v>249</c:v>
                </c:pt>
                <c:pt idx="112">
                  <c:v>248</c:v>
                </c:pt>
                <c:pt idx="113">
                  <c:v>247</c:v>
                </c:pt>
                <c:pt idx="114">
                  <c:v>246</c:v>
                </c:pt>
                <c:pt idx="115">
                  <c:v>245</c:v>
                </c:pt>
                <c:pt idx="116">
                  <c:v>244</c:v>
                </c:pt>
                <c:pt idx="117">
                  <c:v>243</c:v>
                </c:pt>
                <c:pt idx="118">
                  <c:v>242</c:v>
                </c:pt>
                <c:pt idx="119">
                  <c:v>241</c:v>
                </c:pt>
                <c:pt idx="120">
                  <c:v>240</c:v>
                </c:pt>
                <c:pt idx="121">
                  <c:v>239</c:v>
                </c:pt>
                <c:pt idx="122">
                  <c:v>238</c:v>
                </c:pt>
                <c:pt idx="123">
                  <c:v>237</c:v>
                </c:pt>
                <c:pt idx="124">
                  <c:v>236</c:v>
                </c:pt>
                <c:pt idx="125">
                  <c:v>235</c:v>
                </c:pt>
                <c:pt idx="126">
                  <c:v>234</c:v>
                </c:pt>
                <c:pt idx="127">
                  <c:v>233</c:v>
                </c:pt>
                <c:pt idx="128">
                  <c:v>232</c:v>
                </c:pt>
                <c:pt idx="129">
                  <c:v>231</c:v>
                </c:pt>
                <c:pt idx="130">
                  <c:v>230</c:v>
                </c:pt>
                <c:pt idx="131">
                  <c:v>229</c:v>
                </c:pt>
                <c:pt idx="132">
                  <c:v>228</c:v>
                </c:pt>
                <c:pt idx="133">
                  <c:v>227</c:v>
                </c:pt>
                <c:pt idx="134">
                  <c:v>226</c:v>
                </c:pt>
                <c:pt idx="135">
                  <c:v>225</c:v>
                </c:pt>
                <c:pt idx="136">
                  <c:v>224</c:v>
                </c:pt>
                <c:pt idx="137">
                  <c:v>223</c:v>
                </c:pt>
                <c:pt idx="138">
                  <c:v>222</c:v>
                </c:pt>
                <c:pt idx="139">
                  <c:v>221</c:v>
                </c:pt>
                <c:pt idx="140">
                  <c:v>220</c:v>
                </c:pt>
                <c:pt idx="141">
                  <c:v>219</c:v>
                </c:pt>
                <c:pt idx="142">
                  <c:v>218</c:v>
                </c:pt>
                <c:pt idx="143">
                  <c:v>217</c:v>
                </c:pt>
                <c:pt idx="144">
                  <c:v>216</c:v>
                </c:pt>
                <c:pt idx="145">
                  <c:v>215</c:v>
                </c:pt>
                <c:pt idx="146">
                  <c:v>214</c:v>
                </c:pt>
                <c:pt idx="147">
                  <c:v>213</c:v>
                </c:pt>
                <c:pt idx="148">
                  <c:v>212</c:v>
                </c:pt>
                <c:pt idx="149">
                  <c:v>211</c:v>
                </c:pt>
                <c:pt idx="150">
                  <c:v>210</c:v>
                </c:pt>
                <c:pt idx="151">
                  <c:v>209</c:v>
                </c:pt>
                <c:pt idx="152">
                  <c:v>208</c:v>
                </c:pt>
                <c:pt idx="153">
                  <c:v>207</c:v>
                </c:pt>
                <c:pt idx="154">
                  <c:v>206</c:v>
                </c:pt>
                <c:pt idx="155">
                  <c:v>205</c:v>
                </c:pt>
                <c:pt idx="156">
                  <c:v>204</c:v>
                </c:pt>
                <c:pt idx="157">
                  <c:v>203</c:v>
                </c:pt>
                <c:pt idx="158">
                  <c:v>202</c:v>
                </c:pt>
                <c:pt idx="159">
                  <c:v>201</c:v>
                </c:pt>
                <c:pt idx="160">
                  <c:v>200</c:v>
                </c:pt>
                <c:pt idx="161">
                  <c:v>199</c:v>
                </c:pt>
                <c:pt idx="162">
                  <c:v>198</c:v>
                </c:pt>
                <c:pt idx="163">
                  <c:v>197</c:v>
                </c:pt>
                <c:pt idx="164">
                  <c:v>196</c:v>
                </c:pt>
                <c:pt idx="165">
                  <c:v>195</c:v>
                </c:pt>
              </c:numCache>
            </c:numRef>
          </c:xVal>
          <c:yVal>
            <c:numRef>
              <c:f>'Herceptin - g1-TM'!$B$1:$B$412</c:f>
              <c:numCache>
                <c:formatCode>General</c:formatCode>
                <c:ptCount val="412"/>
                <c:pt idx="0">
                  <c:v>0.68290700000000004</c:v>
                </c:pt>
                <c:pt idx="1">
                  <c:v>0.68054400000000004</c:v>
                </c:pt>
                <c:pt idx="2">
                  <c:v>0.70159000000000005</c:v>
                </c:pt>
                <c:pt idx="3">
                  <c:v>0.70230800000000004</c:v>
                </c:pt>
                <c:pt idx="4">
                  <c:v>0.69842800000000005</c:v>
                </c:pt>
                <c:pt idx="5">
                  <c:v>0.67815499999999995</c:v>
                </c:pt>
                <c:pt idx="6">
                  <c:v>0.66042100000000004</c:v>
                </c:pt>
                <c:pt idx="7">
                  <c:v>0.63050300000000004</c:v>
                </c:pt>
                <c:pt idx="8">
                  <c:v>0.61604599999999998</c:v>
                </c:pt>
                <c:pt idx="9">
                  <c:v>0.61354500000000001</c:v>
                </c:pt>
                <c:pt idx="10">
                  <c:v>0.65514399999999995</c:v>
                </c:pt>
                <c:pt idx="11">
                  <c:v>0.67441700000000004</c:v>
                </c:pt>
                <c:pt idx="12">
                  <c:v>0.68535199999999996</c:v>
                </c:pt>
                <c:pt idx="13">
                  <c:v>0.68582100000000001</c:v>
                </c:pt>
                <c:pt idx="14">
                  <c:v>0.68249700000000002</c:v>
                </c:pt>
                <c:pt idx="15">
                  <c:v>0.68402399999999997</c:v>
                </c:pt>
                <c:pt idx="16">
                  <c:v>0.69920199999999999</c:v>
                </c:pt>
                <c:pt idx="17">
                  <c:v>0.66995800000000005</c:v>
                </c:pt>
                <c:pt idx="18">
                  <c:v>0.64944100000000005</c:v>
                </c:pt>
                <c:pt idx="19">
                  <c:v>0.62722</c:v>
                </c:pt>
                <c:pt idx="20">
                  <c:v>0.59572800000000004</c:v>
                </c:pt>
                <c:pt idx="21">
                  <c:v>0.57512099999999999</c:v>
                </c:pt>
                <c:pt idx="22">
                  <c:v>0.62726000000000004</c:v>
                </c:pt>
                <c:pt idx="23">
                  <c:v>0.67264900000000005</c:v>
                </c:pt>
                <c:pt idx="24">
                  <c:v>0.69782200000000005</c:v>
                </c:pt>
                <c:pt idx="25">
                  <c:v>0.71338000000000001</c:v>
                </c:pt>
                <c:pt idx="26">
                  <c:v>0.67993499999999996</c:v>
                </c:pt>
                <c:pt idx="27">
                  <c:v>0.63323300000000005</c:v>
                </c:pt>
                <c:pt idx="28">
                  <c:v>0.63866900000000004</c:v>
                </c:pt>
                <c:pt idx="29">
                  <c:v>0.61573</c:v>
                </c:pt>
                <c:pt idx="30">
                  <c:v>0.57344099999999998</c:v>
                </c:pt>
                <c:pt idx="31">
                  <c:v>0.56288099999999996</c:v>
                </c:pt>
                <c:pt idx="32">
                  <c:v>0.56045699999999998</c:v>
                </c:pt>
                <c:pt idx="33">
                  <c:v>0.55936600000000003</c:v>
                </c:pt>
                <c:pt idx="34">
                  <c:v>0.60137700000000005</c:v>
                </c:pt>
                <c:pt idx="35">
                  <c:v>0.62726199999999999</c:v>
                </c:pt>
                <c:pt idx="36">
                  <c:v>0.64833700000000005</c:v>
                </c:pt>
                <c:pt idx="37">
                  <c:v>0.66049599999999997</c:v>
                </c:pt>
                <c:pt idx="38">
                  <c:v>0.66736799999999996</c:v>
                </c:pt>
                <c:pt idx="39">
                  <c:v>0.63015500000000002</c:v>
                </c:pt>
                <c:pt idx="40">
                  <c:v>0.60577499999999995</c:v>
                </c:pt>
                <c:pt idx="41">
                  <c:v>0.66651300000000002</c:v>
                </c:pt>
                <c:pt idx="42">
                  <c:v>0.67691999999999997</c:v>
                </c:pt>
                <c:pt idx="43">
                  <c:v>0.66345699999999996</c:v>
                </c:pt>
                <c:pt idx="44">
                  <c:v>0.70945999999999998</c:v>
                </c:pt>
                <c:pt idx="45">
                  <c:v>0.73048199999999996</c:v>
                </c:pt>
                <c:pt idx="46">
                  <c:v>0.66202300000000003</c:v>
                </c:pt>
                <c:pt idx="47">
                  <c:v>0.629328</c:v>
                </c:pt>
                <c:pt idx="48">
                  <c:v>0.56873300000000004</c:v>
                </c:pt>
                <c:pt idx="49">
                  <c:v>0.48947600000000002</c:v>
                </c:pt>
                <c:pt idx="50">
                  <c:v>0.51430500000000001</c:v>
                </c:pt>
                <c:pt idx="51">
                  <c:v>0.54207399999999994</c:v>
                </c:pt>
                <c:pt idx="52">
                  <c:v>0.53013200000000005</c:v>
                </c:pt>
                <c:pt idx="53">
                  <c:v>0.54333699999999996</c:v>
                </c:pt>
                <c:pt idx="54">
                  <c:v>0.60952099999999998</c:v>
                </c:pt>
                <c:pt idx="55">
                  <c:v>0.590036</c:v>
                </c:pt>
                <c:pt idx="56">
                  <c:v>0.56337199999999998</c:v>
                </c:pt>
                <c:pt idx="57">
                  <c:v>0.57361799999999996</c:v>
                </c:pt>
                <c:pt idx="58">
                  <c:v>0.55387799999999998</c:v>
                </c:pt>
                <c:pt idx="59">
                  <c:v>0.48100700000000002</c:v>
                </c:pt>
                <c:pt idx="60">
                  <c:v>0.44593899999999997</c:v>
                </c:pt>
                <c:pt idx="61">
                  <c:v>0.440774</c:v>
                </c:pt>
                <c:pt idx="62">
                  <c:v>0.414078</c:v>
                </c:pt>
                <c:pt idx="63">
                  <c:v>0.43121700000000002</c:v>
                </c:pt>
                <c:pt idx="64">
                  <c:v>0.45859699999999998</c:v>
                </c:pt>
                <c:pt idx="65">
                  <c:v>0.45013900000000001</c:v>
                </c:pt>
                <c:pt idx="66">
                  <c:v>0.464505</c:v>
                </c:pt>
                <c:pt idx="67">
                  <c:v>0.49033700000000002</c:v>
                </c:pt>
                <c:pt idx="68">
                  <c:v>0.46882699999999999</c:v>
                </c:pt>
                <c:pt idx="69">
                  <c:v>0.41398099999999999</c:v>
                </c:pt>
                <c:pt idx="70">
                  <c:v>0.40105600000000002</c:v>
                </c:pt>
                <c:pt idx="71">
                  <c:v>0.34239399999999998</c:v>
                </c:pt>
                <c:pt idx="72">
                  <c:v>0.30737100000000001</c:v>
                </c:pt>
                <c:pt idx="73">
                  <c:v>0.29714200000000002</c:v>
                </c:pt>
                <c:pt idx="74">
                  <c:v>0.294713</c:v>
                </c:pt>
                <c:pt idx="75">
                  <c:v>0.25415599999999999</c:v>
                </c:pt>
                <c:pt idx="76">
                  <c:v>0.24135000000000001</c:v>
                </c:pt>
                <c:pt idx="77">
                  <c:v>0.16778000000000001</c:v>
                </c:pt>
                <c:pt idx="78">
                  <c:v>7.4643299999999996E-2</c:v>
                </c:pt>
                <c:pt idx="79">
                  <c:v>6.2997899999999996E-2</c:v>
                </c:pt>
                <c:pt idx="80">
                  <c:v>5.8330399999999998E-2</c:v>
                </c:pt>
                <c:pt idx="81">
                  <c:v>4.1266999999999998E-2</c:v>
                </c:pt>
                <c:pt idx="82">
                  <c:v>7.2261300000000001E-2</c:v>
                </c:pt>
                <c:pt idx="83">
                  <c:v>0.10995099999999999</c:v>
                </c:pt>
                <c:pt idx="84">
                  <c:v>9.2882999999999993E-2</c:v>
                </c:pt>
                <c:pt idx="85">
                  <c:v>6.0150299999999997E-2</c:v>
                </c:pt>
                <c:pt idx="86">
                  <c:v>2.1243399999999999E-2</c:v>
                </c:pt>
                <c:pt idx="87">
                  <c:v>-1.4314499999999999E-3</c:v>
                </c:pt>
                <c:pt idx="88">
                  <c:v>4.9563799999999998E-3</c:v>
                </c:pt>
                <c:pt idx="89">
                  <c:v>-1.43959E-2</c:v>
                </c:pt>
                <c:pt idx="90">
                  <c:v>1.7254700000000001E-2</c:v>
                </c:pt>
                <c:pt idx="91">
                  <c:v>4.4488300000000001E-2</c:v>
                </c:pt>
                <c:pt idx="92">
                  <c:v>7.0140099999999997E-2</c:v>
                </c:pt>
                <c:pt idx="93">
                  <c:v>7.7243300000000001E-2</c:v>
                </c:pt>
                <c:pt idx="94">
                  <c:v>8.7485800000000002E-2</c:v>
                </c:pt>
                <c:pt idx="95">
                  <c:v>9.1466199999999998E-2</c:v>
                </c:pt>
                <c:pt idx="96">
                  <c:v>9.2655399999999999E-2</c:v>
                </c:pt>
                <c:pt idx="97">
                  <c:v>8.3413399999999999E-2</c:v>
                </c:pt>
                <c:pt idx="98">
                  <c:v>7.1013000000000007E-2</c:v>
                </c:pt>
                <c:pt idx="99">
                  <c:v>5.6244599999999999E-2</c:v>
                </c:pt>
                <c:pt idx="100">
                  <c:v>-3.09823E-3</c:v>
                </c:pt>
                <c:pt idx="101">
                  <c:v>-2.9763499999999998E-2</c:v>
                </c:pt>
                <c:pt idx="102">
                  <c:v>-6.0485200000000003E-2</c:v>
                </c:pt>
                <c:pt idx="103">
                  <c:v>-4.6510299999999997E-2</c:v>
                </c:pt>
                <c:pt idx="104">
                  <c:v>-8.0448000000000006E-2</c:v>
                </c:pt>
                <c:pt idx="105">
                  <c:v>-6.83222E-2</c:v>
                </c:pt>
                <c:pt idx="106">
                  <c:v>-0.102328</c:v>
                </c:pt>
                <c:pt idx="107">
                  <c:v>-0.16325899999999999</c:v>
                </c:pt>
                <c:pt idx="108">
                  <c:v>-0.23741599999999999</c:v>
                </c:pt>
                <c:pt idx="109">
                  <c:v>-0.21571100000000001</c:v>
                </c:pt>
                <c:pt idx="110">
                  <c:v>-0.28646100000000002</c:v>
                </c:pt>
                <c:pt idx="111">
                  <c:v>-0.36397099999999999</c:v>
                </c:pt>
                <c:pt idx="112">
                  <c:v>-0.423539</c:v>
                </c:pt>
                <c:pt idx="113">
                  <c:v>-0.50600500000000004</c:v>
                </c:pt>
                <c:pt idx="114">
                  <c:v>-0.63804799999999995</c:v>
                </c:pt>
                <c:pt idx="115">
                  <c:v>-0.72886099999999998</c:v>
                </c:pt>
                <c:pt idx="116">
                  <c:v>-0.80171300000000001</c:v>
                </c:pt>
                <c:pt idx="117">
                  <c:v>-0.88426800000000005</c:v>
                </c:pt>
                <c:pt idx="118">
                  <c:v>-0.97155899999999995</c:v>
                </c:pt>
                <c:pt idx="119">
                  <c:v>-1.0251999999999999</c:v>
                </c:pt>
                <c:pt idx="120">
                  <c:v>-1.03291</c:v>
                </c:pt>
                <c:pt idx="121">
                  <c:v>-0.95793499999999998</c:v>
                </c:pt>
                <c:pt idx="122">
                  <c:v>-0.86496700000000004</c:v>
                </c:pt>
                <c:pt idx="123">
                  <c:v>-0.81496900000000005</c:v>
                </c:pt>
                <c:pt idx="124">
                  <c:v>-0.86147399999999996</c:v>
                </c:pt>
                <c:pt idx="125">
                  <c:v>-1.0860399999999999</c:v>
                </c:pt>
                <c:pt idx="126">
                  <c:v>-1.5378099999999999</c:v>
                </c:pt>
                <c:pt idx="127">
                  <c:v>-2.2021500000000001</c:v>
                </c:pt>
                <c:pt idx="128">
                  <c:v>-3.0125000000000002</c:v>
                </c:pt>
                <c:pt idx="129">
                  <c:v>-3.8249200000000001</c:v>
                </c:pt>
                <c:pt idx="130">
                  <c:v>-4.5295899999999998</c:v>
                </c:pt>
                <c:pt idx="131">
                  <c:v>-5.17462</c:v>
                </c:pt>
                <c:pt idx="132">
                  <c:v>-5.6821799999999998</c:v>
                </c:pt>
                <c:pt idx="133">
                  <c:v>-6.0209700000000002</c:v>
                </c:pt>
                <c:pt idx="134">
                  <c:v>-6.5518099999999997</c:v>
                </c:pt>
                <c:pt idx="135">
                  <c:v>-7.30443</c:v>
                </c:pt>
                <c:pt idx="136">
                  <c:v>-8.1645500000000002</c:v>
                </c:pt>
                <c:pt idx="137">
                  <c:v>-9.2879400000000008</c:v>
                </c:pt>
                <c:pt idx="138">
                  <c:v>-10.676299999999999</c:v>
                </c:pt>
                <c:pt idx="139">
                  <c:v>-12.1241</c:v>
                </c:pt>
                <c:pt idx="140">
                  <c:v>-13.330299999999999</c:v>
                </c:pt>
                <c:pt idx="141">
                  <c:v>-14.281700000000001</c:v>
                </c:pt>
                <c:pt idx="142">
                  <c:v>-14.7775</c:v>
                </c:pt>
                <c:pt idx="143">
                  <c:v>-14.7927</c:v>
                </c:pt>
                <c:pt idx="144">
                  <c:v>-14.351699999999999</c:v>
                </c:pt>
                <c:pt idx="145">
                  <c:v>-13.555</c:v>
                </c:pt>
                <c:pt idx="146">
                  <c:v>-12.1942</c:v>
                </c:pt>
                <c:pt idx="147">
                  <c:v>-10.55</c:v>
                </c:pt>
                <c:pt idx="148">
                  <c:v>-8.3105100000000007</c:v>
                </c:pt>
                <c:pt idx="149">
                  <c:v>-5.46218</c:v>
                </c:pt>
                <c:pt idx="150">
                  <c:v>-2.1979099999999998</c:v>
                </c:pt>
                <c:pt idx="151">
                  <c:v>1.3256399999999999</c:v>
                </c:pt>
                <c:pt idx="152">
                  <c:v>5.4519799999999998</c:v>
                </c:pt>
                <c:pt idx="153">
                  <c:v>9.70397</c:v>
                </c:pt>
                <c:pt idx="154">
                  <c:v>12.926500000000001</c:v>
                </c:pt>
                <c:pt idx="155">
                  <c:v>15.1106</c:v>
                </c:pt>
                <c:pt idx="156">
                  <c:v>15.132</c:v>
                </c:pt>
                <c:pt idx="157">
                  <c:v>13.644399999999999</c:v>
                </c:pt>
                <c:pt idx="158">
                  <c:v>10.6584</c:v>
                </c:pt>
                <c:pt idx="159">
                  <c:v>7.2840100000000003</c:v>
                </c:pt>
                <c:pt idx="160">
                  <c:v>4.0366400000000002</c:v>
                </c:pt>
                <c:pt idx="161">
                  <c:v>1.9337599999999999</c:v>
                </c:pt>
                <c:pt idx="162">
                  <c:v>1.1812100000000001</c:v>
                </c:pt>
                <c:pt idx="163">
                  <c:v>0.65982300000000005</c:v>
                </c:pt>
                <c:pt idx="164">
                  <c:v>0.82288700000000004</c:v>
                </c:pt>
                <c:pt idx="165">
                  <c:v>1.1578900000000001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8C4-4B74-9343-FF2031FE701E}"/>
            </c:ext>
          </c:extLst>
        </c:ser>
        <c:ser>
          <c:idx val="0"/>
          <c:order val="1"/>
          <c:tx>
            <c:v>g1-TM</c:v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'Herceptin - g1-TM'!$A$1:$A$412</c:f>
              <c:numCache>
                <c:formatCode>General</c:formatCode>
                <c:ptCount val="412"/>
                <c:pt idx="0">
                  <c:v>360</c:v>
                </c:pt>
                <c:pt idx="1">
                  <c:v>359</c:v>
                </c:pt>
                <c:pt idx="2">
                  <c:v>358</c:v>
                </c:pt>
                <c:pt idx="3">
                  <c:v>357</c:v>
                </c:pt>
                <c:pt idx="4">
                  <c:v>356</c:v>
                </c:pt>
                <c:pt idx="5">
                  <c:v>355</c:v>
                </c:pt>
                <c:pt idx="6">
                  <c:v>354</c:v>
                </c:pt>
                <c:pt idx="7">
                  <c:v>353</c:v>
                </c:pt>
                <c:pt idx="8">
                  <c:v>352</c:v>
                </c:pt>
                <c:pt idx="9">
                  <c:v>351</c:v>
                </c:pt>
                <c:pt idx="10">
                  <c:v>350</c:v>
                </c:pt>
                <c:pt idx="11">
                  <c:v>349</c:v>
                </c:pt>
                <c:pt idx="12">
                  <c:v>348</c:v>
                </c:pt>
                <c:pt idx="13">
                  <c:v>347</c:v>
                </c:pt>
                <c:pt idx="14">
                  <c:v>346</c:v>
                </c:pt>
                <c:pt idx="15">
                  <c:v>345</c:v>
                </c:pt>
                <c:pt idx="16">
                  <c:v>344</c:v>
                </c:pt>
                <c:pt idx="17">
                  <c:v>343</c:v>
                </c:pt>
                <c:pt idx="18">
                  <c:v>342</c:v>
                </c:pt>
                <c:pt idx="19">
                  <c:v>341</c:v>
                </c:pt>
                <c:pt idx="20">
                  <c:v>340</c:v>
                </c:pt>
                <c:pt idx="21">
                  <c:v>339</c:v>
                </c:pt>
                <c:pt idx="22">
                  <c:v>338</c:v>
                </c:pt>
                <c:pt idx="23">
                  <c:v>337</c:v>
                </c:pt>
                <c:pt idx="24">
                  <c:v>336</c:v>
                </c:pt>
                <c:pt idx="25">
                  <c:v>335</c:v>
                </c:pt>
                <c:pt idx="26">
                  <c:v>334</c:v>
                </c:pt>
                <c:pt idx="27">
                  <c:v>333</c:v>
                </c:pt>
                <c:pt idx="28">
                  <c:v>332</c:v>
                </c:pt>
                <c:pt idx="29">
                  <c:v>331</c:v>
                </c:pt>
                <c:pt idx="30">
                  <c:v>330</c:v>
                </c:pt>
                <c:pt idx="31">
                  <c:v>329</c:v>
                </c:pt>
                <c:pt idx="32">
                  <c:v>328</c:v>
                </c:pt>
                <c:pt idx="33">
                  <c:v>327</c:v>
                </c:pt>
                <c:pt idx="34">
                  <c:v>326</c:v>
                </c:pt>
                <c:pt idx="35">
                  <c:v>325</c:v>
                </c:pt>
                <c:pt idx="36">
                  <c:v>324</c:v>
                </c:pt>
                <c:pt idx="37">
                  <c:v>323</c:v>
                </c:pt>
                <c:pt idx="38">
                  <c:v>322</c:v>
                </c:pt>
                <c:pt idx="39">
                  <c:v>321</c:v>
                </c:pt>
                <c:pt idx="40">
                  <c:v>320</c:v>
                </c:pt>
                <c:pt idx="41">
                  <c:v>319</c:v>
                </c:pt>
                <c:pt idx="42">
                  <c:v>318</c:v>
                </c:pt>
                <c:pt idx="43">
                  <c:v>317</c:v>
                </c:pt>
                <c:pt idx="44">
                  <c:v>316</c:v>
                </c:pt>
                <c:pt idx="45">
                  <c:v>315</c:v>
                </c:pt>
                <c:pt idx="46">
                  <c:v>314</c:v>
                </c:pt>
                <c:pt idx="47">
                  <c:v>313</c:v>
                </c:pt>
                <c:pt idx="48">
                  <c:v>312</c:v>
                </c:pt>
                <c:pt idx="49">
                  <c:v>311</c:v>
                </c:pt>
                <c:pt idx="50">
                  <c:v>310</c:v>
                </c:pt>
                <c:pt idx="51">
                  <c:v>309</c:v>
                </c:pt>
                <c:pt idx="52">
                  <c:v>308</c:v>
                </c:pt>
                <c:pt idx="53">
                  <c:v>307</c:v>
                </c:pt>
                <c:pt idx="54">
                  <c:v>306</c:v>
                </c:pt>
                <c:pt idx="55">
                  <c:v>305</c:v>
                </c:pt>
                <c:pt idx="56">
                  <c:v>304</c:v>
                </c:pt>
                <c:pt idx="57">
                  <c:v>303</c:v>
                </c:pt>
                <c:pt idx="58">
                  <c:v>302</c:v>
                </c:pt>
                <c:pt idx="59">
                  <c:v>301</c:v>
                </c:pt>
                <c:pt idx="60">
                  <c:v>300</c:v>
                </c:pt>
                <c:pt idx="61">
                  <c:v>299</c:v>
                </c:pt>
                <c:pt idx="62">
                  <c:v>298</c:v>
                </c:pt>
                <c:pt idx="63">
                  <c:v>297</c:v>
                </c:pt>
                <c:pt idx="64">
                  <c:v>296</c:v>
                </c:pt>
                <c:pt idx="65">
                  <c:v>295</c:v>
                </c:pt>
                <c:pt idx="66">
                  <c:v>294</c:v>
                </c:pt>
                <c:pt idx="67">
                  <c:v>293</c:v>
                </c:pt>
                <c:pt idx="68">
                  <c:v>292</c:v>
                </c:pt>
                <c:pt idx="69">
                  <c:v>291</c:v>
                </c:pt>
                <c:pt idx="70">
                  <c:v>290</c:v>
                </c:pt>
                <c:pt idx="71">
                  <c:v>289</c:v>
                </c:pt>
                <c:pt idx="72">
                  <c:v>288</c:v>
                </c:pt>
                <c:pt idx="73">
                  <c:v>287</c:v>
                </c:pt>
                <c:pt idx="74">
                  <c:v>286</c:v>
                </c:pt>
                <c:pt idx="75">
                  <c:v>285</c:v>
                </c:pt>
                <c:pt idx="76">
                  <c:v>284</c:v>
                </c:pt>
                <c:pt idx="77">
                  <c:v>283</c:v>
                </c:pt>
                <c:pt idx="78">
                  <c:v>282</c:v>
                </c:pt>
                <c:pt idx="79">
                  <c:v>281</c:v>
                </c:pt>
                <c:pt idx="80">
                  <c:v>280</c:v>
                </c:pt>
                <c:pt idx="81">
                  <c:v>279</c:v>
                </c:pt>
                <c:pt idx="82">
                  <c:v>278</c:v>
                </c:pt>
                <c:pt idx="83">
                  <c:v>277</c:v>
                </c:pt>
                <c:pt idx="84">
                  <c:v>276</c:v>
                </c:pt>
                <c:pt idx="85">
                  <c:v>275</c:v>
                </c:pt>
                <c:pt idx="86">
                  <c:v>274</c:v>
                </c:pt>
                <c:pt idx="87">
                  <c:v>273</c:v>
                </c:pt>
                <c:pt idx="88">
                  <c:v>272</c:v>
                </c:pt>
                <c:pt idx="89">
                  <c:v>271</c:v>
                </c:pt>
                <c:pt idx="90">
                  <c:v>270</c:v>
                </c:pt>
                <c:pt idx="91">
                  <c:v>269</c:v>
                </c:pt>
                <c:pt idx="92">
                  <c:v>268</c:v>
                </c:pt>
                <c:pt idx="93">
                  <c:v>267</c:v>
                </c:pt>
                <c:pt idx="94">
                  <c:v>266</c:v>
                </c:pt>
                <c:pt idx="95">
                  <c:v>265</c:v>
                </c:pt>
                <c:pt idx="96">
                  <c:v>264</c:v>
                </c:pt>
                <c:pt idx="97">
                  <c:v>263</c:v>
                </c:pt>
                <c:pt idx="98">
                  <c:v>262</c:v>
                </c:pt>
                <c:pt idx="99">
                  <c:v>261</c:v>
                </c:pt>
                <c:pt idx="100">
                  <c:v>260</c:v>
                </c:pt>
                <c:pt idx="101">
                  <c:v>259</c:v>
                </c:pt>
                <c:pt idx="102">
                  <c:v>258</c:v>
                </c:pt>
                <c:pt idx="103">
                  <c:v>257</c:v>
                </c:pt>
                <c:pt idx="104">
                  <c:v>256</c:v>
                </c:pt>
                <c:pt idx="105">
                  <c:v>255</c:v>
                </c:pt>
                <c:pt idx="106">
                  <c:v>254</c:v>
                </c:pt>
                <c:pt idx="107">
                  <c:v>253</c:v>
                </c:pt>
                <c:pt idx="108">
                  <c:v>252</c:v>
                </c:pt>
                <c:pt idx="109">
                  <c:v>251</c:v>
                </c:pt>
                <c:pt idx="110">
                  <c:v>250</c:v>
                </c:pt>
                <c:pt idx="111">
                  <c:v>249</c:v>
                </c:pt>
                <c:pt idx="112">
                  <c:v>248</c:v>
                </c:pt>
                <c:pt idx="113">
                  <c:v>247</c:v>
                </c:pt>
                <c:pt idx="114">
                  <c:v>246</c:v>
                </c:pt>
                <c:pt idx="115">
                  <c:v>245</c:v>
                </c:pt>
                <c:pt idx="116">
                  <c:v>244</c:v>
                </c:pt>
                <c:pt idx="117">
                  <c:v>243</c:v>
                </c:pt>
                <c:pt idx="118">
                  <c:v>242</c:v>
                </c:pt>
                <c:pt idx="119">
                  <c:v>241</c:v>
                </c:pt>
                <c:pt idx="120">
                  <c:v>240</c:v>
                </c:pt>
                <c:pt idx="121">
                  <c:v>239</c:v>
                </c:pt>
                <c:pt idx="122">
                  <c:v>238</c:v>
                </c:pt>
                <c:pt idx="123">
                  <c:v>237</c:v>
                </c:pt>
                <c:pt idx="124">
                  <c:v>236</c:v>
                </c:pt>
                <c:pt idx="125">
                  <c:v>235</c:v>
                </c:pt>
                <c:pt idx="126">
                  <c:v>234</c:v>
                </c:pt>
                <c:pt idx="127">
                  <c:v>233</c:v>
                </c:pt>
                <c:pt idx="128">
                  <c:v>232</c:v>
                </c:pt>
                <c:pt idx="129">
                  <c:v>231</c:v>
                </c:pt>
                <c:pt idx="130">
                  <c:v>230</c:v>
                </c:pt>
                <c:pt idx="131">
                  <c:v>229</c:v>
                </c:pt>
                <c:pt idx="132">
                  <c:v>228</c:v>
                </c:pt>
                <c:pt idx="133">
                  <c:v>227</c:v>
                </c:pt>
                <c:pt idx="134">
                  <c:v>226</c:v>
                </c:pt>
                <c:pt idx="135">
                  <c:v>225</c:v>
                </c:pt>
                <c:pt idx="136">
                  <c:v>224</c:v>
                </c:pt>
                <c:pt idx="137">
                  <c:v>223</c:v>
                </c:pt>
                <c:pt idx="138">
                  <c:v>222</c:v>
                </c:pt>
                <c:pt idx="139">
                  <c:v>221</c:v>
                </c:pt>
                <c:pt idx="140">
                  <c:v>220</c:v>
                </c:pt>
                <c:pt idx="141">
                  <c:v>219</c:v>
                </c:pt>
                <c:pt idx="142">
                  <c:v>218</c:v>
                </c:pt>
                <c:pt idx="143">
                  <c:v>217</c:v>
                </c:pt>
                <c:pt idx="144">
                  <c:v>216</c:v>
                </c:pt>
                <c:pt idx="145">
                  <c:v>215</c:v>
                </c:pt>
                <c:pt idx="146">
                  <c:v>214</c:v>
                </c:pt>
                <c:pt idx="147">
                  <c:v>213</c:v>
                </c:pt>
                <c:pt idx="148">
                  <c:v>212</c:v>
                </c:pt>
                <c:pt idx="149">
                  <c:v>211</c:v>
                </c:pt>
                <c:pt idx="150">
                  <c:v>210</c:v>
                </c:pt>
                <c:pt idx="151">
                  <c:v>209</c:v>
                </c:pt>
                <c:pt idx="152">
                  <c:v>208</c:v>
                </c:pt>
                <c:pt idx="153">
                  <c:v>207</c:v>
                </c:pt>
                <c:pt idx="154">
                  <c:v>206</c:v>
                </c:pt>
                <c:pt idx="155">
                  <c:v>205</c:v>
                </c:pt>
                <c:pt idx="156">
                  <c:v>204</c:v>
                </c:pt>
                <c:pt idx="157">
                  <c:v>203</c:v>
                </c:pt>
                <c:pt idx="158">
                  <c:v>202</c:v>
                </c:pt>
                <c:pt idx="159">
                  <c:v>201</c:v>
                </c:pt>
                <c:pt idx="160">
                  <c:v>200</c:v>
                </c:pt>
                <c:pt idx="161">
                  <c:v>199</c:v>
                </c:pt>
                <c:pt idx="162">
                  <c:v>198</c:v>
                </c:pt>
                <c:pt idx="163">
                  <c:v>197</c:v>
                </c:pt>
                <c:pt idx="164">
                  <c:v>196</c:v>
                </c:pt>
                <c:pt idx="165">
                  <c:v>195</c:v>
                </c:pt>
              </c:numCache>
            </c:numRef>
          </c:xVal>
          <c:yVal>
            <c:numRef>
              <c:f>'Herceptin - g1-TM'!$G$1:$G$412</c:f>
              <c:numCache>
                <c:formatCode>General</c:formatCode>
                <c:ptCount val="412"/>
                <c:pt idx="0">
                  <c:v>0.54366199999999998</c:v>
                </c:pt>
                <c:pt idx="1">
                  <c:v>0.54858399999999996</c:v>
                </c:pt>
                <c:pt idx="2">
                  <c:v>0.55235900000000004</c:v>
                </c:pt>
                <c:pt idx="3">
                  <c:v>0.53992399999999996</c:v>
                </c:pt>
                <c:pt idx="4">
                  <c:v>0.51007800000000003</c:v>
                </c:pt>
                <c:pt idx="5">
                  <c:v>0.46873500000000001</c:v>
                </c:pt>
                <c:pt idx="6">
                  <c:v>0.4582</c:v>
                </c:pt>
                <c:pt idx="7">
                  <c:v>0.46021499999999999</c:v>
                </c:pt>
                <c:pt idx="8">
                  <c:v>0.43205900000000003</c:v>
                </c:pt>
                <c:pt idx="9">
                  <c:v>0.43793900000000002</c:v>
                </c:pt>
                <c:pt idx="10">
                  <c:v>0.48204399999999997</c:v>
                </c:pt>
                <c:pt idx="11">
                  <c:v>0.473798</c:v>
                </c:pt>
                <c:pt idx="12">
                  <c:v>0.45525700000000002</c:v>
                </c:pt>
                <c:pt idx="13">
                  <c:v>0.47242899999999999</c:v>
                </c:pt>
                <c:pt idx="14">
                  <c:v>0.47590199999999999</c:v>
                </c:pt>
                <c:pt idx="15">
                  <c:v>0.43668600000000002</c:v>
                </c:pt>
                <c:pt idx="16">
                  <c:v>0.44867600000000002</c:v>
                </c:pt>
                <c:pt idx="17">
                  <c:v>0.46536</c:v>
                </c:pt>
                <c:pt idx="18">
                  <c:v>0.48648999999999998</c:v>
                </c:pt>
                <c:pt idx="19">
                  <c:v>0.49607299999999999</c:v>
                </c:pt>
                <c:pt idx="20">
                  <c:v>0.51553899999999997</c:v>
                </c:pt>
                <c:pt idx="21">
                  <c:v>0.51729400000000003</c:v>
                </c:pt>
                <c:pt idx="22">
                  <c:v>0.54010100000000005</c:v>
                </c:pt>
                <c:pt idx="23">
                  <c:v>0.54681199999999996</c:v>
                </c:pt>
                <c:pt idx="24">
                  <c:v>0.53759000000000001</c:v>
                </c:pt>
                <c:pt idx="25">
                  <c:v>0.54120999999999997</c:v>
                </c:pt>
                <c:pt idx="26">
                  <c:v>0.50678699999999999</c:v>
                </c:pt>
                <c:pt idx="27">
                  <c:v>0.43709700000000001</c:v>
                </c:pt>
                <c:pt idx="28">
                  <c:v>0.40037400000000001</c:v>
                </c:pt>
                <c:pt idx="29">
                  <c:v>0.37056800000000001</c:v>
                </c:pt>
                <c:pt idx="30">
                  <c:v>0.35269200000000001</c:v>
                </c:pt>
                <c:pt idx="31">
                  <c:v>0.39700800000000003</c:v>
                </c:pt>
                <c:pt idx="32">
                  <c:v>0.44365300000000002</c:v>
                </c:pt>
                <c:pt idx="33">
                  <c:v>0.49930000000000002</c:v>
                </c:pt>
                <c:pt idx="34">
                  <c:v>0.5444</c:v>
                </c:pt>
                <c:pt idx="35">
                  <c:v>0.56033100000000002</c:v>
                </c:pt>
                <c:pt idx="36">
                  <c:v>0.55818500000000004</c:v>
                </c:pt>
                <c:pt idx="37">
                  <c:v>0.569967</c:v>
                </c:pt>
                <c:pt idx="38">
                  <c:v>0.57330300000000001</c:v>
                </c:pt>
                <c:pt idx="39">
                  <c:v>0.59495100000000001</c:v>
                </c:pt>
                <c:pt idx="40">
                  <c:v>0.56022300000000003</c:v>
                </c:pt>
                <c:pt idx="41">
                  <c:v>0.54274199999999995</c:v>
                </c:pt>
                <c:pt idx="42">
                  <c:v>0.516405</c:v>
                </c:pt>
                <c:pt idx="43">
                  <c:v>0.486064</c:v>
                </c:pt>
                <c:pt idx="44">
                  <c:v>0.48062100000000002</c:v>
                </c:pt>
                <c:pt idx="45">
                  <c:v>0.51480999999999999</c:v>
                </c:pt>
                <c:pt idx="46">
                  <c:v>0.49391099999999999</c:v>
                </c:pt>
                <c:pt idx="47">
                  <c:v>0.48318899999999998</c:v>
                </c:pt>
                <c:pt idx="48">
                  <c:v>0.45184999999999997</c:v>
                </c:pt>
                <c:pt idx="49">
                  <c:v>0.40087899999999999</c:v>
                </c:pt>
                <c:pt idx="50">
                  <c:v>0.39193499999999998</c:v>
                </c:pt>
                <c:pt idx="51">
                  <c:v>0.40515299999999999</c:v>
                </c:pt>
                <c:pt idx="52">
                  <c:v>0.40268999999999999</c:v>
                </c:pt>
                <c:pt idx="53">
                  <c:v>0.39960400000000001</c:v>
                </c:pt>
                <c:pt idx="54">
                  <c:v>0.42994500000000002</c:v>
                </c:pt>
                <c:pt idx="55">
                  <c:v>0.42266199999999998</c:v>
                </c:pt>
                <c:pt idx="56">
                  <c:v>0.39113199999999998</c:v>
                </c:pt>
                <c:pt idx="57">
                  <c:v>0.39697700000000002</c:v>
                </c:pt>
                <c:pt idx="58">
                  <c:v>0.42823600000000001</c:v>
                </c:pt>
                <c:pt idx="59">
                  <c:v>0.38457400000000003</c:v>
                </c:pt>
                <c:pt idx="60">
                  <c:v>0.34872500000000001</c:v>
                </c:pt>
                <c:pt idx="61">
                  <c:v>0.33971400000000002</c:v>
                </c:pt>
                <c:pt idx="62">
                  <c:v>0.319384</c:v>
                </c:pt>
                <c:pt idx="63">
                  <c:v>0.29426600000000003</c:v>
                </c:pt>
                <c:pt idx="64">
                  <c:v>0.31469900000000001</c:v>
                </c:pt>
                <c:pt idx="65">
                  <c:v>0.30834499999999998</c:v>
                </c:pt>
                <c:pt idx="66">
                  <c:v>0.30519499999999999</c:v>
                </c:pt>
                <c:pt idx="67">
                  <c:v>0.29662500000000003</c:v>
                </c:pt>
                <c:pt idx="68">
                  <c:v>0.27540900000000001</c:v>
                </c:pt>
                <c:pt idx="69">
                  <c:v>0.22997799999999999</c:v>
                </c:pt>
                <c:pt idx="70">
                  <c:v>0.19973199999999999</c:v>
                </c:pt>
                <c:pt idx="71">
                  <c:v>0.14601500000000001</c:v>
                </c:pt>
                <c:pt idx="72">
                  <c:v>0.119682</c:v>
                </c:pt>
                <c:pt idx="73">
                  <c:v>0.117744</c:v>
                </c:pt>
                <c:pt idx="74">
                  <c:v>0.121018</c:v>
                </c:pt>
                <c:pt idx="75">
                  <c:v>0.13169500000000001</c:v>
                </c:pt>
                <c:pt idx="76">
                  <c:v>0.141792</c:v>
                </c:pt>
                <c:pt idx="77">
                  <c:v>0.103191</c:v>
                </c:pt>
                <c:pt idx="78">
                  <c:v>3.3383500000000003E-2</c:v>
                </c:pt>
                <c:pt idx="79">
                  <c:v>3.4517900000000002E-3</c:v>
                </c:pt>
                <c:pt idx="80">
                  <c:v>1.55763E-2</c:v>
                </c:pt>
                <c:pt idx="81">
                  <c:v>1.8821000000000001E-2</c:v>
                </c:pt>
                <c:pt idx="82">
                  <c:v>2.9166000000000001E-2</c:v>
                </c:pt>
                <c:pt idx="83">
                  <c:v>2.7582099999999998E-2</c:v>
                </c:pt>
                <c:pt idx="84">
                  <c:v>2.4209899999999999E-2</c:v>
                </c:pt>
                <c:pt idx="85">
                  <c:v>-2.6423200000000001E-2</c:v>
                </c:pt>
                <c:pt idx="86">
                  <c:v>-4.25607E-2</c:v>
                </c:pt>
                <c:pt idx="87">
                  <c:v>-6.3445500000000002E-2</c:v>
                </c:pt>
                <c:pt idx="88">
                  <c:v>-7.7355099999999996E-2</c:v>
                </c:pt>
                <c:pt idx="89">
                  <c:v>-9.4032500000000005E-2</c:v>
                </c:pt>
                <c:pt idx="90">
                  <c:v>-8.0617800000000003E-2</c:v>
                </c:pt>
                <c:pt idx="91">
                  <c:v>-6.4151399999999997E-2</c:v>
                </c:pt>
                <c:pt idx="92">
                  <c:v>-1.10483E-2</c:v>
                </c:pt>
                <c:pt idx="93">
                  <c:v>5.07634E-2</c:v>
                </c:pt>
                <c:pt idx="94">
                  <c:v>5.18302E-2</c:v>
                </c:pt>
                <c:pt idx="95">
                  <c:v>5.3079399999999999E-2</c:v>
                </c:pt>
                <c:pt idx="96">
                  <c:v>6.6292900000000002E-2</c:v>
                </c:pt>
                <c:pt idx="97">
                  <c:v>4.67838E-2</c:v>
                </c:pt>
                <c:pt idx="98">
                  <c:v>4.7420799999999999E-2</c:v>
                </c:pt>
                <c:pt idx="99">
                  <c:v>5.6728099999999997E-2</c:v>
                </c:pt>
                <c:pt idx="100">
                  <c:v>1.0376099999999999E-2</c:v>
                </c:pt>
                <c:pt idx="101">
                  <c:v>-2.13168E-2</c:v>
                </c:pt>
                <c:pt idx="102">
                  <c:v>-4.9388599999999998E-2</c:v>
                </c:pt>
                <c:pt idx="103">
                  <c:v>-9.2038099999999998E-2</c:v>
                </c:pt>
                <c:pt idx="104">
                  <c:v>-0.14843400000000001</c:v>
                </c:pt>
                <c:pt idx="105">
                  <c:v>-0.13463800000000001</c:v>
                </c:pt>
                <c:pt idx="106">
                  <c:v>-0.16502</c:v>
                </c:pt>
                <c:pt idx="107">
                  <c:v>-0.205257</c:v>
                </c:pt>
                <c:pt idx="108">
                  <c:v>-0.22246099999999999</c:v>
                </c:pt>
                <c:pt idx="109">
                  <c:v>-0.19924800000000001</c:v>
                </c:pt>
                <c:pt idx="110">
                  <c:v>-0.24881200000000001</c:v>
                </c:pt>
                <c:pt idx="111">
                  <c:v>-0.33150400000000002</c:v>
                </c:pt>
                <c:pt idx="112">
                  <c:v>-0.39013500000000001</c:v>
                </c:pt>
                <c:pt idx="113">
                  <c:v>-0.48873499999999998</c:v>
                </c:pt>
                <c:pt idx="114">
                  <c:v>-0.62816899999999998</c:v>
                </c:pt>
                <c:pt idx="115">
                  <c:v>-0.739209</c:v>
                </c:pt>
                <c:pt idx="116">
                  <c:v>-0.80350600000000005</c:v>
                </c:pt>
                <c:pt idx="117">
                  <c:v>-0.93251700000000004</c:v>
                </c:pt>
                <c:pt idx="118">
                  <c:v>-1.0448999999999999</c:v>
                </c:pt>
                <c:pt idx="119">
                  <c:v>-1.02921</c:v>
                </c:pt>
                <c:pt idx="120">
                  <c:v>-0.98892599999999997</c:v>
                </c:pt>
                <c:pt idx="121">
                  <c:v>-0.91219899999999998</c:v>
                </c:pt>
                <c:pt idx="122">
                  <c:v>-0.78516200000000003</c:v>
                </c:pt>
                <c:pt idx="123">
                  <c:v>-0.70970200000000006</c:v>
                </c:pt>
                <c:pt idx="124">
                  <c:v>-0.80754899999999996</c:v>
                </c:pt>
                <c:pt idx="125">
                  <c:v>-1.05288</c:v>
                </c:pt>
                <c:pt idx="126">
                  <c:v>-1.5274000000000001</c:v>
                </c:pt>
                <c:pt idx="127">
                  <c:v>-2.19896</c:v>
                </c:pt>
                <c:pt idx="128">
                  <c:v>-2.9505300000000001</c:v>
                </c:pt>
                <c:pt idx="129">
                  <c:v>-3.6686000000000001</c:v>
                </c:pt>
                <c:pt idx="130">
                  <c:v>-4.2826500000000003</c:v>
                </c:pt>
                <c:pt idx="131">
                  <c:v>-4.7611299999999996</c:v>
                </c:pt>
                <c:pt idx="132">
                  <c:v>-5.1279399999999997</c:v>
                </c:pt>
                <c:pt idx="133">
                  <c:v>-5.4320500000000003</c:v>
                </c:pt>
                <c:pt idx="134">
                  <c:v>-5.93377</c:v>
                </c:pt>
                <c:pt idx="135">
                  <c:v>-6.6477199999999996</c:v>
                </c:pt>
                <c:pt idx="136">
                  <c:v>-7.4755700000000003</c:v>
                </c:pt>
                <c:pt idx="137">
                  <c:v>-8.4830100000000002</c:v>
                </c:pt>
                <c:pt idx="138">
                  <c:v>-9.7171800000000008</c:v>
                </c:pt>
                <c:pt idx="139">
                  <c:v>-11.0702</c:v>
                </c:pt>
                <c:pt idx="140">
                  <c:v>-12.148</c:v>
                </c:pt>
                <c:pt idx="141">
                  <c:v>-13.091100000000001</c:v>
                </c:pt>
                <c:pt idx="142">
                  <c:v>-13.8474</c:v>
                </c:pt>
                <c:pt idx="143">
                  <c:v>-14.021699999999999</c:v>
                </c:pt>
                <c:pt idx="144">
                  <c:v>-13.549300000000001</c:v>
                </c:pt>
                <c:pt idx="145">
                  <c:v>-12.843500000000001</c:v>
                </c:pt>
                <c:pt idx="146">
                  <c:v>-11.659800000000001</c:v>
                </c:pt>
                <c:pt idx="147">
                  <c:v>-9.8867499999999993</c:v>
                </c:pt>
                <c:pt idx="148">
                  <c:v>-7.7600199999999999</c:v>
                </c:pt>
                <c:pt idx="149">
                  <c:v>-5.2443999999999997</c:v>
                </c:pt>
                <c:pt idx="150">
                  <c:v>-2.1315599999999999</c:v>
                </c:pt>
                <c:pt idx="151">
                  <c:v>1.4591700000000001</c:v>
                </c:pt>
                <c:pt idx="152">
                  <c:v>5.7113800000000001</c:v>
                </c:pt>
                <c:pt idx="153">
                  <c:v>10.0679</c:v>
                </c:pt>
                <c:pt idx="154">
                  <c:v>13.3774</c:v>
                </c:pt>
                <c:pt idx="155">
                  <c:v>15.991099999999999</c:v>
                </c:pt>
                <c:pt idx="156">
                  <c:v>17.1737</c:v>
                </c:pt>
                <c:pt idx="157">
                  <c:v>16.260300000000001</c:v>
                </c:pt>
                <c:pt idx="158">
                  <c:v>13.1874</c:v>
                </c:pt>
                <c:pt idx="159">
                  <c:v>9.8643099999999997</c:v>
                </c:pt>
                <c:pt idx="160">
                  <c:v>6.2339500000000001</c:v>
                </c:pt>
                <c:pt idx="161">
                  <c:v>3.0032199999999998</c:v>
                </c:pt>
                <c:pt idx="162">
                  <c:v>1.27729</c:v>
                </c:pt>
                <c:pt idx="163">
                  <c:v>1.2637</c:v>
                </c:pt>
                <c:pt idx="164">
                  <c:v>1.88371</c:v>
                </c:pt>
                <c:pt idx="165">
                  <c:v>2.6491799999999999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8C4-4B74-9343-FF2031FE701E}"/>
            </c:ext>
          </c:extLst>
        </c:ser>
        <c:ser>
          <c:idx val="2"/>
          <c:order val="2"/>
          <c:spPr>
            <a:ln w="12700"/>
          </c:spPr>
          <c:marker>
            <c:symbol val="none"/>
          </c:marker>
          <c:xVal>
            <c:numRef>
              <c:f>'Herceptin - g1-TM'!$K$1:$K$2</c:f>
              <c:numCache>
                <c:formatCode>General</c:formatCode>
                <c:ptCount val="2"/>
                <c:pt idx="0">
                  <c:v>195</c:v>
                </c:pt>
                <c:pt idx="1">
                  <c:v>360</c:v>
                </c:pt>
              </c:numCache>
            </c:numRef>
          </c:xVal>
          <c:yVal>
            <c:numRef>
              <c:f>'Herceptin - g1-TM'!$L$1:$L$2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8C4-4B74-9343-FF2031FE70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2184360"/>
        <c:axId val="292182720"/>
      </c:scatterChart>
      <c:valAx>
        <c:axId val="292184360"/>
        <c:scaling>
          <c:orientation val="minMax"/>
          <c:max val="360"/>
          <c:min val="240"/>
        </c:scaling>
        <c:delete val="0"/>
        <c:axPos val="b"/>
        <c:title>
          <c:tx>
            <c:rich>
              <a:bodyPr/>
              <a:lstStyle/>
              <a:p>
                <a:pPr>
                  <a:defRPr sz="12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altLang="ko-KR" sz="1200" b="0">
                    <a:latin typeface="Arial" panose="020B0604020202020204" pitchFamily="34" charset="0"/>
                    <a:cs typeface="Arial" panose="020B0604020202020204" pitchFamily="34" charset="0"/>
                  </a:rPr>
                  <a:t>Wavelength (nm) </a:t>
                </a:r>
                <a:endParaRPr lang="ko-KR" altLang="en-US" sz="1200" b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0370190586972082"/>
              <c:y val="0.8734944192236691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ko-KR"/>
          </a:p>
        </c:txPr>
        <c:crossAx val="292182720"/>
        <c:crossesAt val="-25"/>
        <c:crossBetween val="midCat"/>
        <c:majorUnit val="10"/>
      </c:valAx>
      <c:valAx>
        <c:axId val="292182720"/>
        <c:scaling>
          <c:orientation val="minMax"/>
          <c:max val="2"/>
          <c:min val="-2"/>
        </c:scaling>
        <c:delete val="0"/>
        <c:axPos val="l"/>
        <c:title>
          <c:tx>
            <c:rich>
              <a:bodyPr/>
              <a:lstStyle/>
              <a:p>
                <a:pPr>
                  <a:defRPr sz="12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altLang="ko-KR" sz="1200" b="0">
                    <a:latin typeface="Arial" panose="020B0604020202020204" pitchFamily="34" charset="0"/>
                    <a:cs typeface="Arial" panose="020B0604020202020204" pitchFamily="34" charset="0"/>
                  </a:rPr>
                  <a:t>mdeg</a:t>
                </a:r>
                <a:endParaRPr lang="ko-KR" altLang="en-US" sz="1200" b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ko-KR"/>
          </a:p>
        </c:txPr>
        <c:crossAx val="292184360"/>
        <c:crosses val="autoZero"/>
        <c:crossBetween val="midCat"/>
      </c:valAx>
    </c:plotArea>
    <c:plotVisOnly val="1"/>
    <c:dispBlanksAs val="gap"/>
    <c:showDLblsOverMax val="0"/>
    <c:extLst/>
  </c:chart>
  <c:spPr>
    <a:ln>
      <a:noFill/>
    </a:ln>
  </c:spPr>
  <c:txPr>
    <a:bodyPr/>
    <a:lstStyle/>
    <a:p>
      <a:pPr>
        <a:defRPr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FigS1!$C$3:$J$3</c:f>
              <c:strCache>
                <c:ptCount val="8"/>
                <c:pt idx="0">
                  <c:v>β1,2-XylT</c:v>
                </c:pt>
                <c:pt idx="1">
                  <c:v>α1,3-FucT</c:v>
                </c:pt>
                <c:pt idx="2">
                  <c:v>β1,3-GalT</c:v>
                </c:pt>
                <c:pt idx="3">
                  <c:v>α1,4-FucT </c:v>
                </c:pt>
                <c:pt idx="4">
                  <c:v>Hexo1</c:v>
                </c:pt>
                <c:pt idx="5">
                  <c:v>Hexo2</c:v>
                </c:pt>
                <c:pt idx="6">
                  <c:v>Hexo3</c:v>
                </c:pt>
                <c:pt idx="7">
                  <c:v>Hexo4</c:v>
                </c:pt>
              </c:strCache>
            </c:strRef>
          </c:cat>
          <c:val>
            <c:numRef>
              <c:f>FigS1!$C$4:$J$4</c:f>
              <c:numCache>
                <c:formatCode>General</c:formatCode>
                <c:ptCount val="8"/>
                <c:pt idx="0">
                  <c:v>100</c:v>
                </c:pt>
                <c:pt idx="1">
                  <c:v>97</c:v>
                </c:pt>
                <c:pt idx="2">
                  <c:v>57</c:v>
                </c:pt>
                <c:pt idx="3">
                  <c:v>23</c:v>
                </c:pt>
                <c:pt idx="4">
                  <c:v>98</c:v>
                </c:pt>
                <c:pt idx="5">
                  <c:v>100</c:v>
                </c:pt>
                <c:pt idx="6">
                  <c:v>97</c:v>
                </c:pt>
                <c:pt idx="7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51-4385-9032-5DE079C5A1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3"/>
        <c:overlap val="-23"/>
        <c:axId val="1157502128"/>
        <c:axId val="1162725296"/>
      </c:barChart>
      <c:catAx>
        <c:axId val="115750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ko-KR"/>
          </a:p>
        </c:txPr>
        <c:crossAx val="1162725296"/>
        <c:crosses val="autoZero"/>
        <c:auto val="1"/>
        <c:lblAlgn val="ctr"/>
        <c:lblOffset val="100"/>
        <c:noMultiLvlLbl val="0"/>
      </c:catAx>
      <c:valAx>
        <c:axId val="116272529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altLang="ko-KR" sz="1200"/>
                  <a:t>Editing efficiency (%)</a:t>
                </a:r>
                <a:endParaRPr lang="ko-KR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ko-KR"/>
          </a:p>
        </c:txPr>
        <c:crossAx val="115750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DB4E0-BC1D-4926-AA66-46AD2C04E63F}" type="datetimeFigureOut">
              <a:rPr lang="ko-KR" altLang="en-US" smtClean="0"/>
              <a:pPr/>
              <a:t>2024-01-18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70510-F76F-4A11-90FB-4DF739865B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100" b="0" dirty="0">
                <a:latin typeface="Times New Roman" pitchFamily="18" charset="0"/>
                <a:cs typeface="Times New Roman" pitchFamily="18" charset="0"/>
              </a:rPr>
              <a:t>Figure 1. Construction and characterization of CRISPR-Cas9</a:t>
            </a:r>
            <a:r>
              <a:rPr lang="en-US" altLang="ko-KR" sz="1100" b="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100" b="0" dirty="0">
                <a:latin typeface="Times New Roman" pitchFamily="18" charset="0"/>
                <a:cs typeface="Times New Roman" pitchFamily="18" charset="0"/>
              </a:rPr>
              <a:t>based</a:t>
            </a:r>
            <a:r>
              <a:rPr lang="en-US" altLang="ko-KR" sz="1100" b="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100" b="0" dirty="0" err="1">
                <a:latin typeface="Times New Roman" pitchFamily="18" charset="0"/>
                <a:cs typeface="Times New Roman" pitchFamily="18" charset="0"/>
              </a:rPr>
              <a:t>glyco</a:t>
            </a:r>
            <a:r>
              <a:rPr lang="en-US" altLang="ko-KR" sz="1100" b="0" dirty="0">
                <a:latin typeface="Times New Roman" pitchFamily="18" charset="0"/>
                <a:cs typeface="Times New Roman" pitchFamily="18" charset="0"/>
              </a:rPr>
              <a:t>-engineered rice cell lines. (A) The diagram of pPM101. The</a:t>
            </a:r>
            <a:r>
              <a:rPr lang="en-US" altLang="ko-KR" sz="1100" b="0" baseline="0" dirty="0">
                <a:latin typeface="Times New Roman" pitchFamily="18" charset="0"/>
                <a:cs typeface="Times New Roman" pitchFamily="18" charset="0"/>
              </a:rPr>
              <a:t> multiplex CRISPR-Cas9 vector that expresses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Polycistronic single guide RNAs (</a:t>
            </a:r>
            <a:r>
              <a:rPr lang="en-US" altLang="ko-K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sgRNAs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targeted into 8 genes involved in plant-specific</a:t>
            </a:r>
            <a:r>
              <a:rPr lang="en-US" altLang="ko-K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N-</a:t>
            </a:r>
            <a:r>
              <a:rPr lang="en-US" altLang="ko-K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glycosylation</a:t>
            </a:r>
            <a:r>
              <a:rPr lang="en-US" altLang="ko-K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pathway was </a:t>
            </a:r>
            <a:r>
              <a:rPr lang="en-US" altLang="ko-K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en-US" altLang="ko-K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constructed. The t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 expression cassettes of </a:t>
            </a:r>
            <a:r>
              <a:rPr lang="en-US" altLang="ko-K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polycistronic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sgRNA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sequences driven by rice U6 promoter were inserted into CRISPR-Cas9 vector, named</a:t>
            </a:r>
            <a:r>
              <a:rPr lang="en-US" altLang="ko-K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pPM101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detailed information of </a:t>
            </a:r>
            <a:r>
              <a:rPr lang="en-US" altLang="ko-K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sgRNAs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used was summarized in Table 1. (B) Summary of INDEL efficiencies occurred</a:t>
            </a:r>
            <a:r>
              <a:rPr lang="en-US" altLang="ko-K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genes from</a:t>
            </a:r>
            <a:r>
              <a:rPr lang="en-US" altLang="ko-K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final selected cell lines.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pPM101 </a:t>
            </a:r>
            <a:r>
              <a:rPr lang="en-US" altLang="ko-K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integrated into rice genome via </a:t>
            </a:r>
            <a:r>
              <a:rPr lang="en-US" altLang="ko-KR" sz="1200" i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Agrobacterium</a:t>
            </a:r>
            <a:r>
              <a:rPr lang="en-US" altLang="ko-K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-mediated transformation method. The cell lines (PMOsC1 and 2) were finally selected using callus line showing highest INDEL efficiency. The efficiency of genome-editing was analyzed by ICE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 (https://ice.synthego.com/#/).</a:t>
            </a:r>
            <a:r>
              <a:rPr lang="en-US" altLang="ko-K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(C) N-</a:t>
            </a:r>
            <a:r>
              <a:rPr lang="en-US" altLang="ko-K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glycan</a:t>
            </a:r>
            <a:r>
              <a:rPr lang="en-US" altLang="ko-K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profile of PMOsC1, named </a:t>
            </a:r>
            <a:r>
              <a:rPr lang="en-US" altLang="ko-K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PhytoRice</a:t>
            </a:r>
            <a:r>
              <a:rPr lang="en-US" altLang="ko-K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N-</a:t>
            </a:r>
            <a:r>
              <a:rPr lang="en-US" altLang="ko-K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glycan</a:t>
            </a:r>
            <a:r>
              <a:rPr lang="en-US" altLang="ko-K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structures purified from total secreted proteins were analyzed using MALDI-TOF. In </a:t>
            </a:r>
            <a:r>
              <a:rPr lang="en-US" altLang="ko-K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PhytoRice</a:t>
            </a:r>
            <a:r>
              <a:rPr lang="en-US" altLang="ko-K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ko-K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GnGn</a:t>
            </a:r>
            <a:r>
              <a:rPr lang="en-US" altLang="ko-K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form was detected, indicating entire elimination of plant-specific N-</a:t>
            </a:r>
            <a:r>
              <a:rPr lang="en-US" altLang="ko-K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glycan</a:t>
            </a:r>
            <a:r>
              <a:rPr lang="en-US" altLang="ko-K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(Bottom panel), whereas various N-</a:t>
            </a:r>
            <a:r>
              <a:rPr lang="en-US" altLang="ko-K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glycan</a:t>
            </a:r>
            <a:r>
              <a:rPr lang="en-US" altLang="ko-K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structures containing plant specific sugar such as </a:t>
            </a:r>
            <a:r>
              <a:rPr lang="el-GR" altLang="ko-K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</a:t>
            </a:r>
            <a:r>
              <a:rPr lang="en-US" altLang="ko-K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1,2-xylose, </a:t>
            </a:r>
            <a:r>
              <a:rPr lang="el-GR" altLang="ko-K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lang="en-US" altLang="ko-K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1,3 or </a:t>
            </a:r>
            <a:r>
              <a:rPr lang="el-GR" altLang="ko-K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lang="en-US" altLang="ko-K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1,4-fucose and </a:t>
            </a:r>
            <a:r>
              <a:rPr lang="el-GR" altLang="ko-K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</a:t>
            </a:r>
            <a:r>
              <a:rPr lang="en-US" altLang="ko-K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1,3-galactose were found in WT (Upper panel).    </a:t>
            </a:r>
            <a:r>
              <a:rPr lang="en-US" altLang="ko-KR" sz="1100" b="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100" b="0" dirty="0">
                <a:latin typeface="Times New Roman" pitchFamily="18" charset="0"/>
                <a:cs typeface="Times New Roman" pitchFamily="18" charset="0"/>
              </a:rPr>
              <a:t>  </a:t>
            </a:r>
            <a:endParaRPr lang="ko-KR" altLang="en-US" sz="11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70510-F76F-4A11-90FB-4DF739865BF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100" b="0" dirty="0">
                <a:latin typeface="Times New Roman" pitchFamily="18" charset="0"/>
                <a:cs typeface="Times New Roman" pitchFamily="18" charset="0"/>
              </a:rPr>
              <a:t>Figure 2. Construction of TMab</a:t>
            </a:r>
            <a:r>
              <a:rPr lang="en-US" altLang="ko-KR" sz="1100" b="0" baseline="0" dirty="0">
                <a:latin typeface="Times New Roman" pitchFamily="18" charset="0"/>
                <a:cs typeface="Times New Roman" pitchFamily="18" charset="0"/>
              </a:rPr>
              <a:t> expression vector </a:t>
            </a:r>
            <a:r>
              <a:rPr lang="en-US" altLang="ko-KR" sz="1100" b="0" dirty="0">
                <a:latin typeface="Times New Roman" pitchFamily="18" charset="0"/>
                <a:cs typeface="Times New Roman" pitchFamily="18" charset="0"/>
              </a:rPr>
              <a:t>and screening of PhytoRice-based</a:t>
            </a:r>
            <a:r>
              <a:rPr lang="en-US" altLang="ko-KR" sz="1100" b="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100" b="0" dirty="0">
                <a:latin typeface="Times New Roman" pitchFamily="18" charset="0"/>
                <a:cs typeface="Times New Roman" pitchFamily="18" charset="0"/>
              </a:rPr>
              <a:t>TMab-expressed rice cell lines. (A) The diagram of pPM102 expressing trastuzumab (TMab). Codon-optimized Trastuzumab (TMab) light chain (LC) and heavy chain (HC)-encoded</a:t>
            </a:r>
            <a:r>
              <a:rPr lang="en-US" altLang="ko-KR" sz="1100" b="0" baseline="0" dirty="0">
                <a:latin typeface="Times New Roman" pitchFamily="18" charset="0"/>
                <a:cs typeface="Times New Roman" pitchFamily="18" charset="0"/>
              </a:rPr>
              <a:t> genes were respectively inserted into the expression cassettes driven by rice amylase 3D (</a:t>
            </a:r>
            <a:r>
              <a:rPr lang="en-US" altLang="ko-KR" sz="1100" b="0" i="1" baseline="0" dirty="0">
                <a:latin typeface="Times New Roman" pitchFamily="18" charset="0"/>
                <a:cs typeface="Times New Roman" pitchFamily="18" charset="0"/>
              </a:rPr>
              <a:t>RAmy3D</a:t>
            </a:r>
            <a:r>
              <a:rPr lang="en-US" altLang="ko-KR" sz="1100" b="0" baseline="0" dirty="0">
                <a:latin typeface="Times New Roman" pitchFamily="18" charset="0"/>
                <a:cs typeface="Times New Roman" pitchFamily="18" charset="0"/>
              </a:rPr>
              <a:t>) gene promoter, thereby constructing TMab LC and HC co-expression vector, named pPM102. (B) genomic DNA (</a:t>
            </a:r>
            <a:r>
              <a:rPr lang="en-US" altLang="ko-KR" sz="1100" b="0" baseline="0" dirty="0" err="1">
                <a:latin typeface="Times New Roman" pitchFamily="18" charset="0"/>
                <a:cs typeface="Times New Roman" pitchFamily="18" charset="0"/>
              </a:rPr>
              <a:t>gDNA</a:t>
            </a:r>
            <a:r>
              <a:rPr lang="en-US" altLang="ko-KR" sz="1100" b="0" baseline="0" dirty="0">
                <a:latin typeface="Times New Roman" pitchFamily="18" charset="0"/>
                <a:cs typeface="Times New Roman" pitchFamily="18" charset="0"/>
              </a:rPr>
              <a:t>) PCR using primer set of </a:t>
            </a:r>
            <a:r>
              <a:rPr lang="en-US" altLang="ko-KR" sz="1100" b="0" baseline="0" dirty="0" err="1">
                <a:latin typeface="Times New Roman" pitchFamily="18" charset="0"/>
                <a:cs typeface="Times New Roman" pitchFamily="18" charset="0"/>
              </a:rPr>
              <a:t>TMab</a:t>
            </a:r>
            <a:r>
              <a:rPr lang="en-US" altLang="ko-KR" sz="1100" b="0" baseline="0" dirty="0">
                <a:latin typeface="Times New Roman" pitchFamily="18" charset="0"/>
                <a:cs typeface="Times New Roman" pitchFamily="18" charset="0"/>
              </a:rPr>
              <a:t>-LC gene. About 700 </a:t>
            </a:r>
            <a:r>
              <a:rPr lang="en-US" altLang="ko-KR" sz="1100" b="0" baseline="0" dirty="0" err="1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altLang="ko-KR" sz="1100" b="0" baseline="0" dirty="0">
                <a:latin typeface="Times New Roman" pitchFamily="18" charset="0"/>
                <a:cs typeface="Times New Roman" pitchFamily="18" charset="0"/>
              </a:rPr>
              <a:t>-sized bands were detected in </a:t>
            </a:r>
            <a:r>
              <a:rPr lang="en-US" altLang="ko-KR" sz="1100" b="0" baseline="0" dirty="0" err="1">
                <a:latin typeface="Times New Roman" pitchFamily="18" charset="0"/>
                <a:cs typeface="Times New Roman" pitchFamily="18" charset="0"/>
              </a:rPr>
              <a:t>phosphinothricin</a:t>
            </a:r>
            <a:r>
              <a:rPr lang="en-US" altLang="ko-KR" sz="1100" b="0" baseline="0" dirty="0">
                <a:latin typeface="Times New Roman" pitchFamily="18" charset="0"/>
                <a:cs typeface="Times New Roman" pitchFamily="18" charset="0"/>
              </a:rPr>
              <a:t> (PPT)-resistant callus lines. NC, WT callus (</a:t>
            </a:r>
            <a:r>
              <a:rPr lang="en-US" altLang="ko-KR" sz="1100" b="0" baseline="0" dirty="0" err="1">
                <a:latin typeface="Times New Roman" pitchFamily="18" charset="0"/>
                <a:cs typeface="Times New Roman" pitchFamily="18" charset="0"/>
              </a:rPr>
              <a:t>Dongjin</a:t>
            </a:r>
            <a:r>
              <a:rPr lang="en-US" altLang="ko-KR" sz="1100" b="0" baseline="0" dirty="0">
                <a:latin typeface="Times New Roman" pitchFamily="18" charset="0"/>
                <a:cs typeface="Times New Roman" pitchFamily="18" charset="0"/>
              </a:rPr>
              <a:t>); PC, pPM102 plasmid; lane 1~12, PPT-resistant callus lines. (C) </a:t>
            </a:r>
            <a:r>
              <a:rPr lang="en-US" altLang="ko-KR" sz="1100" b="0" baseline="0" dirty="0" err="1">
                <a:latin typeface="Times New Roman" pitchFamily="18" charset="0"/>
                <a:cs typeface="Times New Roman" pitchFamily="18" charset="0"/>
              </a:rPr>
              <a:t>Immunoblotting</a:t>
            </a:r>
            <a:r>
              <a:rPr lang="en-US" altLang="ko-KR" sz="1100" b="0" baseline="0" dirty="0">
                <a:latin typeface="Times New Roman" pitchFamily="18" charset="0"/>
                <a:cs typeface="Times New Roman" pitchFamily="18" charset="0"/>
              </a:rPr>
              <a:t> of transgenic lines selected by </a:t>
            </a:r>
            <a:r>
              <a:rPr lang="en-US" altLang="ko-KR" sz="1100" b="0" baseline="0" dirty="0" err="1">
                <a:latin typeface="Times New Roman" pitchFamily="18" charset="0"/>
                <a:cs typeface="Times New Roman" pitchFamily="18" charset="0"/>
              </a:rPr>
              <a:t>gDNA</a:t>
            </a:r>
            <a:r>
              <a:rPr lang="en-US" altLang="ko-KR" sz="1100" b="0" baseline="0" dirty="0">
                <a:latin typeface="Times New Roman" pitchFamily="18" charset="0"/>
                <a:cs typeface="Times New Roman" pitchFamily="18" charset="0"/>
              </a:rPr>
              <a:t> PCR. The lines were treated on induction media subtracting sucrose for 7 days and then cell </a:t>
            </a:r>
            <a:r>
              <a:rPr lang="en-US" altLang="ko-KR" sz="1100" b="0" baseline="0" dirty="0" err="1">
                <a:latin typeface="Times New Roman" pitchFamily="18" charset="0"/>
                <a:cs typeface="Times New Roman" pitchFamily="18" charset="0"/>
              </a:rPr>
              <a:t>lysate</a:t>
            </a:r>
            <a:r>
              <a:rPr lang="en-US" altLang="ko-KR" sz="1100" b="0" baseline="0" dirty="0">
                <a:latin typeface="Times New Roman" pitchFamily="18" charset="0"/>
                <a:cs typeface="Times New Roman" pitchFamily="18" charset="0"/>
              </a:rPr>
              <a:t> prepared from them was separated under non-reducing condition in 7.5% SDS/PAGE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(left panel), and </a:t>
            </a:r>
            <a:r>
              <a:rPr lang="en-US" altLang="ko-K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immunoblotting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performed using rabbit anti-human </a:t>
            </a:r>
            <a:r>
              <a:rPr lang="en-US" altLang="ko-K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IgG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(right panel)</a:t>
            </a:r>
            <a:r>
              <a:rPr lang="en-US" altLang="ko-KR" sz="1100" b="0" baseline="0" dirty="0">
                <a:latin typeface="Times New Roman" pitchFamily="18" charset="0"/>
                <a:cs typeface="Times New Roman" pitchFamily="18" charset="0"/>
              </a:rPr>
              <a:t>. The TMab was detected using rabbit </a:t>
            </a:r>
            <a:r>
              <a:rPr lang="el-GR" altLang="ko-KR" sz="1100" b="0" dirty="0"/>
              <a:t>α</a:t>
            </a:r>
            <a:r>
              <a:rPr lang="en-US" altLang="ko-KR" sz="1100" b="0" dirty="0"/>
              <a:t>-human </a:t>
            </a:r>
            <a:r>
              <a:rPr lang="en-US" altLang="ko-KR" sz="1100" b="0" dirty="0" err="1"/>
              <a:t>IgG</a:t>
            </a:r>
            <a:r>
              <a:rPr lang="en-US" altLang="ko-KR" sz="1100" b="0" dirty="0"/>
              <a:t>-HRP (diluted factor 1:5,000). Arrow head indicates 150 </a:t>
            </a:r>
            <a:r>
              <a:rPr lang="en-US" altLang="ko-KR" sz="1100" b="0" dirty="0" err="1"/>
              <a:t>kDa</a:t>
            </a:r>
            <a:r>
              <a:rPr lang="en-US" altLang="ko-KR" sz="1100" b="0" dirty="0"/>
              <a:t>-sized TMab. NC,</a:t>
            </a:r>
            <a:r>
              <a:rPr lang="en-US" altLang="ko-KR" sz="1100" b="0" baseline="0" dirty="0"/>
              <a:t> </a:t>
            </a:r>
            <a:r>
              <a:rPr lang="en-US" altLang="ko-KR" sz="1100" b="0" baseline="0" dirty="0">
                <a:latin typeface="Times New Roman" pitchFamily="18" charset="0"/>
                <a:cs typeface="Times New Roman" pitchFamily="18" charset="0"/>
              </a:rPr>
              <a:t>WT callus (</a:t>
            </a:r>
            <a:r>
              <a:rPr lang="en-US" altLang="ko-KR" sz="1100" b="0" baseline="0" dirty="0" err="1">
                <a:latin typeface="Times New Roman" pitchFamily="18" charset="0"/>
                <a:cs typeface="Times New Roman" pitchFamily="18" charset="0"/>
              </a:rPr>
              <a:t>Dongjin</a:t>
            </a:r>
            <a:r>
              <a:rPr lang="en-US" altLang="ko-KR" sz="1100" b="0" baseline="0" dirty="0">
                <a:latin typeface="Times New Roman" pitchFamily="18" charset="0"/>
                <a:cs typeface="Times New Roman" pitchFamily="18" charset="0"/>
              </a:rPr>
              <a:t>); PC, </a:t>
            </a:r>
            <a:r>
              <a:rPr lang="en-US" altLang="ko-KR" sz="1100" b="0" baseline="0" dirty="0" err="1">
                <a:latin typeface="Times New Roman" pitchFamily="18" charset="0"/>
                <a:cs typeface="Times New Roman" pitchFamily="18" charset="0"/>
              </a:rPr>
              <a:t>Herceptin</a:t>
            </a:r>
            <a:r>
              <a:rPr lang="en-US" altLang="ko-KR" sz="1100" b="0" baseline="0" dirty="0">
                <a:latin typeface="Times New Roman" pitchFamily="18" charset="0"/>
                <a:cs typeface="Times New Roman" pitchFamily="18" charset="0"/>
              </a:rPr>
              <a:t> (5 </a:t>
            </a:r>
            <a:r>
              <a:rPr lang="en-US" altLang="ko-KR" sz="1100" b="0" baseline="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altLang="ko-KR" sz="1100" b="0" baseline="0" dirty="0">
                <a:latin typeface="Times New Roman" pitchFamily="18" charset="0"/>
                <a:cs typeface="Times New Roman" pitchFamily="18" charset="0"/>
              </a:rPr>
              <a:t> was loaded). (D) The induction of TMab using secretory-Phyto101 suspension cell expression system. Cell well-grown under suspension cell cultivation were inoculated into induction liquid media and then incubated for 7 days. The spent media sampled was separated under non-reducing condition in SDS/PAGE. D indicates day after induction and arrow head indicates TMab. PC is Herceptin. </a:t>
            </a:r>
            <a:endParaRPr lang="ko-KR" altLang="en-US" sz="11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70510-F76F-4A11-90FB-4DF739865BF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latin typeface="Times New Roman" pitchFamily="18" charset="0"/>
                <a:cs typeface="Times New Roman" pitchFamily="18" charset="0"/>
              </a:rPr>
              <a:t>Figure 3. Purification and structural characterization of Hergreen</a:t>
            </a:r>
            <a:r>
              <a:rPr lang="en-US" altLang="ko-KR" sz="1200" b="0" baseline="0" dirty="0">
                <a:latin typeface="Times New Roman" pitchFamily="18" charset="0"/>
                <a:cs typeface="Times New Roman" pitchFamily="18" charset="0"/>
              </a:rPr>
              <a:t> from Phyto101.</a:t>
            </a:r>
            <a:r>
              <a:rPr lang="en-US" altLang="ko-KR" sz="1200" b="0" dirty="0">
                <a:latin typeface="Times New Roman" pitchFamily="18" charset="0"/>
                <a:cs typeface="Times New Roman" pitchFamily="18" charset="0"/>
              </a:rPr>
              <a:t> (A) </a:t>
            </a:r>
            <a:r>
              <a:rPr lang="en-US" altLang="ko-KR" sz="1200" b="0" baseline="0" dirty="0">
                <a:latin typeface="Times New Roman" pitchFamily="18" charset="0"/>
                <a:cs typeface="Times New Roman" pitchFamily="18" charset="0"/>
              </a:rPr>
              <a:t>Hergreen purified by 3-step method. Hergreen produced in the Phyto101 platform was sequentially purified using Protein A, anion exchange, and hydroxyapatite column method. The purified Hergreen was separated under both non-reducing (left panel) and reducing (right panel) conditions on 7-15% gradient SDS/PAGE. Lane 1, Hergreen; Lane 2, Herceptin. (B-C) The conformational features of Hergreen examined by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Circular Dichroism (CD) analysis. Secondary</a:t>
            </a:r>
            <a:r>
              <a:rPr lang="en-US" altLang="ko-K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(B) and tertiary (C) structures of P-TMab (blue line) and TMab (orange line) were determined by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Far-UV (195~250 nm) and near-UV (250~350 nm) CD absorption spectra. </a:t>
            </a:r>
            <a:endParaRPr lang="ko-KR" alt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70510-F76F-4A11-90FB-4DF739865BF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latin typeface="Times New Roman" pitchFamily="18" charset="0"/>
                <a:cs typeface="Times New Roman" pitchFamily="18" charset="0"/>
              </a:rPr>
              <a:t>Figure 4. The analysis</a:t>
            </a:r>
            <a:r>
              <a:rPr lang="en-US" altLang="ko-KR" sz="1200" b="0" baseline="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altLang="ko-KR" sz="1200" b="0" dirty="0">
                <a:latin typeface="Times New Roman" pitchFamily="18" charset="0"/>
                <a:cs typeface="Times New Roman" pitchFamily="18" charset="0"/>
              </a:rPr>
              <a:t>N-glycan attached to Hergreen. N-glycans purified from</a:t>
            </a:r>
            <a:r>
              <a:rPr lang="en-US" altLang="ko-KR" sz="1200" b="0" baseline="0" dirty="0">
                <a:latin typeface="Times New Roman" pitchFamily="18" charset="0"/>
                <a:cs typeface="Times New Roman" pitchFamily="18" charset="0"/>
              </a:rPr>
              <a:t> Hergreen </a:t>
            </a:r>
            <a:r>
              <a:rPr lang="en-US" altLang="ko-KR" sz="1200" b="0" baseline="0" dirty="0" err="1">
                <a:latin typeface="Times New Roman" pitchFamily="18" charset="0"/>
                <a:cs typeface="Times New Roman" pitchFamily="18" charset="0"/>
              </a:rPr>
              <a:t>anfd</a:t>
            </a:r>
            <a:r>
              <a:rPr lang="en-US" altLang="ko-KR" sz="1200" b="0" baseline="0" dirty="0">
                <a:latin typeface="Times New Roman" pitchFamily="18" charset="0"/>
                <a:cs typeface="Times New Roman" pitchFamily="18" charset="0"/>
              </a:rPr>
              <a:t> Herceptin were separated using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UPLC-FLD method. </a:t>
            </a:r>
            <a:r>
              <a:rPr lang="en-US" altLang="ko-K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GnGn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(G0) form was exclusively found in Hergreen (bottom</a:t>
            </a:r>
            <a:r>
              <a:rPr lang="en-US" altLang="ko-K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panel)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whereas </a:t>
            </a:r>
            <a:r>
              <a:rPr lang="en-US" altLang="ko-K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heterogeous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N-glycan forms were detected in Herceptin (upper panel).    </a:t>
            </a:r>
            <a:endParaRPr lang="ko-KR" altLang="en-US" sz="1200" b="0" dirty="0">
              <a:latin typeface="Times New Roman" pitchFamily="18" charset="0"/>
              <a:cs typeface="Times New Roman" pitchFamily="18" charset="0"/>
            </a:endParaRP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70510-F76F-4A11-90FB-4DF739865BF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4. (A) </a:t>
            </a:r>
            <a:r>
              <a:rPr lang="en-US" altLang="ko-KR" sz="1200" kern="1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HER2-binding affinity and HER2-specific anti-proliferative effect of Hergreen. Using Bio-layer interferometry (BLI), the binding affinity to HER2 was measured and compared between Hergreen and Herceptin. The equilibrium dissociation constant (</a:t>
            </a:r>
            <a:r>
              <a:rPr lang="en-US" altLang="ko-KR" sz="1200" i="1" kern="1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K</a:t>
            </a:r>
            <a:r>
              <a:rPr lang="en-US" altLang="ko-KR" sz="1200" i="1" kern="100" baseline="-250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D</a:t>
            </a:r>
            <a:r>
              <a:rPr lang="en-US" altLang="ko-KR" sz="1200" kern="1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) values of Hergreen (left panel) and Herceptin (right panel) were found to be 0.07 </a:t>
            </a:r>
            <a:r>
              <a:rPr lang="en-US" altLang="ko-KR" sz="1200" kern="100" dirty="0" err="1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nM</a:t>
            </a:r>
            <a:r>
              <a:rPr lang="en-US" altLang="ko-KR" sz="1200" kern="1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 and 0.08 </a:t>
            </a:r>
            <a:r>
              <a:rPr lang="en-US" altLang="ko-KR" sz="1200" kern="100" dirty="0" err="1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nM</a:t>
            </a:r>
            <a:r>
              <a:rPr lang="en-US" altLang="ko-KR" sz="1200" kern="1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, respectively. (B) Anti proliferation assay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70510-F76F-4A11-90FB-4DF739865BF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226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70510-F76F-4A11-90FB-4DF739865BF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Figure 7. </a:t>
            </a:r>
            <a:r>
              <a:rPr lang="en-US" altLang="ko-KR" i="1" dirty="0"/>
              <a:t>In</a:t>
            </a:r>
            <a:r>
              <a:rPr lang="ko-KR" altLang="en-US" i="1" dirty="0"/>
              <a:t> </a:t>
            </a:r>
            <a:r>
              <a:rPr lang="en-US" altLang="ko-KR" i="1" dirty="0"/>
              <a:t>vivo</a:t>
            </a:r>
            <a:r>
              <a:rPr lang="en-US" altLang="ko-KR" dirty="0"/>
              <a:t> biodistribution pattern of </a:t>
            </a:r>
            <a:r>
              <a:rPr lang="en-US" altLang="ko-KR" dirty="0" err="1"/>
              <a:t>Hergreen</a:t>
            </a:r>
            <a:r>
              <a:rPr lang="en-US" altLang="ko-KR" dirty="0"/>
              <a:t> in BT474 tumor model. (A) TLC results confirming antibody labeling efficiency of radioactive isotope </a:t>
            </a:r>
            <a:r>
              <a:rPr lang="en-US" altLang="ko-KR" baseline="30000" dirty="0"/>
              <a:t>111</a:t>
            </a:r>
            <a:r>
              <a:rPr lang="en-US" altLang="ko-KR" dirty="0"/>
              <a:t>Indium. (B) SPECT/CT images of 111 In-labeled antibodies in BT474 tumor model.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70510-F76F-4A11-90FB-4DF739865BF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9514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1A2E-DD32-4D91-9EC8-38E00804030B}" type="datetimeFigureOut">
              <a:rPr lang="ko-KR" altLang="en-US" smtClean="0"/>
              <a:pPr/>
              <a:t>2024-01-18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F1A6-A408-4C99-9CF9-AF5278E8F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880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1A2E-DD32-4D91-9EC8-38E00804030B}" type="datetimeFigureOut">
              <a:rPr lang="ko-KR" altLang="en-US" smtClean="0"/>
              <a:pPr/>
              <a:t>2024-01-18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F1A6-A408-4C99-9CF9-AF5278E8F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980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1A2E-DD32-4D91-9EC8-38E00804030B}" type="datetimeFigureOut">
              <a:rPr lang="ko-KR" altLang="en-US" smtClean="0"/>
              <a:pPr/>
              <a:t>2024-01-18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F1A6-A408-4C99-9CF9-AF5278E8F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786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1A2E-DD32-4D91-9EC8-38E00804030B}" type="datetimeFigureOut">
              <a:rPr lang="ko-KR" altLang="en-US" smtClean="0"/>
              <a:pPr/>
              <a:t>2024-01-18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F1A6-A408-4C99-9CF9-AF5278E8F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025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1A2E-DD32-4D91-9EC8-38E00804030B}" type="datetimeFigureOut">
              <a:rPr lang="ko-KR" altLang="en-US" smtClean="0"/>
              <a:pPr/>
              <a:t>2024-01-18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F1A6-A408-4C99-9CF9-AF5278E8F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246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1A2E-DD32-4D91-9EC8-38E00804030B}" type="datetimeFigureOut">
              <a:rPr lang="ko-KR" altLang="en-US" smtClean="0"/>
              <a:pPr/>
              <a:t>2024-01-18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F1A6-A408-4C99-9CF9-AF5278E8F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084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1A2E-DD32-4D91-9EC8-38E00804030B}" type="datetimeFigureOut">
              <a:rPr lang="ko-KR" altLang="en-US" smtClean="0"/>
              <a:pPr/>
              <a:t>2024-01-18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F1A6-A408-4C99-9CF9-AF5278E8F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697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1A2E-DD32-4D91-9EC8-38E00804030B}" type="datetimeFigureOut">
              <a:rPr lang="ko-KR" altLang="en-US" smtClean="0"/>
              <a:pPr/>
              <a:t>2024-01-18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F1A6-A408-4C99-9CF9-AF5278E8F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839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1A2E-DD32-4D91-9EC8-38E00804030B}" type="datetimeFigureOut">
              <a:rPr lang="ko-KR" altLang="en-US" smtClean="0"/>
              <a:pPr/>
              <a:t>2024-01-18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F1A6-A408-4C99-9CF9-AF5278E8F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8608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1A2E-DD32-4D91-9EC8-38E00804030B}" type="datetimeFigureOut">
              <a:rPr lang="ko-KR" altLang="en-US" smtClean="0"/>
              <a:pPr/>
              <a:t>2024-01-18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F1A6-A408-4C99-9CF9-AF5278E8F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132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1A2E-DD32-4D91-9EC8-38E00804030B}" type="datetimeFigureOut">
              <a:rPr lang="ko-KR" altLang="en-US" smtClean="0"/>
              <a:pPr/>
              <a:t>2024-01-18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F1A6-A408-4C99-9CF9-AF5278E8F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472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A1A2E-DD32-4D91-9EC8-38E00804030B}" type="datetimeFigureOut">
              <a:rPr lang="ko-KR" altLang="en-US" smtClean="0"/>
              <a:pPr/>
              <a:t>2024-01-18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8F1A6-A408-4C99-9CF9-AF5278E8F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552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0448" y="346162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a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88" y="2800796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b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49190" y="2740805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c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992464" y="6488668"/>
            <a:ext cx="119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Arial" pitchFamily="34" charset="0"/>
                <a:cs typeface="Arial" pitchFamily="34" charset="0"/>
              </a:rPr>
              <a:t>Figure 1. 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차트 1">
            <a:extLst>
              <a:ext uri="{FF2B5EF4-FFF2-40B4-BE49-F238E27FC236}">
                <a16:creationId xmlns:a16="http://schemas.microsoft.com/office/drawing/2014/main" id="{D67B9E3C-F61A-0D03-F72E-D4268F9C44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880591"/>
              </p:ext>
            </p:extLst>
          </p:nvPr>
        </p:nvGraphicFramePr>
        <p:xfrm>
          <a:off x="344550" y="3123375"/>
          <a:ext cx="5383984" cy="2549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AC70E3C1-5D1E-44ED-EC0B-7DD4B464D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027" y="2701406"/>
            <a:ext cx="5999050" cy="286699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07EEF4D-D7F5-1158-C79F-93E24BEC3A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812"/>
          <a:stretch/>
        </p:blipFill>
        <p:spPr>
          <a:xfrm>
            <a:off x="823754" y="558134"/>
            <a:ext cx="8247254" cy="21300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>
            <a:extLst>
              <a:ext uri="{FF2B5EF4-FFF2-40B4-BE49-F238E27FC236}">
                <a16:creationId xmlns:a16="http://schemas.microsoft.com/office/drawing/2014/main" id="{AE14C837-D080-3A7B-6DA5-9F1FE6445C3B}"/>
              </a:ext>
            </a:extLst>
          </p:cNvPr>
          <p:cNvGrpSpPr/>
          <p:nvPr/>
        </p:nvGrpSpPr>
        <p:grpSpPr>
          <a:xfrm>
            <a:off x="1285869" y="1828800"/>
            <a:ext cx="9940414" cy="3334780"/>
            <a:chOff x="1295701" y="1917290"/>
            <a:chExt cx="9940414" cy="3334780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EEB8F0F0-9746-AEFC-79CD-501B28FDEA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5777"/>
            <a:stretch/>
          </p:blipFill>
          <p:spPr>
            <a:xfrm>
              <a:off x="1295701" y="1991935"/>
              <a:ext cx="4389500" cy="3222032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0FE35A05-C2D9-35FA-0AAB-E9A47C9151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689"/>
            <a:stretch/>
          </p:blipFill>
          <p:spPr>
            <a:xfrm>
              <a:off x="5914252" y="1917290"/>
              <a:ext cx="5082980" cy="33347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E298C1-A1E8-D007-4000-81B2DBB560A9}"/>
                </a:ext>
              </a:extLst>
            </p:cNvPr>
            <p:cNvSpPr txBox="1"/>
            <p:nvPr/>
          </p:nvSpPr>
          <p:spPr>
            <a:xfrm>
              <a:off x="10459366" y="3499384"/>
              <a:ext cx="776749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Arial" panose="020B0604020202020204" pitchFamily="34" charset="0"/>
                  <a:cs typeface="Arial" panose="020B0604020202020204" pitchFamily="34" charset="0"/>
                </a:rPr>
                <a:t>TMab</a:t>
              </a:r>
            </a:p>
            <a:p>
              <a:endParaRPr lang="en-US" altLang="ko-KR" sz="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ko-KR" sz="1200" dirty="0">
                  <a:latin typeface="Arial" panose="020B0604020202020204" pitchFamily="34" charset="0"/>
                  <a:cs typeface="Arial" panose="020B0604020202020204" pitchFamily="34" charset="0"/>
                </a:rPr>
                <a:t>O-TMab</a:t>
              </a:r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C530FC5-437E-8947-1620-84F6F81D6E78}"/>
              </a:ext>
            </a:extLst>
          </p:cNvPr>
          <p:cNvSpPr txBox="1"/>
          <p:nvPr/>
        </p:nvSpPr>
        <p:spPr>
          <a:xfrm>
            <a:off x="-1" y="6156557"/>
            <a:ext cx="1219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Supplementary figure 3. 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Anti proliferation assay of O-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TMab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using human breast cancer cell lines, BT474 (left panel) and SKBr3 (right panel). 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38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95E09A-125A-2A26-B021-EF33A24C4221}"/>
              </a:ext>
            </a:extLst>
          </p:cNvPr>
          <p:cNvSpPr txBox="1"/>
          <p:nvPr/>
        </p:nvSpPr>
        <p:spPr>
          <a:xfrm>
            <a:off x="-1" y="6445804"/>
            <a:ext cx="12192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Arial" panose="020B0604020202020204" pitchFamily="34" charset="0"/>
                <a:cs typeface="Arial" pitchFamily="34" charset="0"/>
              </a:rPr>
              <a:t>Supplementary figure 4. </a:t>
            </a:r>
            <a:r>
              <a:rPr lang="en-US" altLang="ko-KR" sz="1600" i="1" dirty="0">
                <a:latin typeface="Arial" panose="020B0604020202020204" pitchFamily="34" charset="0"/>
                <a:cs typeface="Arial" pitchFamily="34" charset="0"/>
              </a:rPr>
              <a:t>In</a:t>
            </a:r>
            <a:r>
              <a:rPr lang="ko-KR" altLang="en-US" sz="1600" i="1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ko-KR" sz="1600" i="1" dirty="0">
                <a:latin typeface="Arial" panose="020B0604020202020204" pitchFamily="34" charset="0"/>
                <a:cs typeface="Arial" pitchFamily="34" charset="0"/>
              </a:rPr>
              <a:t>vitro</a:t>
            </a:r>
            <a:r>
              <a:rPr lang="ko-KR" altLang="en-US" sz="1600" i="1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ko-KR" sz="1600" dirty="0">
                <a:latin typeface="Arial" panose="020B0604020202020204" pitchFamily="34" charset="0"/>
                <a:cs typeface="Arial" pitchFamily="34" charset="0"/>
              </a:rPr>
              <a:t>ADCC</a:t>
            </a:r>
            <a:r>
              <a:rPr lang="ko-KR" altLang="en-US" sz="16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ko-KR" sz="1600" dirty="0">
                <a:latin typeface="Arial" panose="020B0604020202020204" pitchFamily="34" charset="0"/>
                <a:cs typeface="Arial" pitchFamily="34" charset="0"/>
              </a:rPr>
              <a:t>assay</a:t>
            </a:r>
            <a:r>
              <a:rPr lang="ko-KR" altLang="en-US" sz="16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ko-KR" sz="1600" dirty="0">
                <a:latin typeface="Arial" panose="020B0604020202020204" pitchFamily="34" charset="0"/>
                <a:cs typeface="Arial" pitchFamily="34" charset="0"/>
              </a:rPr>
              <a:t>of</a:t>
            </a:r>
            <a:r>
              <a:rPr lang="ko-KR" altLang="en-US" sz="16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ko-KR" sz="1600" dirty="0">
                <a:latin typeface="Arial" panose="020B0604020202020204" pitchFamily="34" charset="0"/>
                <a:cs typeface="Arial" pitchFamily="34" charset="0"/>
              </a:rPr>
              <a:t>O-TMab</a:t>
            </a:r>
            <a:r>
              <a:rPr lang="ko-KR" altLang="en-US" sz="16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ko-KR" sz="1600" dirty="0">
                <a:latin typeface="Arial" panose="020B0604020202020204" pitchFamily="34" charset="0"/>
                <a:cs typeface="Arial" pitchFamily="34" charset="0"/>
              </a:rPr>
              <a:t>and</a:t>
            </a:r>
            <a:r>
              <a:rPr lang="ko-KR" altLang="en-US" sz="16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ko-KR" sz="1600" dirty="0">
                <a:latin typeface="Arial" panose="020B0604020202020204" pitchFamily="34" charset="0"/>
                <a:cs typeface="Arial" pitchFamily="34" charset="0"/>
              </a:rPr>
              <a:t>trastuzumab</a:t>
            </a:r>
            <a:endParaRPr lang="ko-KR" altLang="en-US" sz="1600" dirty="0">
              <a:latin typeface="Arial" panose="020B0604020202020204" pitchFamily="34" charset="0"/>
              <a:cs typeface="Arial" pitchFamily="34" charset="0"/>
            </a:endParaRPr>
          </a:p>
        </p:txBody>
      </p:sp>
      <p:graphicFrame>
        <p:nvGraphicFramePr>
          <p:cNvPr id="2" name="개체 1">
            <a:extLst>
              <a:ext uri="{FF2B5EF4-FFF2-40B4-BE49-F238E27FC236}">
                <a16:creationId xmlns:a16="http://schemas.microsoft.com/office/drawing/2014/main" id="{905B938D-EE0D-1BCB-9A1D-D30A71C3F3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516905"/>
              </p:ext>
            </p:extLst>
          </p:nvPr>
        </p:nvGraphicFramePr>
        <p:xfrm>
          <a:off x="4049135" y="1555690"/>
          <a:ext cx="4535487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rism Project" r:id="rId3" imgW="4536000" imgH="3168000" progId="Prism5.Document">
                  <p:embed/>
                </p:oleObj>
              </mc:Choice>
              <mc:Fallback>
                <p:oleObj name="Prism Project" r:id="rId3" imgW="4536000" imgH="3168000" progId="Prism5.Document">
                  <p:embed/>
                  <p:pic>
                    <p:nvPicPr>
                      <p:cNvPr id="3" name="개체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9135" y="1555690"/>
                        <a:ext cx="4535487" cy="316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258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54631" y="516237"/>
            <a:ext cx="7437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Table 1. Information of sgRNAs for CRISPR-cas9-based knock-out of </a:t>
            </a:r>
          </a:p>
          <a:p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 8 target genes involved in plant specific N-glycosylation in rice.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2A7090E-B41F-BA57-8D1E-2FD1B9A71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631" y="1329064"/>
            <a:ext cx="7175976" cy="44279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51816" y="701336"/>
            <a:ext cx="899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Table 2. Analysis of full-length amino acid sequence of P-TMab by LC/MS/MS.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FDA3F5B-EC1C-66AD-7B4D-95DECC003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091" y="1185159"/>
            <a:ext cx="7745344" cy="43608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6024" y="886409"/>
            <a:ext cx="38899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Table S1. N-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glycan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profile of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PMOsCs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.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12E975B-6356-8BA3-B043-C4676FC0F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89" y="1330436"/>
            <a:ext cx="6825713" cy="46411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F93E7E08-B94D-D394-9C73-DEB6CE22ECCF}"/>
              </a:ext>
            </a:extLst>
          </p:cNvPr>
          <p:cNvSpPr/>
          <p:nvPr/>
        </p:nvSpPr>
        <p:spPr>
          <a:xfrm>
            <a:off x="2169056" y="1102553"/>
            <a:ext cx="899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Table S2. Analysis of full-length amino acid sequence of P-TMab by LC/MS.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0EC413A-C572-FE06-91D5-D551E7C5F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637" y="1705603"/>
            <a:ext cx="7109559" cy="33049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8D595EF4-29CE-3DBF-58B5-563BFF371B2B}"/>
              </a:ext>
            </a:extLst>
          </p:cNvPr>
          <p:cNvSpPr/>
          <p:nvPr/>
        </p:nvSpPr>
        <p:spPr>
          <a:xfrm>
            <a:off x="3352716" y="831127"/>
            <a:ext cx="5486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Table S3. N-glycan profile of P-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TMab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and trastuzumab.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7D9D8D1-638F-5CC6-DD7F-7CEB30D7A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361" y="1520890"/>
            <a:ext cx="4168419" cy="334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40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66274" y="467353"/>
            <a:ext cx="78333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Table S4. List and sequences of Primers used in this study.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F5AF87C-F7BB-4DA7-771E-248F19FE6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141" y="805907"/>
            <a:ext cx="7222817" cy="57101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67883" y="6487811"/>
            <a:ext cx="122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Arial" pitchFamily="34" charset="0"/>
                <a:cs typeface="Arial" pitchFamily="34" charset="0"/>
              </a:rPr>
              <a:t>Figure 2. 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1471" y="634825"/>
            <a:ext cx="7294578" cy="75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96562" y="619409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a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87189" y="1694437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b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2D215BC-974C-FEFE-91E3-B9EFE6D7334D}"/>
              </a:ext>
            </a:extLst>
          </p:cNvPr>
          <p:cNvGrpSpPr/>
          <p:nvPr/>
        </p:nvGrpSpPr>
        <p:grpSpPr>
          <a:xfrm>
            <a:off x="1542636" y="1942753"/>
            <a:ext cx="5138153" cy="895851"/>
            <a:chOff x="3404603" y="1529756"/>
            <a:chExt cx="5138153" cy="895851"/>
          </a:xfrm>
        </p:grpSpPr>
        <p:sp>
          <p:nvSpPr>
            <p:cNvPr id="8" name="TextBox 7"/>
            <p:cNvSpPr txBox="1"/>
            <p:nvPr/>
          </p:nvSpPr>
          <p:spPr>
            <a:xfrm>
              <a:off x="3657237" y="1529756"/>
              <a:ext cx="48855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latin typeface="Arial" pitchFamily="34" charset="0"/>
                  <a:cs typeface="Arial" pitchFamily="34" charset="0"/>
                </a:rPr>
                <a:t>  NC   PC     1       2</a:t>
              </a:r>
              <a:r>
                <a:rPr lang="en-US" altLang="ko-KR" sz="1100" b="1" dirty="0">
                  <a:latin typeface="Arial" pitchFamily="34" charset="0"/>
                  <a:cs typeface="Arial" pitchFamily="34" charset="0"/>
                </a:rPr>
                <a:t>       </a:t>
              </a:r>
              <a:r>
                <a:rPr lang="en-US" altLang="ko-KR" sz="1100" dirty="0">
                  <a:latin typeface="Arial" pitchFamily="34" charset="0"/>
                  <a:cs typeface="Arial" pitchFamily="34" charset="0"/>
                </a:rPr>
                <a:t>3      4       5       6       7      8       9      10     11     12 </a:t>
              </a:r>
              <a:endParaRPr lang="ko-KR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09746" y="2163997"/>
              <a:ext cx="4659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latin typeface="Arial" pitchFamily="34" charset="0"/>
                  <a:cs typeface="Arial" pitchFamily="34" charset="0"/>
                </a:rPr>
                <a:t>0.6</a:t>
              </a:r>
              <a:endParaRPr lang="ko-KR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09748" y="1782143"/>
              <a:ext cx="4659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latin typeface="Arial" pitchFamily="34" charset="0"/>
                  <a:cs typeface="Arial" pitchFamily="34" charset="0"/>
                </a:rPr>
                <a:t>1.0</a:t>
              </a:r>
              <a:endParaRPr lang="ko-KR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31710" y="1542191"/>
              <a:ext cx="465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kb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04603" y="1962248"/>
              <a:ext cx="4659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latin typeface="Arial" pitchFamily="34" charset="0"/>
                  <a:cs typeface="Arial" pitchFamily="34" charset="0"/>
                </a:rPr>
                <a:t>0.8</a:t>
              </a:r>
              <a:endParaRPr lang="ko-KR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 l="6065" t="52683" r="12884" b="27060"/>
            <a:stretch>
              <a:fillRect/>
            </a:stretch>
          </p:blipFill>
          <p:spPr bwMode="auto">
            <a:xfrm>
              <a:off x="3724501" y="1791011"/>
              <a:ext cx="4774712" cy="596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" name="Group 162"/>
          <p:cNvGrpSpPr/>
          <p:nvPr/>
        </p:nvGrpSpPr>
        <p:grpSpPr>
          <a:xfrm>
            <a:off x="1487265" y="3291950"/>
            <a:ext cx="5457820" cy="2257426"/>
            <a:chOff x="5631369" y="1428082"/>
            <a:chExt cx="5962566" cy="2458148"/>
          </a:xfrm>
        </p:grpSpPr>
        <p:sp>
          <p:nvSpPr>
            <p:cNvPr id="63" name="TextBox 62"/>
            <p:cNvSpPr txBox="1"/>
            <p:nvPr/>
          </p:nvSpPr>
          <p:spPr>
            <a:xfrm>
              <a:off x="5678198" y="1709536"/>
              <a:ext cx="553459" cy="284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latin typeface="Arial" pitchFamily="34" charset="0"/>
                  <a:cs typeface="Arial" pitchFamily="34" charset="0"/>
                </a:rPr>
                <a:t>245</a:t>
              </a:r>
              <a:endParaRPr lang="ko-KR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678199" y="1925933"/>
              <a:ext cx="579096" cy="284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latin typeface="Arial" pitchFamily="34" charset="0"/>
                  <a:cs typeface="Arial" pitchFamily="34" charset="0"/>
                </a:rPr>
                <a:t>180</a:t>
              </a:r>
              <a:endParaRPr lang="ko-KR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678202" y="2159301"/>
              <a:ext cx="641531" cy="284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latin typeface="Arial" pitchFamily="34" charset="0"/>
                  <a:cs typeface="Arial" pitchFamily="34" charset="0"/>
                </a:rPr>
                <a:t>135</a:t>
              </a:r>
              <a:endParaRPr lang="ko-KR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678202" y="2392671"/>
              <a:ext cx="625922" cy="284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latin typeface="Arial" pitchFamily="34" charset="0"/>
                  <a:cs typeface="Arial" pitchFamily="34" charset="0"/>
                </a:rPr>
                <a:t>100</a:t>
              </a:r>
              <a:endParaRPr lang="ko-KR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693811" y="2688271"/>
              <a:ext cx="782676" cy="284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latin typeface="Arial" pitchFamily="34" charset="0"/>
                  <a:cs typeface="Arial" pitchFamily="34" charset="0"/>
                </a:rPr>
                <a:t>  75</a:t>
              </a:r>
              <a:endParaRPr lang="ko-KR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693815" y="3263914"/>
              <a:ext cx="743487" cy="284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latin typeface="Arial" pitchFamily="34" charset="0"/>
                  <a:cs typeface="Arial" pitchFamily="34" charset="0"/>
                </a:rPr>
                <a:t>  48</a:t>
              </a:r>
              <a:endParaRPr lang="ko-KR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631369" y="1488926"/>
              <a:ext cx="6297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  kDa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6064879" y="3403023"/>
              <a:ext cx="18075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060111" y="2826735"/>
              <a:ext cx="18075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055343" y="2536207"/>
              <a:ext cx="18075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064863" y="2302831"/>
              <a:ext cx="18075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060095" y="2069455"/>
              <a:ext cx="18075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6055327" y="1878943"/>
              <a:ext cx="18075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6113099" y="1428082"/>
              <a:ext cx="3014642" cy="284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latin typeface="Arial" pitchFamily="34" charset="0"/>
                  <a:cs typeface="Arial" pitchFamily="34" charset="0"/>
                </a:rPr>
                <a:t> D1    D2      D3     D5      D7      PC  </a:t>
              </a:r>
              <a:endParaRPr lang="ko-KR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6086421" y="1729959"/>
              <a:ext cx="2620818" cy="2156271"/>
              <a:chOff x="3070239" y="1850566"/>
              <a:chExt cx="2620818" cy="2156271"/>
            </a:xfrm>
          </p:grpSpPr>
          <p:pic>
            <p:nvPicPr>
              <p:cNvPr id="81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3000" contrast="4000"/>
              </a:blip>
              <a:srcRect l="12102" t="1877" r="38696" b="36428"/>
              <a:stretch>
                <a:fillRect/>
              </a:stretch>
            </p:blipFill>
            <p:spPr bwMode="auto">
              <a:xfrm>
                <a:off x="3070239" y="1854921"/>
                <a:ext cx="1710782" cy="2151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3000" contrast="4000"/>
              </a:blip>
              <a:srcRect l="73827" t="1877" b="36302"/>
              <a:stretch>
                <a:fillRect/>
              </a:stretch>
            </p:blipFill>
            <p:spPr bwMode="auto">
              <a:xfrm>
                <a:off x="4781016" y="1850566"/>
                <a:ext cx="910041" cy="2156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3" name="Group 82"/>
            <p:cNvGrpSpPr/>
            <p:nvPr/>
          </p:nvGrpSpPr>
          <p:grpSpPr>
            <a:xfrm>
              <a:off x="8843883" y="1735225"/>
              <a:ext cx="2414643" cy="2151005"/>
              <a:chOff x="6309417" y="1855832"/>
              <a:chExt cx="2414643" cy="2151005"/>
            </a:xfrm>
          </p:grpSpPr>
          <p:pic>
            <p:nvPicPr>
              <p:cNvPr id="84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92157" t="3990" r="1017" b="35994"/>
              <a:stretch>
                <a:fillRect/>
              </a:stretch>
            </p:blipFill>
            <p:spPr bwMode="auto">
              <a:xfrm>
                <a:off x="8360207" y="1860186"/>
                <a:ext cx="363853" cy="2146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5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9515" t="3990" r="48146" b="35571"/>
              <a:stretch>
                <a:fillRect/>
              </a:stretch>
            </p:blipFill>
            <p:spPr bwMode="auto">
              <a:xfrm>
                <a:off x="6309417" y="1855832"/>
                <a:ext cx="2090001" cy="2151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6" name="TextBox 85"/>
            <p:cNvSpPr txBox="1"/>
            <p:nvPr/>
          </p:nvSpPr>
          <p:spPr>
            <a:xfrm>
              <a:off x="8840526" y="1490313"/>
              <a:ext cx="2753409" cy="284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latin typeface="Arial" pitchFamily="34" charset="0"/>
                  <a:cs typeface="Arial" pitchFamily="34" charset="0"/>
                </a:rPr>
                <a:t>  D1    D2      D3     D5     D7    PC  </a:t>
              </a:r>
              <a:endParaRPr lang="ko-KR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Isosceles Triangle 91"/>
            <p:cNvSpPr/>
            <p:nvPr/>
          </p:nvSpPr>
          <p:spPr>
            <a:xfrm rot="16200000">
              <a:off x="8665602" y="2050870"/>
              <a:ext cx="119692" cy="14122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3EBBB2BA-6D5A-094E-B206-7600542F76E6}"/>
              </a:ext>
            </a:extLst>
          </p:cNvPr>
          <p:cNvGrpSpPr/>
          <p:nvPr/>
        </p:nvGrpSpPr>
        <p:grpSpPr>
          <a:xfrm>
            <a:off x="7109789" y="1955188"/>
            <a:ext cx="3592118" cy="908663"/>
            <a:chOff x="3361549" y="2908650"/>
            <a:chExt cx="3592118" cy="908663"/>
          </a:xfrm>
        </p:grpSpPr>
        <p:sp>
          <p:nvSpPr>
            <p:cNvPr id="15" name="TextBox 14"/>
            <p:cNvSpPr txBox="1"/>
            <p:nvPr/>
          </p:nvSpPr>
          <p:spPr>
            <a:xfrm>
              <a:off x="3433455" y="3207962"/>
              <a:ext cx="4441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latin typeface="Arial" pitchFamily="34" charset="0"/>
                  <a:cs typeface="Arial" pitchFamily="34" charset="0"/>
                </a:rPr>
                <a:t>245</a:t>
              </a:r>
              <a:endParaRPr lang="ko-KR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6669" y="3353072"/>
              <a:ext cx="4441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latin typeface="Arial" pitchFamily="34" charset="0"/>
                  <a:cs typeface="Arial" pitchFamily="34" charset="0"/>
                </a:rPr>
                <a:t>180</a:t>
              </a:r>
              <a:endParaRPr lang="ko-KR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26669" y="3555703"/>
              <a:ext cx="4441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latin typeface="Arial" pitchFamily="34" charset="0"/>
                  <a:cs typeface="Arial" pitchFamily="34" charset="0"/>
                </a:rPr>
                <a:t>135</a:t>
              </a:r>
              <a:endParaRPr lang="ko-KR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61549" y="2908650"/>
              <a:ext cx="6297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  kDa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3767460" y="3343860"/>
              <a:ext cx="18075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770998" y="3474994"/>
              <a:ext cx="18075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763903" y="3691192"/>
              <a:ext cx="18075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891149" y="2921789"/>
              <a:ext cx="3062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latin typeface="Arial" pitchFamily="34" charset="0"/>
                  <a:cs typeface="Arial" pitchFamily="34" charset="0"/>
                </a:rPr>
                <a:t>3        4       9       10     11     12     NC    PC  </a:t>
              </a:r>
              <a:endParaRPr lang="ko-KR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Isosceles Triangle 89"/>
            <p:cNvSpPr/>
            <p:nvPr/>
          </p:nvSpPr>
          <p:spPr>
            <a:xfrm rot="16200000">
              <a:off x="6713637" y="3321056"/>
              <a:ext cx="119692" cy="14122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11153" t="6176" r="1069" b="81768"/>
            <a:stretch>
              <a:fillRect/>
            </a:stretch>
          </p:blipFill>
          <p:spPr bwMode="auto">
            <a:xfrm>
              <a:off x="3861898" y="3194172"/>
              <a:ext cx="2859314" cy="568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" name="TextBox 132"/>
          <p:cNvSpPr txBox="1"/>
          <p:nvPr/>
        </p:nvSpPr>
        <p:spPr>
          <a:xfrm>
            <a:off x="1196562" y="3102711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d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25123" y="1618052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c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차트 6">
            <a:extLst>
              <a:ext uri="{FF2B5EF4-FFF2-40B4-BE49-F238E27FC236}">
                <a16:creationId xmlns:a16="http://schemas.microsoft.com/office/drawing/2014/main" id="{17C94B26-8E98-343C-FA79-639E14C93D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238782"/>
              </p:ext>
            </p:extLst>
          </p:nvPr>
        </p:nvGraphicFramePr>
        <p:xfrm>
          <a:off x="7091498" y="3335261"/>
          <a:ext cx="3415277" cy="2580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1DEE136-12C4-7841-9E97-4995EFDB2010}"/>
              </a:ext>
            </a:extLst>
          </p:cNvPr>
          <p:cNvSpPr txBox="1"/>
          <p:nvPr/>
        </p:nvSpPr>
        <p:spPr>
          <a:xfrm>
            <a:off x="6830733" y="3102711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e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1960" y="6488668"/>
            <a:ext cx="117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Arial" pitchFamily="34" charset="0"/>
                <a:cs typeface="Arial" pitchFamily="34" charset="0"/>
              </a:rPr>
              <a:t>Figure 3. 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6837" y="1831730"/>
            <a:ext cx="2586360" cy="2850842"/>
            <a:chOff x="485361" y="306706"/>
            <a:chExt cx="2757864" cy="2622228"/>
          </a:xfrm>
        </p:grpSpPr>
        <p:sp>
          <p:nvSpPr>
            <p:cNvPr id="8" name="TextBox 7"/>
            <p:cNvSpPr txBox="1"/>
            <p:nvPr/>
          </p:nvSpPr>
          <p:spPr>
            <a:xfrm>
              <a:off x="2175733" y="369927"/>
              <a:ext cx="10674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latin typeface="Arial" pitchFamily="34" charset="0"/>
                  <a:cs typeface="Arial" pitchFamily="34" charset="0"/>
                </a:rPr>
                <a:t>    1        2</a:t>
              </a:r>
              <a:endParaRPr lang="ko-KR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28006" y="366166"/>
              <a:ext cx="10674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latin typeface="Arial" pitchFamily="34" charset="0"/>
                  <a:cs typeface="Arial" pitchFamily="34" charset="0"/>
                </a:rPr>
                <a:t>     1        2</a:t>
              </a:r>
              <a:endParaRPr lang="ko-KR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5361" y="311525"/>
              <a:ext cx="529987" cy="239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kDa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55310" y="306706"/>
              <a:ext cx="529987" cy="239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kDa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6176" y="570385"/>
              <a:ext cx="529987" cy="225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latin typeface="Arial" pitchFamily="34" charset="0"/>
                  <a:cs typeface="Arial" pitchFamily="34" charset="0"/>
                </a:rPr>
                <a:t>245</a:t>
              </a:r>
              <a:endParaRPr lang="ko-KR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9405" y="680487"/>
              <a:ext cx="529987" cy="225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latin typeface="Arial" pitchFamily="34" charset="0"/>
                  <a:cs typeface="Arial" pitchFamily="34" charset="0"/>
                </a:rPr>
                <a:t>180</a:t>
              </a:r>
              <a:endParaRPr lang="ko-KR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9406" y="829249"/>
              <a:ext cx="529987" cy="225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latin typeface="Arial" pitchFamily="34" charset="0"/>
                  <a:cs typeface="Arial" pitchFamily="34" charset="0"/>
                </a:rPr>
                <a:t>140</a:t>
              </a:r>
              <a:endParaRPr lang="ko-KR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9934" y="980407"/>
              <a:ext cx="529987" cy="225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latin typeface="Arial" pitchFamily="34" charset="0"/>
                  <a:cs typeface="Arial" pitchFamily="34" charset="0"/>
                </a:rPr>
                <a:t>100</a:t>
              </a:r>
              <a:endParaRPr lang="ko-KR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7450" y="1213536"/>
              <a:ext cx="529987" cy="225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latin typeface="Arial" pitchFamily="34" charset="0"/>
                  <a:cs typeface="Arial" pitchFamily="34" charset="0"/>
                </a:rPr>
                <a:t>  75</a:t>
              </a:r>
              <a:endParaRPr lang="ko-KR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15824" y="1472982"/>
              <a:ext cx="529987" cy="225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latin typeface="Arial" pitchFamily="34" charset="0"/>
                  <a:cs typeface="Arial" pitchFamily="34" charset="0"/>
                </a:rPr>
                <a:t>  60</a:t>
              </a:r>
              <a:endParaRPr lang="ko-KR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15823" y="1272359"/>
              <a:ext cx="529987" cy="225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latin typeface="Arial" pitchFamily="34" charset="0"/>
                  <a:cs typeface="Arial" pitchFamily="34" charset="0"/>
                </a:rPr>
                <a:t>  75</a:t>
              </a:r>
              <a:endParaRPr lang="ko-KR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13031" y="1674695"/>
              <a:ext cx="529987" cy="225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latin typeface="Arial" pitchFamily="34" charset="0"/>
                  <a:cs typeface="Arial" pitchFamily="34" charset="0"/>
                </a:rPr>
                <a:t>  50</a:t>
              </a:r>
              <a:endParaRPr lang="ko-KR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13030" y="1852173"/>
              <a:ext cx="529987" cy="225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latin typeface="Arial" pitchFamily="34" charset="0"/>
                  <a:cs typeface="Arial" pitchFamily="34" charset="0"/>
                </a:rPr>
                <a:t>  40</a:t>
              </a:r>
              <a:endParaRPr lang="ko-KR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13030" y="2021380"/>
              <a:ext cx="529987" cy="225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latin typeface="Arial" pitchFamily="34" charset="0"/>
                  <a:cs typeface="Arial" pitchFamily="34" charset="0"/>
                </a:rPr>
                <a:t>  35</a:t>
              </a:r>
              <a:endParaRPr lang="ko-KR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07316" y="2268797"/>
              <a:ext cx="529987" cy="225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latin typeface="Arial" pitchFamily="34" charset="0"/>
                  <a:cs typeface="Arial" pitchFamily="34" charset="0"/>
                </a:rPr>
                <a:t>  25</a:t>
              </a:r>
              <a:endParaRPr lang="ko-KR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840245" y="684773"/>
              <a:ext cx="15603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48463" y="779362"/>
              <a:ext cx="15603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44347" y="947982"/>
              <a:ext cx="15603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40231" y="1104264"/>
              <a:ext cx="15603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48449" y="1334575"/>
              <a:ext cx="15603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12000"/>
            </a:blip>
            <a:srcRect l="12335" r="61981" b="8915"/>
            <a:stretch>
              <a:fillRect/>
            </a:stretch>
          </p:blipFill>
          <p:spPr bwMode="auto">
            <a:xfrm>
              <a:off x="962192" y="645476"/>
              <a:ext cx="901749" cy="22834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29" name="Straight Connector 28"/>
            <p:cNvCxnSpPr/>
            <p:nvPr/>
          </p:nvCxnSpPr>
          <p:spPr>
            <a:xfrm>
              <a:off x="2153155" y="1396267"/>
              <a:ext cx="15603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149039" y="1577225"/>
              <a:ext cx="15603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149039" y="1799316"/>
              <a:ext cx="15603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144923" y="1980274"/>
              <a:ext cx="15603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149039" y="2157129"/>
              <a:ext cx="15603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144923" y="2399779"/>
              <a:ext cx="15603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3" cstate="print">
              <a:lum bright="20000"/>
            </a:blip>
            <a:srcRect l="59600" r="14872" b="9215"/>
            <a:stretch>
              <a:fillRect/>
            </a:stretch>
          </p:blipFill>
          <p:spPr bwMode="auto">
            <a:xfrm>
              <a:off x="2222019" y="652996"/>
              <a:ext cx="812944" cy="22759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36" name="TextBox 35"/>
          <p:cNvSpPr txBox="1"/>
          <p:nvPr/>
        </p:nvSpPr>
        <p:spPr>
          <a:xfrm>
            <a:off x="-57517" y="1539743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a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782617" y="1562365"/>
            <a:ext cx="9193550" cy="316558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2666607" y="1564758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b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85468" y="1559740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c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차트 1">
            <a:extLst>
              <a:ext uri="{FF2B5EF4-FFF2-40B4-BE49-F238E27FC236}">
                <a16:creationId xmlns:a16="http://schemas.microsoft.com/office/drawing/2014/main" id="{3AE11964-A389-447B-A9F3-99A0F72597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62548"/>
              </p:ext>
            </p:extLst>
          </p:nvPr>
        </p:nvGraphicFramePr>
        <p:xfrm>
          <a:off x="2889042" y="1878593"/>
          <a:ext cx="4470400" cy="288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차트 2">
            <a:extLst>
              <a:ext uri="{FF2B5EF4-FFF2-40B4-BE49-F238E27FC236}">
                <a16:creationId xmlns:a16="http://schemas.microsoft.com/office/drawing/2014/main" id="{A3938D2E-2134-4579-9AB5-70CE3115CE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6829552"/>
              </p:ext>
            </p:extLst>
          </p:nvPr>
        </p:nvGraphicFramePr>
        <p:xfrm>
          <a:off x="7505766" y="1878593"/>
          <a:ext cx="4470400" cy="2880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44651" y="6488668"/>
            <a:ext cx="114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Arial" pitchFamily="34" charset="0"/>
                <a:cs typeface="Arial" pitchFamily="34" charset="0"/>
              </a:rPr>
              <a:t>Figure 4. 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A75B498-016E-BF26-1C8D-3B8BEF9B1D94}"/>
              </a:ext>
            </a:extLst>
          </p:cNvPr>
          <p:cNvGrpSpPr/>
          <p:nvPr/>
        </p:nvGrpSpPr>
        <p:grpSpPr>
          <a:xfrm>
            <a:off x="2169238" y="966982"/>
            <a:ext cx="6928110" cy="4924035"/>
            <a:chOff x="1991955" y="391057"/>
            <a:chExt cx="7749799" cy="5777013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BD2546E3-298F-59CC-9BCA-11325E00C5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91955" y="391057"/>
              <a:ext cx="7749799" cy="3090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8F1327C5-8BCD-4D86-B66B-43A1942B01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01477" y="3043373"/>
              <a:ext cx="7736034" cy="3124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E2145C-3CB4-B3B8-C7A3-7CCDC0A4DB7E}"/>
                </a:ext>
              </a:extLst>
            </p:cNvPr>
            <p:cNvSpPr txBox="1"/>
            <p:nvPr/>
          </p:nvSpPr>
          <p:spPr>
            <a:xfrm>
              <a:off x="8050920" y="480566"/>
              <a:ext cx="1660988" cy="367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ko-KR" alt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Ｍ</a:t>
              </a:r>
              <a:r>
                <a:rPr lang="en-US" altLang="ko-K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ab</a:t>
              </a:r>
              <a:endParaRPr lang="ko-KR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61C91F-51EB-7076-68E5-C045ECAAFE78}"/>
                </a:ext>
              </a:extLst>
            </p:cNvPr>
            <p:cNvSpPr txBox="1"/>
            <p:nvPr/>
          </p:nvSpPr>
          <p:spPr>
            <a:xfrm>
              <a:off x="8311060" y="3129664"/>
              <a:ext cx="14008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P-TMab</a:t>
              </a:r>
              <a:endParaRPr lang="ko-KR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그림 39">
              <a:extLst>
                <a:ext uri="{FF2B5EF4-FFF2-40B4-BE49-F238E27FC236}">
                  <a16:creationId xmlns:a16="http://schemas.microsoft.com/office/drawing/2014/main" id="{4E365074-9190-FE8E-E74A-26506FC11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3761324" y="2265259"/>
              <a:ext cx="778869" cy="359891"/>
            </a:xfrm>
            <a:prstGeom prst="rect">
              <a:avLst/>
            </a:prstGeom>
          </p:spPr>
        </p:pic>
        <p:pic>
          <p:nvPicPr>
            <p:cNvPr id="13" name="그림 36">
              <a:extLst>
                <a:ext uri="{FF2B5EF4-FFF2-40B4-BE49-F238E27FC236}">
                  <a16:creationId xmlns:a16="http://schemas.microsoft.com/office/drawing/2014/main" id="{D2D1625F-AFE1-8B65-BAA2-CD6E243CB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4253398" y="2238874"/>
              <a:ext cx="760023" cy="419323"/>
            </a:xfrm>
            <a:prstGeom prst="rect">
              <a:avLst/>
            </a:prstGeom>
            <a:noFill/>
          </p:spPr>
        </p:pic>
        <p:pic>
          <p:nvPicPr>
            <p:cNvPr id="14" name="그림 34">
              <a:extLst>
                <a:ext uri="{FF2B5EF4-FFF2-40B4-BE49-F238E27FC236}">
                  <a16:creationId xmlns:a16="http://schemas.microsoft.com/office/drawing/2014/main" id="{FFCFF66C-EEB2-C31C-54BB-D4D17F22C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4505032" y="1989975"/>
              <a:ext cx="793642" cy="366717"/>
            </a:xfrm>
            <a:prstGeom prst="rect">
              <a:avLst/>
            </a:prstGeom>
          </p:spPr>
        </p:pic>
        <p:pic>
          <p:nvPicPr>
            <p:cNvPr id="15" name="그림 39">
              <a:extLst>
                <a:ext uri="{FF2B5EF4-FFF2-40B4-BE49-F238E27FC236}">
                  <a16:creationId xmlns:a16="http://schemas.microsoft.com/office/drawing/2014/main" id="{CAB62D4E-7EE3-2933-37D4-52B7991DF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3775179" y="4786789"/>
              <a:ext cx="778869" cy="359891"/>
            </a:xfrm>
            <a:prstGeom prst="rect">
              <a:avLst/>
            </a:prstGeom>
          </p:spPr>
        </p:pic>
        <p:pic>
          <p:nvPicPr>
            <p:cNvPr id="16" name="그림 34">
              <a:extLst>
                <a:ext uri="{FF2B5EF4-FFF2-40B4-BE49-F238E27FC236}">
                  <a16:creationId xmlns:a16="http://schemas.microsoft.com/office/drawing/2014/main" id="{D1E43FB3-D4A9-A41E-B62F-FC854FB0D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4255631" y="3403127"/>
              <a:ext cx="793642" cy="366717"/>
            </a:xfrm>
            <a:prstGeom prst="rect">
              <a:avLst/>
            </a:prstGeom>
          </p:spPr>
        </p:pic>
        <p:pic>
          <p:nvPicPr>
            <p:cNvPr id="17" name="그림 14">
              <a:extLst>
                <a:ext uri="{FF2B5EF4-FFF2-40B4-BE49-F238E27FC236}">
                  <a16:creationId xmlns:a16="http://schemas.microsoft.com/office/drawing/2014/main" id="{A8293019-C95E-0B24-10C2-84E4F154C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5400000">
              <a:off x="4709203" y="675162"/>
              <a:ext cx="787937" cy="434724"/>
            </a:xfrm>
            <a:prstGeom prst="rect">
              <a:avLst/>
            </a:prstGeom>
          </p:spPr>
        </p:pic>
        <p:pic>
          <p:nvPicPr>
            <p:cNvPr id="18" name="그림 18">
              <a:extLst>
                <a:ext uri="{FF2B5EF4-FFF2-40B4-BE49-F238E27FC236}">
                  <a16:creationId xmlns:a16="http://schemas.microsoft.com/office/drawing/2014/main" id="{E18939A6-8313-27FF-80BA-0849BB9B2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5400000">
              <a:off x="5308434" y="2172515"/>
              <a:ext cx="863445" cy="403952"/>
            </a:xfrm>
            <a:prstGeom prst="rect">
              <a:avLst/>
            </a:prstGeom>
          </p:spPr>
        </p:pic>
        <p:pic>
          <p:nvPicPr>
            <p:cNvPr id="19" name="그림 48">
              <a:extLst>
                <a:ext uri="{FF2B5EF4-FFF2-40B4-BE49-F238E27FC236}">
                  <a16:creationId xmlns:a16="http://schemas.microsoft.com/office/drawing/2014/main" id="{81C2478F-65AE-1507-EE9B-0AE3238E6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5400000">
              <a:off x="5600338" y="2181653"/>
              <a:ext cx="889174" cy="348390"/>
            </a:xfrm>
            <a:prstGeom prst="rect">
              <a:avLst/>
            </a:prstGeom>
          </p:spPr>
        </p:pic>
        <p:pic>
          <p:nvPicPr>
            <p:cNvPr id="20" name="그림 20">
              <a:extLst>
                <a:ext uri="{FF2B5EF4-FFF2-40B4-BE49-F238E27FC236}">
                  <a16:creationId xmlns:a16="http://schemas.microsoft.com/office/drawing/2014/main" id="{6E6A4F11-1ADB-21BF-4DDD-DAA69009A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5400000">
              <a:off x="6167176" y="1733391"/>
              <a:ext cx="879298" cy="411368"/>
            </a:xfrm>
            <a:prstGeom prst="rect">
              <a:avLst/>
            </a:prstGeom>
          </p:spPr>
        </p:pic>
        <p:pic>
          <p:nvPicPr>
            <p:cNvPr id="21" name="그림 24">
              <a:extLst>
                <a:ext uri="{FF2B5EF4-FFF2-40B4-BE49-F238E27FC236}">
                  <a16:creationId xmlns:a16="http://schemas.microsoft.com/office/drawing/2014/main" id="{855C7A9C-1619-F595-D1EB-FAB770E6C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5400000">
              <a:off x="7079182" y="1975132"/>
              <a:ext cx="850604" cy="3979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894683-7A99-B6A7-DC5E-67BD4D808D17}"/>
              </a:ext>
            </a:extLst>
          </p:cNvPr>
          <p:cNvSpPr txBox="1"/>
          <p:nvPr/>
        </p:nvSpPr>
        <p:spPr>
          <a:xfrm>
            <a:off x="3781194" y="2792238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B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05C0D-1919-2155-66C3-4F18F65CA710}"/>
              </a:ext>
            </a:extLst>
          </p:cNvPr>
          <p:cNvSpPr txBox="1"/>
          <p:nvPr/>
        </p:nvSpPr>
        <p:spPr>
          <a:xfrm>
            <a:off x="3781194" y="438469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A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07587C-F0E4-3439-31F3-FF2A247A7703}"/>
              </a:ext>
            </a:extLst>
          </p:cNvPr>
          <p:cNvSpPr txBox="1"/>
          <p:nvPr/>
        </p:nvSpPr>
        <p:spPr>
          <a:xfrm>
            <a:off x="11021961" y="6488668"/>
            <a:ext cx="116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Arial" pitchFamily="34" charset="0"/>
                <a:cs typeface="Arial" pitchFamily="34" charset="0"/>
              </a:rPr>
              <a:t>Figure 5. 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003EA68-E57A-FA4B-EA88-7AFDB445C55B}"/>
              </a:ext>
            </a:extLst>
          </p:cNvPr>
          <p:cNvGrpSpPr/>
          <p:nvPr/>
        </p:nvGrpSpPr>
        <p:grpSpPr>
          <a:xfrm>
            <a:off x="4096139" y="3161570"/>
            <a:ext cx="3956180" cy="3257961"/>
            <a:chOff x="3974842" y="3161570"/>
            <a:chExt cx="3956180" cy="3257961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688A59F2-C39B-EFB5-88AE-82196A02D469}"/>
                </a:ext>
              </a:extLst>
            </p:cNvPr>
            <p:cNvGrpSpPr/>
            <p:nvPr/>
          </p:nvGrpSpPr>
          <p:grpSpPr>
            <a:xfrm>
              <a:off x="3974842" y="3161570"/>
              <a:ext cx="3956180" cy="3257961"/>
              <a:chOff x="3974842" y="3161570"/>
              <a:chExt cx="3956180" cy="3257961"/>
            </a:xfrm>
          </p:grpSpPr>
          <p:pic>
            <p:nvPicPr>
              <p:cNvPr id="13" name="그림 12">
                <a:extLst>
                  <a:ext uri="{FF2B5EF4-FFF2-40B4-BE49-F238E27FC236}">
                    <a16:creationId xmlns:a16="http://schemas.microsoft.com/office/drawing/2014/main" id="{0F32C6F5-5315-FA16-F90C-6F0AC37FCE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8762"/>
              <a:stretch/>
            </p:blipFill>
            <p:spPr>
              <a:xfrm>
                <a:off x="3974842" y="3161570"/>
                <a:ext cx="3956180" cy="2934073"/>
              </a:xfrm>
              <a:prstGeom prst="rect">
                <a:avLst/>
              </a:prstGeom>
            </p:spPr>
          </p:pic>
          <p:pic>
            <p:nvPicPr>
              <p:cNvPr id="14" name="그림 13">
                <a:extLst>
                  <a:ext uri="{FF2B5EF4-FFF2-40B4-BE49-F238E27FC236}">
                    <a16:creationId xmlns:a16="http://schemas.microsoft.com/office/drawing/2014/main" id="{C3599F58-B6BF-198A-042D-8D6FA347BB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2690" t="89929" b="-1"/>
              <a:stretch/>
            </p:blipFill>
            <p:spPr>
              <a:xfrm>
                <a:off x="5175825" y="6095643"/>
                <a:ext cx="1871672" cy="323888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C5B97A-326B-D13A-27E6-6BF213093ECA}"/>
                </a:ext>
              </a:extLst>
            </p:cNvPr>
            <p:cNvSpPr txBox="1"/>
            <p:nvPr/>
          </p:nvSpPr>
          <p:spPr>
            <a:xfrm>
              <a:off x="6722377" y="3307312"/>
              <a:ext cx="108614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TMab</a:t>
              </a: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59803C-8F8E-0E72-5F67-DAC3EC373D62}"/>
                </a:ext>
              </a:extLst>
            </p:cNvPr>
            <p:cNvSpPr txBox="1"/>
            <p:nvPr/>
          </p:nvSpPr>
          <p:spPr>
            <a:xfrm>
              <a:off x="6722377" y="3534738"/>
              <a:ext cx="108614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O-TMab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C245A1-50CC-08E5-8970-BCFD15E448D1}"/>
                </a:ext>
              </a:extLst>
            </p:cNvPr>
            <p:cNvSpPr txBox="1"/>
            <p:nvPr/>
          </p:nvSpPr>
          <p:spPr>
            <a:xfrm>
              <a:off x="6722377" y="3753671"/>
              <a:ext cx="108614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P-TMab</a:t>
              </a:r>
            </a:p>
          </p:txBody>
        </p:sp>
      </p:grpSp>
      <p:pic>
        <p:nvPicPr>
          <p:cNvPr id="16" name="그림 15">
            <a:extLst>
              <a:ext uri="{FF2B5EF4-FFF2-40B4-BE49-F238E27FC236}">
                <a16:creationId xmlns:a16="http://schemas.microsoft.com/office/drawing/2014/main" id="{33F3B54A-6746-992C-2BC9-E429CFFB7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103" y="866170"/>
            <a:ext cx="3168152" cy="160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0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052233" y="6488668"/>
            <a:ext cx="113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Arial" pitchFamily="34" charset="0"/>
                <a:cs typeface="Arial" pitchFamily="34" charset="0"/>
              </a:rPr>
              <a:t>Figure 6. 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A78F6C-15DA-8197-6947-81D4152E8FD9}"/>
              </a:ext>
            </a:extLst>
          </p:cNvPr>
          <p:cNvSpPr txBox="1"/>
          <p:nvPr/>
        </p:nvSpPr>
        <p:spPr>
          <a:xfrm>
            <a:off x="6096000" y="54341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B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32E2A0-84A4-7A4D-988D-42337E2EB250}"/>
              </a:ext>
            </a:extLst>
          </p:cNvPr>
          <p:cNvSpPr txBox="1"/>
          <p:nvPr/>
        </p:nvSpPr>
        <p:spPr>
          <a:xfrm>
            <a:off x="-77375" y="82308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A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83412FC-9985-BF06-0D60-647CB8339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113819"/>
              </p:ext>
            </p:extLst>
          </p:nvPr>
        </p:nvGraphicFramePr>
        <p:xfrm>
          <a:off x="6680713" y="3863694"/>
          <a:ext cx="3717595" cy="988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004">
                  <a:extLst>
                    <a:ext uri="{9D8B030D-6E8A-4147-A177-3AD203B41FA5}">
                      <a16:colId xmlns:a16="http://schemas.microsoft.com/office/drawing/2014/main" val="3891790204"/>
                    </a:ext>
                  </a:extLst>
                </a:gridCol>
                <a:gridCol w="1547554">
                  <a:extLst>
                    <a:ext uri="{9D8B030D-6E8A-4147-A177-3AD203B41FA5}">
                      <a16:colId xmlns:a16="http://schemas.microsoft.com/office/drawing/2014/main" val="3875251634"/>
                    </a:ext>
                  </a:extLst>
                </a:gridCol>
                <a:gridCol w="1034037">
                  <a:extLst>
                    <a:ext uri="{9D8B030D-6E8A-4147-A177-3AD203B41FA5}">
                      <a16:colId xmlns:a16="http://schemas.microsoft.com/office/drawing/2014/main" val="414376582"/>
                    </a:ext>
                  </a:extLst>
                </a:gridCol>
              </a:tblGrid>
              <a:tr h="32940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ng/mL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Log10(g/ml)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212812"/>
                  </a:ext>
                </a:extLst>
              </a:tr>
              <a:tr h="32940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TMab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-7.344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247818"/>
                  </a:ext>
                </a:extLst>
              </a:tr>
              <a:tr h="32940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P-TMab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-7.759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369962"/>
                  </a:ext>
                </a:extLst>
              </a:tr>
            </a:tbl>
          </a:graphicData>
        </a:graphic>
      </p:graphicFrame>
      <p:pic>
        <p:nvPicPr>
          <p:cNvPr id="16" name="그림 15">
            <a:extLst>
              <a:ext uri="{FF2B5EF4-FFF2-40B4-BE49-F238E27FC236}">
                <a16:creationId xmlns:a16="http://schemas.microsoft.com/office/drawing/2014/main" id="{4FDF058B-9EA2-48C2-2944-09EF5F9A0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060" y="5570376"/>
            <a:ext cx="4000847" cy="11812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6EF0854-E96C-D251-A7ED-512504C357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721" r="50000" b="56414"/>
          <a:stretch/>
        </p:blipFill>
        <p:spPr>
          <a:xfrm>
            <a:off x="1012556" y="88353"/>
            <a:ext cx="4488569" cy="127145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06E9DA5-2EC7-03E5-FE4C-BC51D3038D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19234" b="53823"/>
          <a:stretch/>
        </p:blipFill>
        <p:spPr>
          <a:xfrm>
            <a:off x="1045001" y="1402836"/>
            <a:ext cx="4488569" cy="13776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EEEEC6-0ED3-5C5B-9DA7-50E4052BD25B}"/>
              </a:ext>
            </a:extLst>
          </p:cNvPr>
          <p:cNvSpPr txBox="1"/>
          <p:nvPr/>
        </p:nvSpPr>
        <p:spPr>
          <a:xfrm>
            <a:off x="1476992" y="133286"/>
            <a:ext cx="2345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P-TMab - </a:t>
            </a:r>
            <a:r>
              <a:rPr lang="en-GB" altLang="ko-KR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r>
              <a:rPr lang="el-GR" altLang="ko-KR" sz="12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GB" altLang="ko-KR" sz="12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RIIIa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(F158)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10754F-E0AF-913A-0D57-96CBBF3C2345}"/>
              </a:ext>
            </a:extLst>
          </p:cNvPr>
          <p:cNvSpPr txBox="1"/>
          <p:nvPr/>
        </p:nvSpPr>
        <p:spPr>
          <a:xfrm>
            <a:off x="1480307" y="1458503"/>
            <a:ext cx="2345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TMab - </a:t>
            </a:r>
            <a:r>
              <a:rPr lang="en-GB" altLang="ko-KR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r>
              <a:rPr lang="el-GR" altLang="ko-KR" sz="12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GB" altLang="ko-KR" sz="12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RIIIa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(F158)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9C613DBA-0FB3-4257-8D38-5F2E22736B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0509" r="50000"/>
          <a:stretch/>
        </p:blipFill>
        <p:spPr>
          <a:xfrm>
            <a:off x="1011844" y="2728851"/>
            <a:ext cx="4498508" cy="151136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D149C33-AEF9-6831-CD5E-6F41D33944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70443"/>
          <a:stretch/>
        </p:blipFill>
        <p:spPr>
          <a:xfrm>
            <a:off x="1031721" y="4016951"/>
            <a:ext cx="4488569" cy="151136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15B2D4E-91B7-4D22-9087-76BAB2E7D4D0}"/>
              </a:ext>
            </a:extLst>
          </p:cNvPr>
          <p:cNvSpPr txBox="1"/>
          <p:nvPr/>
        </p:nvSpPr>
        <p:spPr>
          <a:xfrm>
            <a:off x="1510822" y="2815393"/>
            <a:ext cx="2345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P-TMab - </a:t>
            </a:r>
            <a:r>
              <a:rPr lang="en-GB" altLang="ko-KR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r>
              <a:rPr lang="el-GR" altLang="ko-KR" sz="12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GB" altLang="ko-KR" sz="12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RIIIa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(V158)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195293-0A84-8DBA-0FC1-05C163E36456}"/>
              </a:ext>
            </a:extLst>
          </p:cNvPr>
          <p:cNvSpPr txBox="1"/>
          <p:nvPr/>
        </p:nvSpPr>
        <p:spPr>
          <a:xfrm>
            <a:off x="1478377" y="4101716"/>
            <a:ext cx="2345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TMab - </a:t>
            </a:r>
            <a:r>
              <a:rPr lang="en-GB" altLang="ko-KR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r>
              <a:rPr lang="el-GR" altLang="ko-KR" sz="12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GB" altLang="ko-KR" sz="12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RIIIa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(V158)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개체 8">
            <a:extLst>
              <a:ext uri="{FF2B5EF4-FFF2-40B4-BE49-F238E27FC236}">
                <a16:creationId xmlns:a16="http://schemas.microsoft.com/office/drawing/2014/main" id="{897D3DD2-B112-EF5A-A62B-FB58F2065C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8452"/>
              </p:ext>
            </p:extLst>
          </p:nvPr>
        </p:nvGraphicFramePr>
        <p:xfrm>
          <a:off x="6350621" y="493995"/>
          <a:ext cx="4402550" cy="314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rism 9" r:id="rId6" imgW="3782505" imgH="2698634" progId="Prism9.Document">
                  <p:embed/>
                </p:oleObj>
              </mc:Choice>
              <mc:Fallback>
                <p:oleObj name="Prism 9" r:id="rId6" imgW="3782505" imgH="2698634" progId="Prism9.Document">
                  <p:embed/>
                  <p:pic>
                    <p:nvPicPr>
                      <p:cNvPr id="2" name="개체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50621" y="493995"/>
                        <a:ext cx="4402550" cy="3140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03C174-CEF1-9F3C-A4C5-A1FF181AAE80}"/>
              </a:ext>
            </a:extLst>
          </p:cNvPr>
          <p:cNvSpPr txBox="1"/>
          <p:nvPr/>
        </p:nvSpPr>
        <p:spPr>
          <a:xfrm>
            <a:off x="11052233" y="6450568"/>
            <a:ext cx="113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Arial" pitchFamily="34" charset="0"/>
                <a:cs typeface="Arial" pitchFamily="34" charset="0"/>
              </a:rPr>
              <a:t>Figure 7. 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F58660-F704-0FBB-3B4C-448FD394B5FE}"/>
              </a:ext>
            </a:extLst>
          </p:cNvPr>
          <p:cNvSpPr txBox="1"/>
          <p:nvPr/>
        </p:nvSpPr>
        <p:spPr>
          <a:xfrm>
            <a:off x="1509778" y="1179170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0AE921-8DF4-A339-7012-2043206E6B92}"/>
              </a:ext>
            </a:extLst>
          </p:cNvPr>
          <p:cNvSpPr txBox="1"/>
          <p:nvPr/>
        </p:nvSpPr>
        <p:spPr>
          <a:xfrm>
            <a:off x="5546834" y="1179170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6CE3458E-6175-8FC7-8E07-496C2D52F915}"/>
              </a:ext>
            </a:extLst>
          </p:cNvPr>
          <p:cNvGrpSpPr/>
          <p:nvPr/>
        </p:nvGrpSpPr>
        <p:grpSpPr>
          <a:xfrm>
            <a:off x="1716832" y="1492517"/>
            <a:ext cx="3951773" cy="3648649"/>
            <a:chOff x="1617785" y="1548501"/>
            <a:chExt cx="4194337" cy="3830879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EA31129E-0443-08AA-7288-456A0FE18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7785" y="1548501"/>
              <a:ext cx="3440230" cy="3830879"/>
            </a:xfrm>
            <a:prstGeom prst="rect">
              <a:avLst/>
            </a:prstGeom>
          </p:spPr>
        </p:pic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82CB600D-4361-DF76-687A-CB01F08B9CD2}"/>
                </a:ext>
              </a:extLst>
            </p:cNvPr>
            <p:cNvSpPr/>
            <p:nvPr/>
          </p:nvSpPr>
          <p:spPr>
            <a:xfrm>
              <a:off x="3929204" y="2000816"/>
              <a:ext cx="1128811" cy="470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3936C020-B95A-FFC4-31A7-A492320DCCFF}"/>
                </a:ext>
              </a:extLst>
            </p:cNvPr>
            <p:cNvSpPr/>
            <p:nvPr/>
          </p:nvSpPr>
          <p:spPr>
            <a:xfrm>
              <a:off x="3929203" y="3983397"/>
              <a:ext cx="1128811" cy="470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4B0C80-DDA9-D24F-DC22-DEB839AA9F47}"/>
                </a:ext>
              </a:extLst>
            </p:cNvPr>
            <p:cNvSpPr txBox="1"/>
            <p:nvPr/>
          </p:nvSpPr>
          <p:spPr>
            <a:xfrm>
              <a:off x="3929204" y="1932360"/>
              <a:ext cx="962883" cy="2821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Free </a:t>
              </a:r>
              <a:r>
                <a:rPr lang="en-US" sz="11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111</a:t>
              </a: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In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9A99C2A-D99B-CE26-0222-19C73661B4B0}"/>
                </a:ext>
              </a:extLst>
            </p:cNvPr>
            <p:cNvSpPr txBox="1"/>
            <p:nvPr/>
          </p:nvSpPr>
          <p:spPr>
            <a:xfrm>
              <a:off x="3929202" y="2125316"/>
              <a:ext cx="1086143" cy="2821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111</a:t>
              </a: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In-NOTA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16620C5-7FA6-C376-4CB7-1B44C0929D9E}"/>
                </a:ext>
              </a:extLst>
            </p:cNvPr>
            <p:cNvSpPr txBox="1"/>
            <p:nvPr/>
          </p:nvSpPr>
          <p:spPr>
            <a:xfrm>
              <a:off x="3929202" y="2320110"/>
              <a:ext cx="188292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111</a:t>
              </a: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In-NOTA-TMab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2F8FE59-3789-7859-BEFB-6DEB3F9A1C03}"/>
                </a:ext>
              </a:extLst>
            </p:cNvPr>
            <p:cNvSpPr txBox="1"/>
            <p:nvPr/>
          </p:nvSpPr>
          <p:spPr>
            <a:xfrm>
              <a:off x="3929204" y="3930002"/>
              <a:ext cx="962883" cy="2746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Free </a:t>
              </a:r>
              <a:r>
                <a:rPr lang="en-US" sz="11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111</a:t>
              </a: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In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6DF4B5-2E9C-2504-3872-52072CBDF49D}"/>
                </a:ext>
              </a:extLst>
            </p:cNvPr>
            <p:cNvSpPr txBox="1"/>
            <p:nvPr/>
          </p:nvSpPr>
          <p:spPr>
            <a:xfrm>
              <a:off x="3929204" y="4124548"/>
              <a:ext cx="1230291" cy="2746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111</a:t>
              </a: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In-NOTA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7E5C747-C37F-867F-6EBB-3542597543A4}"/>
                </a:ext>
              </a:extLst>
            </p:cNvPr>
            <p:cNvSpPr txBox="1"/>
            <p:nvPr/>
          </p:nvSpPr>
          <p:spPr>
            <a:xfrm>
              <a:off x="3929204" y="4319097"/>
              <a:ext cx="1754369" cy="2010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111</a:t>
              </a: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In-NOTA-P-TMab</a:t>
              </a:r>
            </a:p>
          </p:txBody>
        </p:sp>
      </p:grpSp>
      <p:pic>
        <p:nvPicPr>
          <p:cNvPr id="21" name="그림 20">
            <a:extLst>
              <a:ext uri="{FF2B5EF4-FFF2-40B4-BE49-F238E27FC236}">
                <a16:creationId xmlns:a16="http://schemas.microsoft.com/office/drawing/2014/main" id="{820AEAD2-BCA2-07F7-0ABF-428C754115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64" r="3339"/>
          <a:stretch/>
        </p:blipFill>
        <p:spPr>
          <a:xfrm>
            <a:off x="6204856" y="1548503"/>
            <a:ext cx="3564294" cy="343130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1EA5989-A8FA-6CB4-9A4F-F80607734106}"/>
              </a:ext>
            </a:extLst>
          </p:cNvPr>
          <p:cNvSpPr txBox="1"/>
          <p:nvPr/>
        </p:nvSpPr>
        <p:spPr>
          <a:xfrm rot="16200000">
            <a:off x="5171581" y="2565984"/>
            <a:ext cx="1567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TMab</a:t>
            </a:r>
            <a:endParaRPr lang="ko-KR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36E2E4-8C66-1C08-BD8F-2406328CBDC4}"/>
              </a:ext>
            </a:extLst>
          </p:cNvPr>
          <p:cNvSpPr txBox="1"/>
          <p:nvPr/>
        </p:nvSpPr>
        <p:spPr>
          <a:xfrm rot="16200000">
            <a:off x="5270331" y="4034778"/>
            <a:ext cx="1370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P-TMab</a:t>
            </a:r>
            <a:endParaRPr lang="ko-KR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695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852599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Arial" panose="020B0604020202020204" pitchFamily="34" charset="0"/>
                <a:cs typeface="Arial" pitchFamily="34" charset="0"/>
              </a:rPr>
              <a:t>Supplementary figure 1. </a:t>
            </a:r>
            <a:r>
              <a:rPr lang="en-US" altLang="ko-KR" sz="1600" dirty="0">
                <a:latin typeface="Arial" panose="020B0604020202020204" pitchFamily="34" charset="0"/>
                <a:cs typeface="Arial" pitchFamily="34" charset="0"/>
              </a:rPr>
              <a:t> Investigation of genome editing</a:t>
            </a:r>
            <a:r>
              <a:rPr lang="ko-KR" altLang="en-US" sz="16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ko-KR" sz="1600" dirty="0">
                <a:latin typeface="Arial" panose="020B0604020202020204" pitchFamily="34" charset="0"/>
                <a:cs typeface="Arial" pitchFamily="34" charset="0"/>
              </a:rPr>
              <a:t>of </a:t>
            </a:r>
            <a:r>
              <a:rPr lang="en-US" altLang="ko-KR" sz="1600" kern="1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callus line #1-12-20-11</a:t>
            </a:r>
            <a:r>
              <a:rPr lang="en-US" altLang="ko-KR" sz="1600" dirty="0">
                <a:latin typeface="Arial" panose="020B0604020202020204" pitchFamily="34" charset="0"/>
                <a:cs typeface="Arial" pitchFamily="34" charset="0"/>
              </a:rPr>
              <a:t>. (A) Editing efficiency was analyzed using </a:t>
            </a:r>
            <a:r>
              <a:rPr lang="en-US" altLang="ko-KR" sz="1600" dirty="0" err="1">
                <a:latin typeface="Arial" panose="020B0604020202020204" pitchFamily="34" charset="0"/>
                <a:cs typeface="Arial" pitchFamily="34" charset="0"/>
              </a:rPr>
              <a:t>Synthego</a:t>
            </a:r>
            <a:r>
              <a:rPr lang="en-US" altLang="ko-KR" sz="1600" dirty="0">
                <a:latin typeface="Arial" panose="020B0604020202020204" pitchFamily="34" charset="0"/>
                <a:cs typeface="Arial" pitchFamily="34" charset="0"/>
              </a:rPr>
              <a:t> program. (B) Immunoblotting using anti-</a:t>
            </a:r>
            <a:r>
              <a:rPr lang="el-GR" altLang="ko-KR" sz="1600" dirty="0">
                <a:latin typeface="Arial" panose="020B0604020202020204" pitchFamily="34" charset="0"/>
                <a:cs typeface="Arial" pitchFamily="34" charset="0"/>
              </a:rPr>
              <a:t>β1,2-</a:t>
            </a:r>
            <a:r>
              <a:rPr lang="en-US" altLang="ko-KR" sz="1600" dirty="0" err="1">
                <a:latin typeface="Arial" panose="020B0604020202020204" pitchFamily="34" charset="0"/>
                <a:cs typeface="Arial" pitchFamily="34" charset="0"/>
              </a:rPr>
              <a:t>XylT</a:t>
            </a:r>
            <a:r>
              <a:rPr lang="en-US" altLang="ko-KR" sz="1600" dirty="0">
                <a:latin typeface="Arial" panose="020B0604020202020204" pitchFamily="34" charset="0"/>
                <a:cs typeface="Arial" pitchFamily="34" charset="0"/>
              </a:rPr>
              <a:t> and anti-</a:t>
            </a:r>
            <a:r>
              <a:rPr lang="el-GR" altLang="ko-KR" sz="1600" dirty="0">
                <a:latin typeface="Arial" panose="020B0604020202020204" pitchFamily="34" charset="0"/>
                <a:cs typeface="Arial" pitchFamily="34" charset="0"/>
              </a:rPr>
              <a:t>α1,3-</a:t>
            </a:r>
            <a:r>
              <a:rPr lang="en-US" altLang="ko-KR" sz="1600" dirty="0" err="1">
                <a:latin typeface="Arial" panose="020B0604020202020204" pitchFamily="34" charset="0"/>
                <a:cs typeface="Arial" pitchFamily="34" charset="0"/>
              </a:rPr>
              <a:t>FucT</a:t>
            </a:r>
            <a:r>
              <a:rPr lang="en-US" altLang="ko-KR" sz="1600" dirty="0">
                <a:latin typeface="Arial" panose="020B0604020202020204" pitchFamily="34" charset="0"/>
                <a:cs typeface="Arial" pitchFamily="34" charset="0"/>
              </a:rPr>
              <a:t>. M, size marker; Lane 1, Wild-type (</a:t>
            </a:r>
            <a:r>
              <a:rPr lang="en-US" altLang="ko-KR" sz="1600" dirty="0" err="1">
                <a:latin typeface="Arial" panose="020B0604020202020204" pitchFamily="34" charset="0"/>
                <a:cs typeface="Arial" pitchFamily="34" charset="0"/>
              </a:rPr>
              <a:t>Dongjin</a:t>
            </a:r>
            <a:r>
              <a:rPr lang="en-US" altLang="ko-KR" sz="1600" dirty="0">
                <a:latin typeface="Arial" panose="020B0604020202020204" pitchFamily="34" charset="0"/>
                <a:cs typeface="Arial" pitchFamily="34" charset="0"/>
              </a:rPr>
              <a:t>); Lane 2, #</a:t>
            </a:r>
            <a:r>
              <a:rPr lang="en-US" altLang="ko-KR" sz="1600" kern="1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1-12-20-11.</a:t>
            </a:r>
            <a:r>
              <a:rPr lang="en-US" altLang="ko-KR" sz="1600" dirty="0">
                <a:latin typeface="Arial" panose="020B0604020202020204" pitchFamily="34" charset="0"/>
                <a:cs typeface="Arial" pitchFamily="34" charset="0"/>
              </a:rPr>
              <a:t>       </a:t>
            </a:r>
            <a:endParaRPr lang="ko-KR" altLang="en-US" sz="1600" dirty="0">
              <a:latin typeface="Arial" panose="020B0604020202020204" pitchFamily="34" charset="0"/>
              <a:cs typeface="Arial" pitchFamily="34" charset="0"/>
            </a:endParaRPr>
          </a:p>
        </p:txBody>
      </p:sp>
      <p:graphicFrame>
        <p:nvGraphicFramePr>
          <p:cNvPr id="3" name="차트 2">
            <a:extLst>
              <a:ext uri="{FF2B5EF4-FFF2-40B4-BE49-F238E27FC236}">
                <a16:creationId xmlns:a16="http://schemas.microsoft.com/office/drawing/2014/main" id="{3CA51C84-3DCA-709B-4D54-B0FE9D7DA7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790817"/>
              </p:ext>
            </p:extLst>
          </p:nvPr>
        </p:nvGraphicFramePr>
        <p:xfrm>
          <a:off x="1133753" y="1937007"/>
          <a:ext cx="5259302" cy="2897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66264595-A3D5-CF66-2856-5934359BA6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-452" t="7747" r="7980" b="48281"/>
          <a:stretch/>
        </p:blipFill>
        <p:spPr>
          <a:xfrm rot="16200000" flipH="1">
            <a:off x="6346994" y="2755614"/>
            <a:ext cx="3080919" cy="1132167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6F50DC3-265C-AEA6-D92D-DAA0F56420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6986" t="16679" r="52971" b="8189"/>
          <a:stretch/>
        </p:blipFill>
        <p:spPr>
          <a:xfrm>
            <a:off x="8490861" y="1816642"/>
            <a:ext cx="942391" cy="301752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9AF1D61-FDF1-8E22-1F7B-E98F1552E3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7773" t="17471" r="46291" b="6211"/>
          <a:stretch/>
        </p:blipFill>
        <p:spPr>
          <a:xfrm>
            <a:off x="9591874" y="1816642"/>
            <a:ext cx="942391" cy="30175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1ABBA5-60AD-75B5-E0CC-43FE3AB343B1}"/>
              </a:ext>
            </a:extLst>
          </p:cNvPr>
          <p:cNvSpPr txBox="1"/>
          <p:nvPr/>
        </p:nvSpPr>
        <p:spPr>
          <a:xfrm>
            <a:off x="1027680" y="1173352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655E3A-E836-D9D4-DE60-832963D4D2A1}"/>
              </a:ext>
            </a:extLst>
          </p:cNvPr>
          <p:cNvSpPr txBox="1"/>
          <p:nvPr/>
        </p:nvSpPr>
        <p:spPr>
          <a:xfrm>
            <a:off x="6769143" y="1173352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FF6F82-EEEF-C50F-A0E8-DA58BA911352}"/>
              </a:ext>
            </a:extLst>
          </p:cNvPr>
          <p:cNvSpPr txBox="1"/>
          <p:nvPr/>
        </p:nvSpPr>
        <p:spPr>
          <a:xfrm>
            <a:off x="7377354" y="1552014"/>
            <a:ext cx="1122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M     1       2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AA01C1-A6FD-AC70-683E-035701A12D98}"/>
              </a:ext>
            </a:extLst>
          </p:cNvPr>
          <p:cNvSpPr txBox="1"/>
          <p:nvPr/>
        </p:nvSpPr>
        <p:spPr>
          <a:xfrm>
            <a:off x="8462866" y="1557438"/>
            <a:ext cx="1122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M    1      2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7A4849-899E-68F9-1DB4-55B880119E47}"/>
              </a:ext>
            </a:extLst>
          </p:cNvPr>
          <p:cNvSpPr txBox="1"/>
          <p:nvPr/>
        </p:nvSpPr>
        <p:spPr>
          <a:xfrm>
            <a:off x="9647858" y="1557439"/>
            <a:ext cx="1122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M   1     2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843425-EE5C-8855-5E4A-892B8D52165D}"/>
              </a:ext>
            </a:extLst>
          </p:cNvPr>
          <p:cNvSpPr txBox="1"/>
          <p:nvPr/>
        </p:nvSpPr>
        <p:spPr>
          <a:xfrm>
            <a:off x="9345749" y="4859990"/>
            <a:ext cx="1406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Anti-</a:t>
            </a:r>
            <a:r>
              <a:rPr lang="el-GR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 α</a:t>
            </a:r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1,3-fucose</a:t>
            </a:r>
            <a:endParaRPr lang="ko-KR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9E5DC2-6D48-D813-E3B3-40276BCC3A12}"/>
              </a:ext>
            </a:extLst>
          </p:cNvPr>
          <p:cNvSpPr txBox="1"/>
          <p:nvPr/>
        </p:nvSpPr>
        <p:spPr>
          <a:xfrm>
            <a:off x="8177660" y="4862157"/>
            <a:ext cx="1553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Anti-</a:t>
            </a:r>
            <a:r>
              <a:rPr lang="el-GR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 β</a:t>
            </a:r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1,2-Xylose</a:t>
            </a:r>
            <a:endParaRPr lang="ko-KR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4E6590-2F50-917D-3283-75F5B0BE2474}"/>
              </a:ext>
            </a:extLst>
          </p:cNvPr>
          <p:cNvSpPr txBox="1"/>
          <p:nvPr/>
        </p:nvSpPr>
        <p:spPr>
          <a:xfrm>
            <a:off x="7463823" y="4873293"/>
            <a:ext cx="893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12% PAGE</a:t>
            </a:r>
            <a:endParaRPr lang="ko-KR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602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6445804"/>
            <a:ext cx="12192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Supplementary figure 2. 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Summary of the T-DNA insertion into rice genome of PMOsC1 (A) and PMOsC2 (B).   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5561" y="375115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A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963925" y="515032"/>
            <a:ext cx="6184990" cy="1570265"/>
            <a:chOff x="2069781" y="504760"/>
            <a:chExt cx="6184990" cy="15702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/>
            <a:srcRect l="20691" r="5253" b="23800"/>
            <a:stretch>
              <a:fillRect/>
            </a:stretch>
          </p:blipFill>
          <p:spPr>
            <a:xfrm>
              <a:off x="2086082" y="1123406"/>
              <a:ext cx="6168689" cy="6339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7" name="Straight Connector 6"/>
            <p:cNvCxnSpPr/>
            <p:nvPr/>
          </p:nvCxnSpPr>
          <p:spPr>
            <a:xfrm>
              <a:off x="4947982" y="846631"/>
              <a:ext cx="0" cy="5952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4628803" y="674102"/>
              <a:ext cx="319178" cy="1725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936472" y="674102"/>
              <a:ext cx="313434" cy="1782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637431" y="674102"/>
              <a:ext cx="60384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338381" y="513386"/>
              <a:ext cx="4313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pitchFamily="34" charset="0"/>
                  <a:cs typeface="Arial" pitchFamily="34" charset="0"/>
                </a:rPr>
                <a:t>RB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98146" y="504760"/>
              <a:ext cx="5003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pitchFamily="34" charset="0"/>
                  <a:cs typeface="Arial" pitchFamily="34" charset="0"/>
                </a:rPr>
                <a:t>LB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996131" y="591442"/>
              <a:ext cx="276045" cy="459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08587" y="1441590"/>
              <a:ext cx="7418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latin typeface="Arial" pitchFamily="34" charset="0"/>
                  <a:cs typeface="Arial" pitchFamily="34" charset="0"/>
                </a:rPr>
                <a:t>16485887</a:t>
              </a:r>
              <a:endParaRPr lang="ko-KR" alt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9781" y="1828804"/>
              <a:ext cx="16592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Arial" pitchFamily="34" charset="0"/>
                  <a:cs typeface="Arial" pitchFamily="34" charset="0"/>
                </a:rPr>
                <a:t>Chr. 1: LOC_Os01g29409</a:t>
              </a:r>
              <a:endParaRPr lang="ko-KR" altLang="en-US" sz="1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973455" y="2567736"/>
            <a:ext cx="6184980" cy="1541628"/>
            <a:chOff x="2079311" y="2328856"/>
            <a:chExt cx="6184980" cy="154162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/>
            <a:srcRect l="20691" r="5253" b="23800"/>
            <a:stretch>
              <a:fillRect/>
            </a:stretch>
          </p:blipFill>
          <p:spPr>
            <a:xfrm>
              <a:off x="2095602" y="2947502"/>
              <a:ext cx="6168689" cy="6339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4957502" y="2670727"/>
              <a:ext cx="0" cy="5952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4638323" y="2498198"/>
              <a:ext cx="319178" cy="1725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945992" y="2498198"/>
              <a:ext cx="313434" cy="1782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646951" y="2498198"/>
              <a:ext cx="60384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347901" y="2337482"/>
              <a:ext cx="4313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pitchFamily="34" charset="0"/>
                  <a:cs typeface="Arial" pitchFamily="34" charset="0"/>
                </a:rPr>
                <a:t>RB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07666" y="2328856"/>
              <a:ext cx="5003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pitchFamily="34" charset="0"/>
                  <a:cs typeface="Arial" pitchFamily="34" charset="0"/>
                </a:rPr>
                <a:t>LB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005651" y="2415538"/>
              <a:ext cx="276045" cy="459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603823" y="3279895"/>
              <a:ext cx="7418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latin typeface="Arial" pitchFamily="34" charset="0"/>
                  <a:cs typeface="Arial" pitchFamily="34" charset="0"/>
                </a:rPr>
                <a:t>16485887</a:t>
              </a:r>
              <a:endParaRPr lang="ko-KR" alt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79311" y="3624263"/>
              <a:ext cx="16592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Arial" pitchFamily="34" charset="0"/>
                  <a:cs typeface="Arial" pitchFamily="34" charset="0"/>
                </a:rPr>
                <a:t>Chr. 1: LOC_Os01g29409</a:t>
              </a:r>
              <a:endParaRPr lang="ko-KR" altLang="en-US" sz="1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944874" y="4191760"/>
            <a:ext cx="6221733" cy="1503495"/>
            <a:chOff x="2050730" y="3952880"/>
            <a:chExt cx="6221733" cy="150349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/>
            <a:srcRect l="873" t="15771" r="33629" b="4890"/>
            <a:stretch>
              <a:fillRect/>
            </a:stretch>
          </p:blipFill>
          <p:spPr>
            <a:xfrm>
              <a:off x="2067792" y="4580317"/>
              <a:ext cx="6204671" cy="59564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29" name="Straight Connector 28"/>
            <p:cNvCxnSpPr/>
            <p:nvPr/>
          </p:nvCxnSpPr>
          <p:spPr>
            <a:xfrm>
              <a:off x="4624125" y="4294751"/>
              <a:ext cx="0" cy="5952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4304946" y="4122222"/>
              <a:ext cx="319178" cy="1725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4612615" y="4122222"/>
              <a:ext cx="313434" cy="1782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313574" y="4122222"/>
              <a:ext cx="60384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014524" y="3961506"/>
              <a:ext cx="4313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pitchFamily="34" charset="0"/>
                  <a:cs typeface="Arial" pitchFamily="34" charset="0"/>
                </a:rPr>
                <a:t>RB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74289" y="3952880"/>
              <a:ext cx="5003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pitchFamily="34" charset="0"/>
                  <a:cs typeface="Arial" pitchFamily="34" charset="0"/>
                </a:rPr>
                <a:t>LB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4672274" y="4039562"/>
              <a:ext cx="276045" cy="459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256160" y="4889618"/>
              <a:ext cx="7418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latin typeface="Arial" pitchFamily="34" charset="0"/>
                  <a:cs typeface="Arial" pitchFamily="34" charset="0"/>
                </a:rPr>
                <a:t>27131462</a:t>
              </a:r>
              <a:endParaRPr lang="ko-KR" alt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50730" y="5210154"/>
              <a:ext cx="59216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Arial" pitchFamily="34" charset="0"/>
                  <a:cs typeface="Arial" pitchFamily="34" charset="0"/>
                </a:rPr>
                <a:t>Chr. 2: </a:t>
              </a:r>
              <a:r>
                <a:rPr lang="en-US" altLang="ko-KR" sz="1000" dirty="0" err="1">
                  <a:latin typeface="Arial" pitchFamily="34" charset="0"/>
                  <a:cs typeface="Arial" pitchFamily="34" charset="0"/>
                </a:rPr>
                <a:t>Intergenic</a:t>
              </a:r>
              <a:r>
                <a:rPr lang="en-US" altLang="ko-KR" sz="1000" dirty="0">
                  <a:latin typeface="Arial" pitchFamily="34" charset="0"/>
                  <a:cs typeface="Arial" pitchFamily="34" charset="0"/>
                </a:rPr>
                <a:t> (between LOC_Os02g44780 and LOC_Os02g44810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645075" y="2470594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B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77895</TotalTime>
  <Words>1252</Words>
  <Application>Microsoft Office PowerPoint</Application>
  <PresentationFormat>와이드스크린</PresentationFormat>
  <Paragraphs>140</Paragraphs>
  <Slides>17</Slides>
  <Notes>7</Notes>
  <HiddenSlides>0</HiddenSlides>
  <MMClips>0</MMClips>
  <ScaleCrop>false</ScaleCrop>
  <HeadingPairs>
    <vt:vector size="8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17</vt:i4>
      </vt:variant>
    </vt:vector>
  </HeadingPairs>
  <TitlesOfParts>
    <vt:vector size="23" baseType="lpstr">
      <vt:lpstr>맑은 고딕</vt:lpstr>
      <vt:lpstr>Arial</vt:lpstr>
      <vt:lpstr>Times New Roman</vt:lpstr>
      <vt:lpstr>Office 테마</vt:lpstr>
      <vt:lpstr>Prism 9</vt:lpstr>
      <vt:lpstr>Prism Project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PhytoMab_3</dc:creator>
  <cp:lastModifiedBy>Seong-Ryong Kim (JIC)</cp:lastModifiedBy>
  <cp:revision>474</cp:revision>
  <dcterms:created xsi:type="dcterms:W3CDTF">2021-10-06T07:48:16Z</dcterms:created>
  <dcterms:modified xsi:type="dcterms:W3CDTF">2024-01-18T04:16:19Z</dcterms:modified>
</cp:coreProperties>
</file>