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010" y="21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34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13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8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1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39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20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07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38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91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62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945C-E523-4F0E-9493-86149347C6DD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BE09E-8120-47D0-83E1-C0BA56C11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90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image" Target="../media/image2.tiff"/><Relationship Id="rId21" Type="http://schemas.openxmlformats.org/officeDocument/2006/relationships/image" Target="../media/image20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5" Type="http://schemas.openxmlformats.org/officeDocument/2006/relationships/image" Target="../media/image24.tiff"/><Relationship Id="rId2" Type="http://schemas.openxmlformats.org/officeDocument/2006/relationships/image" Target="../media/image1.tiff"/><Relationship Id="rId16" Type="http://schemas.openxmlformats.org/officeDocument/2006/relationships/image" Target="../media/image15.tiff"/><Relationship Id="rId20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24" Type="http://schemas.openxmlformats.org/officeDocument/2006/relationships/image" Target="../media/image23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23" Type="http://schemas.openxmlformats.org/officeDocument/2006/relationships/image" Target="../media/image22.tiff"/><Relationship Id="rId10" Type="http://schemas.openxmlformats.org/officeDocument/2006/relationships/image" Target="../media/image9.tiff"/><Relationship Id="rId19" Type="http://schemas.openxmlformats.org/officeDocument/2006/relationships/image" Target="../media/image18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Relationship Id="rId22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914BDA-0C0F-F1C8-01FA-EEC5845451BA}"/>
              </a:ext>
            </a:extLst>
          </p:cNvPr>
          <p:cNvSpPr txBox="1"/>
          <p:nvPr/>
        </p:nvSpPr>
        <p:spPr>
          <a:xfrm>
            <a:off x="368300" y="330200"/>
            <a:ext cx="210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Supplementary Fig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32A55-C397-6BCE-1E5B-31E94744A6E6}"/>
              </a:ext>
            </a:extLst>
          </p:cNvPr>
          <p:cNvSpPr txBox="1"/>
          <p:nvPr/>
        </p:nvSpPr>
        <p:spPr>
          <a:xfrm>
            <a:off x="1085167" y="915773"/>
            <a:ext cx="680674" cy="26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3592A-3390-EC57-B9D4-8223303373AA}"/>
              </a:ext>
            </a:extLst>
          </p:cNvPr>
          <p:cNvSpPr txBox="1"/>
          <p:nvPr/>
        </p:nvSpPr>
        <p:spPr>
          <a:xfrm>
            <a:off x="2151503" y="923457"/>
            <a:ext cx="1310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300 nmol/L JNJ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AE8C00-DDD1-0E9E-9456-A5134EC1CF06}"/>
              </a:ext>
            </a:extLst>
          </p:cNvPr>
          <p:cNvSpPr txBox="1"/>
          <p:nvPr/>
        </p:nvSpPr>
        <p:spPr>
          <a:xfrm>
            <a:off x="4839899" y="769527"/>
            <a:ext cx="135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300 nmol/L JNJ + PAF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21E9E-D13E-46FB-32D5-C60C8D31574B}"/>
              </a:ext>
            </a:extLst>
          </p:cNvPr>
          <p:cNvSpPr txBox="1"/>
          <p:nvPr/>
        </p:nvSpPr>
        <p:spPr>
          <a:xfrm>
            <a:off x="3987245" y="909309"/>
            <a:ext cx="50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PAF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5F8D6F-5938-246E-0F13-5D333FA8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2" y="1186308"/>
            <a:ext cx="1202400" cy="120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C13E01-18DE-B29B-E2C5-31AF5066376F}"/>
              </a:ext>
            </a:extLst>
          </p:cNvPr>
          <p:cNvSpPr txBox="1"/>
          <p:nvPr/>
        </p:nvSpPr>
        <p:spPr>
          <a:xfrm rot="16200000">
            <a:off x="458120" y="1578985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B27930-B785-6472-F0E6-D709C8D0D2CE}"/>
              </a:ext>
            </a:extLst>
          </p:cNvPr>
          <p:cNvSpPr txBox="1"/>
          <p:nvPr/>
        </p:nvSpPr>
        <p:spPr>
          <a:xfrm rot="16200000">
            <a:off x="442686" y="2797499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9EBFF6-908D-768E-7924-BAE037AE99E7}"/>
              </a:ext>
            </a:extLst>
          </p:cNvPr>
          <p:cNvSpPr txBox="1"/>
          <p:nvPr/>
        </p:nvSpPr>
        <p:spPr>
          <a:xfrm rot="16200000">
            <a:off x="282549" y="4211361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Occludin</a:t>
            </a:r>
            <a:endParaRPr lang="en-GB" sz="1400" b="1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0CC4DA-4BCE-8E54-1429-8C41F04879D1}"/>
              </a:ext>
            </a:extLst>
          </p:cNvPr>
          <p:cNvSpPr txBox="1"/>
          <p:nvPr/>
        </p:nvSpPr>
        <p:spPr>
          <a:xfrm rot="16200000">
            <a:off x="496128" y="545492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ECDFD-FC49-CA2E-F025-A86227DC5007}"/>
              </a:ext>
            </a:extLst>
          </p:cNvPr>
          <p:cNvSpPr txBox="1"/>
          <p:nvPr/>
        </p:nvSpPr>
        <p:spPr>
          <a:xfrm rot="16200000">
            <a:off x="219283" y="6803446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E-cadherin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B1CF2-50E3-93AE-C1DC-0FD800DA88FF}"/>
              </a:ext>
            </a:extLst>
          </p:cNvPr>
          <p:cNvSpPr txBox="1"/>
          <p:nvPr/>
        </p:nvSpPr>
        <p:spPr>
          <a:xfrm rot="16200000">
            <a:off x="487786" y="797185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FC3185-C267-4BD4-DC76-7ADAE3E6F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31" y="1187087"/>
            <a:ext cx="1202400" cy="1202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6561FDB-039F-9531-2B58-4E3EC629D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37" y="1202729"/>
            <a:ext cx="1202400" cy="1202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38A2E4-B233-F6F8-3E88-ACEFD7830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00" y="1188645"/>
            <a:ext cx="1202400" cy="1202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F3C1C07-FA3B-1E9C-E90C-49BDDCD25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17" y="3750600"/>
            <a:ext cx="1202400" cy="1202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620B54-AA27-FB51-A6E6-0887BA4C3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00" y="3736648"/>
            <a:ext cx="1202400" cy="1202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88ADA15-1BF0-5279-074E-A8B4A01325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33" y="3736648"/>
            <a:ext cx="1202400" cy="1202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BF565EA-EFC1-33F0-2812-4105F154C2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72" y="3736648"/>
            <a:ext cx="1202400" cy="1202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62C45E5-5BF1-D230-6CA2-1DCEE1E47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9" y="6324654"/>
            <a:ext cx="1202400" cy="12024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17CCCA-9D47-063C-B44A-4730DB54CE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62" y="6309734"/>
            <a:ext cx="1202400" cy="12024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D79D338-90B3-4723-F155-22D684EC7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83" y="6325377"/>
            <a:ext cx="1202400" cy="1202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A9A545D-6A0C-22E7-EEF7-4763D70DE0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8" y="6336133"/>
            <a:ext cx="1202400" cy="120240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EA12C2-89C0-D58C-DD5D-314184275F1A}"/>
              </a:ext>
            </a:extLst>
          </p:cNvPr>
          <p:cNvCxnSpPr>
            <a:cxnSpLocks/>
          </p:cNvCxnSpPr>
          <p:nvPr/>
        </p:nvCxnSpPr>
        <p:spPr>
          <a:xfrm>
            <a:off x="1899096" y="7404866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B5E8E68-CDA5-0DB3-A1AC-71CB53A8A240}"/>
              </a:ext>
            </a:extLst>
          </p:cNvPr>
          <p:cNvCxnSpPr>
            <a:cxnSpLocks/>
          </p:cNvCxnSpPr>
          <p:nvPr/>
        </p:nvCxnSpPr>
        <p:spPr>
          <a:xfrm>
            <a:off x="1900773" y="4864300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6A69B2C-8129-C73B-BF74-73C694B2208D}"/>
              </a:ext>
            </a:extLst>
          </p:cNvPr>
          <p:cNvCxnSpPr>
            <a:cxnSpLocks/>
          </p:cNvCxnSpPr>
          <p:nvPr/>
        </p:nvCxnSpPr>
        <p:spPr>
          <a:xfrm>
            <a:off x="1882357" y="2313694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60B9936-BEFF-42AE-0FEB-7F204C10BE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8" y="2418639"/>
            <a:ext cx="1202400" cy="120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65CF1-728E-F465-9869-665ED3DAC3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00" y="2443922"/>
            <a:ext cx="1202400" cy="1202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D3E1DA-FCAC-5A68-3C4E-D5CA18DB0A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83" y="2455635"/>
            <a:ext cx="1202401" cy="12024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6AEF8E-01CC-8A16-EB04-892DAE2891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72" y="2458436"/>
            <a:ext cx="1202400" cy="1202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585A3F-ADC6-8162-889E-538AB735D9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71" y="5000066"/>
            <a:ext cx="1202401" cy="12024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2F1CAC-F8AE-83A0-E204-D29FE334DA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00" y="5000066"/>
            <a:ext cx="1202400" cy="1202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6CAE64-E9AE-63AA-229B-A53E845973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39" y="5000066"/>
            <a:ext cx="1202400" cy="1202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3D1653-3641-1F9D-C209-1AEA7A5310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00" y="5007614"/>
            <a:ext cx="1202401" cy="12024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5F3A03F-006F-4F56-87AD-B058C3A1B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8" y="7590015"/>
            <a:ext cx="1202401" cy="12024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77084EE-91D0-3299-7334-0F842ED621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62" y="7577537"/>
            <a:ext cx="1202400" cy="1202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D7B2DB-D8AE-5CA7-1260-CFC6D931D76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59" y="7594383"/>
            <a:ext cx="1202400" cy="12024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73510A1-6C57-E297-57B2-CA54F65A609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00" y="7610099"/>
            <a:ext cx="1202401" cy="1202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9A586A-3A60-1569-FC79-32B0D8352521}"/>
              </a:ext>
            </a:extLst>
          </p:cNvPr>
          <p:cNvSpPr txBox="1"/>
          <p:nvPr/>
        </p:nvSpPr>
        <p:spPr>
          <a:xfrm>
            <a:off x="827808" y="8807713"/>
            <a:ext cx="5496790" cy="1223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05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Figure S4. JNJ26993135 restores PAF-reduced ZO-1 and E-cadherin at the tight junctions.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 Images of H441 cells treated with </a:t>
            </a:r>
            <a:r>
              <a:rPr lang="en-GB" sz="105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Pseudomonas aeruginosa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filtrate (PAF), 300 nmol/L JNJ26993135 (JNJ) or PAF + </a:t>
            </a:r>
            <a:r>
              <a:rPr lang="en-GB" sz="105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300 nmol/L 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JNJ and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immunostained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for ZO-1 (red) or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Occludin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(green) or E-cadherin (red) with corresponding images of nuclei stained with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Dapi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(blue). All images were obtained at ×63 magnification. Scale bars (20 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μm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 are shown on control images only but are applicable to all.</a:t>
            </a:r>
          </a:p>
          <a:p>
            <a:pPr algn="just"/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57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120</Words>
  <Application>Microsoft Office PowerPoint</Application>
  <PresentationFormat>A4 Paper (210x297 mm)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Kameljit Kalsi</dc:creator>
  <cp:lastModifiedBy>Kameljit Kalsi</cp:lastModifiedBy>
  <cp:revision>2</cp:revision>
  <dcterms:created xsi:type="dcterms:W3CDTF">2022-06-02T11:18:58Z</dcterms:created>
  <dcterms:modified xsi:type="dcterms:W3CDTF">2023-03-30T15:24:58Z</dcterms:modified>
</cp:coreProperties>
</file>