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63"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D46C05-D452-4E5C-8FAC-EB840495F9C2}" v="9" dt="2022-12-13T12:02:11.5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4923"/>
  </p:normalViewPr>
  <p:slideViewPr>
    <p:cSldViewPr snapToGrid="0" snapToObjects="1">
      <p:cViewPr varScale="1">
        <p:scale>
          <a:sx n="75" d="100"/>
          <a:sy n="75"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029E82-1B02-2740-ADF2-A2DFAE881AA7}" type="datetimeFigureOut">
              <a:rPr lang="en-GB" smtClean="0"/>
              <a:t>18/01/2023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6E3CA3-3179-4A4B-BF0B-A98CE5FABE37}" type="slidenum">
              <a:rPr lang="en-GB" smtClean="0"/>
              <a:t>‹#›</a:t>
            </a:fld>
            <a:endParaRPr lang="en-GB"/>
          </a:p>
        </p:txBody>
      </p:sp>
    </p:spTree>
    <p:extLst>
      <p:ext uri="{BB962C8B-B14F-4D97-AF65-F5344CB8AC3E}">
        <p14:creationId xmlns:p14="http://schemas.microsoft.com/office/powerpoint/2010/main" val="191713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Figure 1:  Schematic of end-on electrodes within the DEP chip (A) and the DEP fields within a microfluidic channel (B). A. Yellow circles denotes particle of interest e.</a:t>
            </a:r>
            <a:r>
              <a:rPr lang="en-GB" dirty="0"/>
              <a:t>g. bacteria. Blue arrows indicate sample under flow. The interdigitated electrode array has an alternating current applied, shown as black (negative) or white (positive) rectangles. B. Lines represent DEP field. Colour represents field strength where red denotes strong attractive forces.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F6E3CA3-3179-4A4B-BF0B-A98CE5FABE37}" type="slidenum">
              <a:rPr lang="en-GB" smtClean="0"/>
              <a:t>1</a:t>
            </a:fld>
            <a:endParaRPr lang="en-GB"/>
          </a:p>
        </p:txBody>
      </p:sp>
    </p:spTree>
    <p:extLst>
      <p:ext uri="{BB962C8B-B14F-4D97-AF65-F5344CB8AC3E}">
        <p14:creationId xmlns:p14="http://schemas.microsoft.com/office/powerpoint/2010/main" val="2237768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ea typeface="Calibri" panose="020F0502020204030204" pitchFamily="34" charset="0"/>
                <a:cs typeface="Times New Roman" panose="02020603050405020304" pitchFamily="18" charset="0"/>
              </a:rPr>
              <a:t>Figure 2:</a:t>
            </a:r>
            <a:r>
              <a:rPr lang="en-GB" sz="1200" dirty="0">
                <a:effectLst/>
                <a:latin typeface="Arial" panose="020B0604020202020204" pitchFamily="34" charset="0"/>
                <a:ea typeface="Calibri" panose="020F0502020204030204" pitchFamily="34" charset="0"/>
                <a:cs typeface="Times New Roman" panose="02020603050405020304" pitchFamily="18" charset="0"/>
              </a:rPr>
              <a:t>  Mtb concentration process flow:  A) Sputum sample is thinned, stained, and connected to the fluidic system (1).  Sample is directed through the microfluidic cassette, flowing over parallel arrays of interdigitated electrodes. B) The primary electrode arrays are activated, establishing a capture field, attracting the Mtb towards the electrode edges (2). C) When the sample is almost exhausted, the smaller, secondary electrode array is activated (3).  The primary arrays are deactivated, releasing the bacteria from the capture fields into the flow. D) The Mtb are re-captured on the secondary electrode array which can be visualised by fluorescent microscopy (4).  The presence of fluorescent foci indicates a positive result for TB infection. E) Deactivation of the secondary electrode array releases cells into the flow allowing collection in a small volume (as low as 5µl) for molecular analysis (5).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F6E3CA3-3179-4A4B-BF0B-A98CE5FABE37}" type="slidenum">
              <a:rPr lang="en-GB" smtClean="0"/>
              <a:t>2</a:t>
            </a:fld>
            <a:endParaRPr lang="en-GB"/>
          </a:p>
        </p:txBody>
      </p:sp>
    </p:spTree>
    <p:extLst>
      <p:ext uri="{BB962C8B-B14F-4D97-AF65-F5344CB8AC3E}">
        <p14:creationId xmlns:p14="http://schemas.microsoft.com/office/powerpoint/2010/main" val="3397532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cs typeface="Times New Roman" panose="02020603050405020304" pitchFamily="18" charset="0"/>
              </a:rPr>
              <a:t>Figure 3: Comparison of sputum vs bacteria. Top panel shows an electrode bank capturing a positive sputum sample, with both bacteria (in circles) and sputum debris </a:t>
            </a:r>
            <a:r>
              <a:rPr lang="en-GB" dirty="0">
                <a:latin typeface="Arial" panose="020B0604020202020204" pitchFamily="34" charset="0"/>
                <a:ea typeface="Calibri" panose="020F0502020204030204" pitchFamily="34" charset="0"/>
                <a:cs typeface="Times New Roman" panose="02020603050405020304" pitchFamily="18" charset="0"/>
              </a:rPr>
              <a:t>(</a:t>
            </a:r>
            <a:r>
              <a:rPr lang="en-GB" sz="1200" dirty="0">
                <a:effectLst/>
                <a:latin typeface="Arial" panose="020B0604020202020204" pitchFamily="34" charset="0"/>
                <a:ea typeface="Calibri" panose="020F0502020204030204" pitchFamily="34" charset="0"/>
                <a:cs typeface="Times New Roman" panose="02020603050405020304" pitchFamily="18" charset="0"/>
              </a:rPr>
              <a:t>squares) visible. Bottom panel shows bacteria isolated from medium only.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F6E3CA3-3179-4A4B-BF0B-A98CE5FABE37}" type="slidenum">
              <a:rPr lang="en-GB" smtClean="0"/>
              <a:t>4</a:t>
            </a:fld>
            <a:endParaRPr lang="en-GB"/>
          </a:p>
        </p:txBody>
      </p:sp>
    </p:spTree>
    <p:extLst>
      <p:ext uri="{BB962C8B-B14F-4D97-AF65-F5344CB8AC3E}">
        <p14:creationId xmlns:p14="http://schemas.microsoft.com/office/powerpoint/2010/main" val="1139848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Figure 4: Particle counts pre- (left) and post- (right) Mtb-spiked sputum thinning optimisation. Pre-optimisation was with NALC only. Post optimisation was with the lysis buffer described herein, with a two-hour incubation at 40°C. Arrows indicate the time point at which the dielectric field was terminated and bacteria were released. Signal noise due to low capture numbers in the NALC-only run (left).</a:t>
            </a:r>
          </a:p>
        </p:txBody>
      </p:sp>
      <p:sp>
        <p:nvSpPr>
          <p:cNvPr id="4" name="Slide Number Placeholder 3"/>
          <p:cNvSpPr>
            <a:spLocks noGrp="1"/>
          </p:cNvSpPr>
          <p:nvPr>
            <p:ph type="sldNum" sz="quarter" idx="5"/>
          </p:nvPr>
        </p:nvSpPr>
        <p:spPr/>
        <p:txBody>
          <a:bodyPr/>
          <a:lstStyle/>
          <a:p>
            <a:fld id="{FF6E3CA3-3179-4A4B-BF0B-A98CE5FABE37}" type="slidenum">
              <a:rPr lang="en-GB" smtClean="0"/>
              <a:t>5</a:t>
            </a:fld>
            <a:endParaRPr lang="en-GB"/>
          </a:p>
        </p:txBody>
      </p:sp>
    </p:spTree>
    <p:extLst>
      <p:ext uri="{BB962C8B-B14F-4D97-AF65-F5344CB8AC3E}">
        <p14:creationId xmlns:p14="http://schemas.microsoft.com/office/powerpoint/2010/main" val="468226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cs typeface="Times New Roman" panose="02020603050405020304" pitchFamily="18" charset="0"/>
              </a:rPr>
              <a:t>Figure 5: Representative samples from each of the smear microscopy and culture classifications of TB burden are presented with sample identification number in parentheses.  Bacilli were clearly visible at the edges of electrodes, where the field strength is greatest, indicating successful cell capture from the sputum sample. Mtb smear negative, culture positive sputum showed only minimal captured bacteria.  All samples demonstrated a low level of background non-specific captured debris. A correlation between smear positive grading and visual count of captured particles interpreted as Mtb bacilli was seen. Correlation between Mtb DNA quantification by species-specific qPCR was also seen with the degree of captured fluorescent particles on the DEP electrodes (Table 3). Images of negative and S-C+ samples are magnified (x 100, rather than x 40) for better clarity.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F6E3CA3-3179-4A4B-BF0B-A98CE5FABE37}" type="slidenum">
              <a:rPr lang="en-GB" smtClean="0"/>
              <a:t>6</a:t>
            </a:fld>
            <a:endParaRPr lang="en-GB"/>
          </a:p>
        </p:txBody>
      </p:sp>
    </p:spTree>
    <p:extLst>
      <p:ext uri="{BB962C8B-B14F-4D97-AF65-F5344CB8AC3E}">
        <p14:creationId xmlns:p14="http://schemas.microsoft.com/office/powerpoint/2010/main" val="465384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0A36F-AA3D-014D-8F02-D3DAC6D17E3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AF6D04B-C272-924F-A48B-459BC99ADE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D185421B-CC98-134B-B914-6B87C710503B}"/>
              </a:ext>
            </a:extLst>
          </p:cNvPr>
          <p:cNvSpPr>
            <a:spLocks noGrp="1"/>
          </p:cNvSpPr>
          <p:nvPr>
            <p:ph type="dt" sz="half" idx="10"/>
          </p:nvPr>
        </p:nvSpPr>
        <p:spPr/>
        <p:txBody>
          <a:bodyPr/>
          <a:lstStyle/>
          <a:p>
            <a:fld id="{731B1DFB-9D96-F046-AADD-9F00A5267018}" type="datetimeFigureOut">
              <a:rPr lang="en-GB" smtClean="0"/>
              <a:t>18/01/2023</a:t>
            </a:fld>
            <a:endParaRPr lang="en-GB"/>
          </a:p>
        </p:txBody>
      </p:sp>
      <p:sp>
        <p:nvSpPr>
          <p:cNvPr id="5" name="Footer Placeholder 4">
            <a:extLst>
              <a:ext uri="{FF2B5EF4-FFF2-40B4-BE49-F238E27FC236}">
                <a16:creationId xmlns:a16="http://schemas.microsoft.com/office/drawing/2014/main" id="{07A65447-1A2B-A448-88A3-A877194423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3E5988-DCB4-8F41-B30C-4440D654BCBF}"/>
              </a:ext>
            </a:extLst>
          </p:cNvPr>
          <p:cNvSpPr>
            <a:spLocks noGrp="1"/>
          </p:cNvSpPr>
          <p:nvPr>
            <p:ph type="sldNum" sz="quarter" idx="12"/>
          </p:nvPr>
        </p:nvSpPr>
        <p:spPr/>
        <p:txBody>
          <a:bodyPr/>
          <a:lstStyle/>
          <a:p>
            <a:fld id="{52B11A3F-3A37-E046-8451-9D2A7DCC03FB}" type="slidenum">
              <a:rPr lang="en-GB" smtClean="0"/>
              <a:t>‹#›</a:t>
            </a:fld>
            <a:endParaRPr lang="en-GB"/>
          </a:p>
        </p:txBody>
      </p:sp>
    </p:spTree>
    <p:extLst>
      <p:ext uri="{BB962C8B-B14F-4D97-AF65-F5344CB8AC3E}">
        <p14:creationId xmlns:p14="http://schemas.microsoft.com/office/powerpoint/2010/main" val="575688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91D03-AD3B-6D4C-8049-9657A1CA1F1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667AD34-90F0-3643-A77C-3184C1194FE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F659E21-FF5B-574B-8E93-6C6A276947C1}"/>
              </a:ext>
            </a:extLst>
          </p:cNvPr>
          <p:cNvSpPr>
            <a:spLocks noGrp="1"/>
          </p:cNvSpPr>
          <p:nvPr>
            <p:ph type="dt" sz="half" idx="10"/>
          </p:nvPr>
        </p:nvSpPr>
        <p:spPr/>
        <p:txBody>
          <a:bodyPr/>
          <a:lstStyle/>
          <a:p>
            <a:fld id="{731B1DFB-9D96-F046-AADD-9F00A5267018}" type="datetimeFigureOut">
              <a:rPr lang="en-GB" smtClean="0"/>
              <a:t>18/01/2023</a:t>
            </a:fld>
            <a:endParaRPr lang="en-GB"/>
          </a:p>
        </p:txBody>
      </p:sp>
      <p:sp>
        <p:nvSpPr>
          <p:cNvPr id="5" name="Footer Placeholder 4">
            <a:extLst>
              <a:ext uri="{FF2B5EF4-FFF2-40B4-BE49-F238E27FC236}">
                <a16:creationId xmlns:a16="http://schemas.microsoft.com/office/drawing/2014/main" id="{5E8DBA0B-735E-AA40-8A9B-766B0398FC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BF7E0E-849E-F444-B65B-4223B34616CE}"/>
              </a:ext>
            </a:extLst>
          </p:cNvPr>
          <p:cNvSpPr>
            <a:spLocks noGrp="1"/>
          </p:cNvSpPr>
          <p:nvPr>
            <p:ph type="sldNum" sz="quarter" idx="12"/>
          </p:nvPr>
        </p:nvSpPr>
        <p:spPr/>
        <p:txBody>
          <a:bodyPr/>
          <a:lstStyle/>
          <a:p>
            <a:fld id="{52B11A3F-3A37-E046-8451-9D2A7DCC03FB}" type="slidenum">
              <a:rPr lang="en-GB" smtClean="0"/>
              <a:t>‹#›</a:t>
            </a:fld>
            <a:endParaRPr lang="en-GB"/>
          </a:p>
        </p:txBody>
      </p:sp>
    </p:spTree>
    <p:extLst>
      <p:ext uri="{BB962C8B-B14F-4D97-AF65-F5344CB8AC3E}">
        <p14:creationId xmlns:p14="http://schemas.microsoft.com/office/powerpoint/2010/main" val="3586366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D772BA-2EB0-3D46-B125-C24D6A57D34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797B6F5-AB29-904E-8004-41E859A3E5D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FF5603F-15AF-494C-9543-9B1B3357187D}"/>
              </a:ext>
            </a:extLst>
          </p:cNvPr>
          <p:cNvSpPr>
            <a:spLocks noGrp="1"/>
          </p:cNvSpPr>
          <p:nvPr>
            <p:ph type="dt" sz="half" idx="10"/>
          </p:nvPr>
        </p:nvSpPr>
        <p:spPr/>
        <p:txBody>
          <a:bodyPr/>
          <a:lstStyle/>
          <a:p>
            <a:fld id="{731B1DFB-9D96-F046-AADD-9F00A5267018}" type="datetimeFigureOut">
              <a:rPr lang="en-GB" smtClean="0"/>
              <a:t>18/01/2023</a:t>
            </a:fld>
            <a:endParaRPr lang="en-GB"/>
          </a:p>
        </p:txBody>
      </p:sp>
      <p:sp>
        <p:nvSpPr>
          <p:cNvPr id="5" name="Footer Placeholder 4">
            <a:extLst>
              <a:ext uri="{FF2B5EF4-FFF2-40B4-BE49-F238E27FC236}">
                <a16:creationId xmlns:a16="http://schemas.microsoft.com/office/drawing/2014/main" id="{E4D7FDBA-6865-8D4E-A76A-623E41FA7A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6600D8-2BAB-7B4B-AF5E-BEB0AE593A9D}"/>
              </a:ext>
            </a:extLst>
          </p:cNvPr>
          <p:cNvSpPr>
            <a:spLocks noGrp="1"/>
          </p:cNvSpPr>
          <p:nvPr>
            <p:ph type="sldNum" sz="quarter" idx="12"/>
          </p:nvPr>
        </p:nvSpPr>
        <p:spPr/>
        <p:txBody>
          <a:bodyPr/>
          <a:lstStyle/>
          <a:p>
            <a:fld id="{52B11A3F-3A37-E046-8451-9D2A7DCC03FB}" type="slidenum">
              <a:rPr lang="en-GB" smtClean="0"/>
              <a:t>‹#›</a:t>
            </a:fld>
            <a:endParaRPr lang="en-GB"/>
          </a:p>
        </p:txBody>
      </p:sp>
    </p:spTree>
    <p:extLst>
      <p:ext uri="{BB962C8B-B14F-4D97-AF65-F5344CB8AC3E}">
        <p14:creationId xmlns:p14="http://schemas.microsoft.com/office/powerpoint/2010/main" val="1851697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1AE7A-E4AE-A045-9412-4D7ED8E34AE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FA0C71B-BE7F-0B4F-91AF-C7091F8F991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8B055D9-750A-B747-8A6D-04B132639A5E}"/>
              </a:ext>
            </a:extLst>
          </p:cNvPr>
          <p:cNvSpPr>
            <a:spLocks noGrp="1"/>
          </p:cNvSpPr>
          <p:nvPr>
            <p:ph type="dt" sz="half" idx="10"/>
          </p:nvPr>
        </p:nvSpPr>
        <p:spPr/>
        <p:txBody>
          <a:bodyPr/>
          <a:lstStyle/>
          <a:p>
            <a:fld id="{731B1DFB-9D96-F046-AADD-9F00A5267018}" type="datetimeFigureOut">
              <a:rPr lang="en-GB" smtClean="0"/>
              <a:t>18/01/2023</a:t>
            </a:fld>
            <a:endParaRPr lang="en-GB"/>
          </a:p>
        </p:txBody>
      </p:sp>
      <p:sp>
        <p:nvSpPr>
          <p:cNvPr id="5" name="Footer Placeholder 4">
            <a:extLst>
              <a:ext uri="{FF2B5EF4-FFF2-40B4-BE49-F238E27FC236}">
                <a16:creationId xmlns:a16="http://schemas.microsoft.com/office/drawing/2014/main" id="{C4F08D80-D2B5-CE44-A2E2-B3E62BE4E8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3E8AD7-03A7-904C-B3AD-50DEC5AE72E7}"/>
              </a:ext>
            </a:extLst>
          </p:cNvPr>
          <p:cNvSpPr>
            <a:spLocks noGrp="1"/>
          </p:cNvSpPr>
          <p:nvPr>
            <p:ph type="sldNum" sz="quarter" idx="12"/>
          </p:nvPr>
        </p:nvSpPr>
        <p:spPr/>
        <p:txBody>
          <a:bodyPr/>
          <a:lstStyle/>
          <a:p>
            <a:fld id="{52B11A3F-3A37-E046-8451-9D2A7DCC03FB}" type="slidenum">
              <a:rPr lang="en-GB" smtClean="0"/>
              <a:t>‹#›</a:t>
            </a:fld>
            <a:endParaRPr lang="en-GB"/>
          </a:p>
        </p:txBody>
      </p:sp>
    </p:spTree>
    <p:extLst>
      <p:ext uri="{BB962C8B-B14F-4D97-AF65-F5344CB8AC3E}">
        <p14:creationId xmlns:p14="http://schemas.microsoft.com/office/powerpoint/2010/main" val="1902316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C4AAD-4137-AE4B-8D4F-1ACEAE25BBD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28C760CE-2471-3B42-A51D-530F64EA8C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69D8B97-3856-8840-B942-886AEEE887DA}"/>
              </a:ext>
            </a:extLst>
          </p:cNvPr>
          <p:cNvSpPr>
            <a:spLocks noGrp="1"/>
          </p:cNvSpPr>
          <p:nvPr>
            <p:ph type="dt" sz="half" idx="10"/>
          </p:nvPr>
        </p:nvSpPr>
        <p:spPr/>
        <p:txBody>
          <a:bodyPr/>
          <a:lstStyle/>
          <a:p>
            <a:fld id="{731B1DFB-9D96-F046-AADD-9F00A5267018}" type="datetimeFigureOut">
              <a:rPr lang="en-GB" smtClean="0"/>
              <a:t>18/01/2023</a:t>
            </a:fld>
            <a:endParaRPr lang="en-GB"/>
          </a:p>
        </p:txBody>
      </p:sp>
      <p:sp>
        <p:nvSpPr>
          <p:cNvPr id="5" name="Footer Placeholder 4">
            <a:extLst>
              <a:ext uri="{FF2B5EF4-FFF2-40B4-BE49-F238E27FC236}">
                <a16:creationId xmlns:a16="http://schemas.microsoft.com/office/drawing/2014/main" id="{26F14930-2999-6648-A56B-623516D777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9A91E4-1C23-FF41-B540-019AAFABC8B9}"/>
              </a:ext>
            </a:extLst>
          </p:cNvPr>
          <p:cNvSpPr>
            <a:spLocks noGrp="1"/>
          </p:cNvSpPr>
          <p:nvPr>
            <p:ph type="sldNum" sz="quarter" idx="12"/>
          </p:nvPr>
        </p:nvSpPr>
        <p:spPr/>
        <p:txBody>
          <a:bodyPr/>
          <a:lstStyle/>
          <a:p>
            <a:fld id="{52B11A3F-3A37-E046-8451-9D2A7DCC03FB}" type="slidenum">
              <a:rPr lang="en-GB" smtClean="0"/>
              <a:t>‹#›</a:t>
            </a:fld>
            <a:endParaRPr lang="en-GB"/>
          </a:p>
        </p:txBody>
      </p:sp>
    </p:spTree>
    <p:extLst>
      <p:ext uri="{BB962C8B-B14F-4D97-AF65-F5344CB8AC3E}">
        <p14:creationId xmlns:p14="http://schemas.microsoft.com/office/powerpoint/2010/main" val="532367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57FCB-9B11-064C-8230-2C34D8D8727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FA0F21D-6AE6-BF47-AABA-B81A5C1929F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91DE79C-9736-ED49-9F13-8EDEEC092FA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B9A52DE-DE19-BD41-A13C-4091F203AF83}"/>
              </a:ext>
            </a:extLst>
          </p:cNvPr>
          <p:cNvSpPr>
            <a:spLocks noGrp="1"/>
          </p:cNvSpPr>
          <p:nvPr>
            <p:ph type="dt" sz="half" idx="10"/>
          </p:nvPr>
        </p:nvSpPr>
        <p:spPr/>
        <p:txBody>
          <a:bodyPr/>
          <a:lstStyle/>
          <a:p>
            <a:fld id="{731B1DFB-9D96-F046-AADD-9F00A5267018}" type="datetimeFigureOut">
              <a:rPr lang="en-GB" smtClean="0"/>
              <a:t>18/01/2023</a:t>
            </a:fld>
            <a:endParaRPr lang="en-GB"/>
          </a:p>
        </p:txBody>
      </p:sp>
      <p:sp>
        <p:nvSpPr>
          <p:cNvPr id="6" name="Footer Placeholder 5">
            <a:extLst>
              <a:ext uri="{FF2B5EF4-FFF2-40B4-BE49-F238E27FC236}">
                <a16:creationId xmlns:a16="http://schemas.microsoft.com/office/drawing/2014/main" id="{F699C884-DDDA-A244-9A6D-B526BBBA16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C8A7D9-0990-7F4D-885C-58C4077A57A7}"/>
              </a:ext>
            </a:extLst>
          </p:cNvPr>
          <p:cNvSpPr>
            <a:spLocks noGrp="1"/>
          </p:cNvSpPr>
          <p:nvPr>
            <p:ph type="sldNum" sz="quarter" idx="12"/>
          </p:nvPr>
        </p:nvSpPr>
        <p:spPr/>
        <p:txBody>
          <a:bodyPr/>
          <a:lstStyle/>
          <a:p>
            <a:fld id="{52B11A3F-3A37-E046-8451-9D2A7DCC03FB}" type="slidenum">
              <a:rPr lang="en-GB" smtClean="0"/>
              <a:t>‹#›</a:t>
            </a:fld>
            <a:endParaRPr lang="en-GB"/>
          </a:p>
        </p:txBody>
      </p:sp>
    </p:spTree>
    <p:extLst>
      <p:ext uri="{BB962C8B-B14F-4D97-AF65-F5344CB8AC3E}">
        <p14:creationId xmlns:p14="http://schemas.microsoft.com/office/powerpoint/2010/main" val="97671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71F4-BDA1-4947-B125-B3C135FC3BE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02178D1-3E1A-244E-BA5A-5F2B3C37BC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D4C4A05-B6F4-D743-94E2-BA08B939778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6907E3C-3EF7-104C-A425-B27448446F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1E5672B-B228-614D-BE76-18DB58C4B5A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041AFEE-1EF8-0C40-886D-98CD0D1DD992}"/>
              </a:ext>
            </a:extLst>
          </p:cNvPr>
          <p:cNvSpPr>
            <a:spLocks noGrp="1"/>
          </p:cNvSpPr>
          <p:nvPr>
            <p:ph type="dt" sz="half" idx="10"/>
          </p:nvPr>
        </p:nvSpPr>
        <p:spPr/>
        <p:txBody>
          <a:bodyPr/>
          <a:lstStyle/>
          <a:p>
            <a:fld id="{731B1DFB-9D96-F046-AADD-9F00A5267018}" type="datetimeFigureOut">
              <a:rPr lang="en-GB" smtClean="0"/>
              <a:t>18/01/2023</a:t>
            </a:fld>
            <a:endParaRPr lang="en-GB"/>
          </a:p>
        </p:txBody>
      </p:sp>
      <p:sp>
        <p:nvSpPr>
          <p:cNvPr id="8" name="Footer Placeholder 7">
            <a:extLst>
              <a:ext uri="{FF2B5EF4-FFF2-40B4-BE49-F238E27FC236}">
                <a16:creationId xmlns:a16="http://schemas.microsoft.com/office/drawing/2014/main" id="{61580305-E40C-E740-8C44-76A2E2DFFF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53FD52-BB26-AE41-957B-83F23AB55BDD}"/>
              </a:ext>
            </a:extLst>
          </p:cNvPr>
          <p:cNvSpPr>
            <a:spLocks noGrp="1"/>
          </p:cNvSpPr>
          <p:nvPr>
            <p:ph type="sldNum" sz="quarter" idx="12"/>
          </p:nvPr>
        </p:nvSpPr>
        <p:spPr/>
        <p:txBody>
          <a:bodyPr/>
          <a:lstStyle/>
          <a:p>
            <a:fld id="{52B11A3F-3A37-E046-8451-9D2A7DCC03FB}" type="slidenum">
              <a:rPr lang="en-GB" smtClean="0"/>
              <a:t>‹#›</a:t>
            </a:fld>
            <a:endParaRPr lang="en-GB"/>
          </a:p>
        </p:txBody>
      </p:sp>
    </p:spTree>
    <p:extLst>
      <p:ext uri="{BB962C8B-B14F-4D97-AF65-F5344CB8AC3E}">
        <p14:creationId xmlns:p14="http://schemas.microsoft.com/office/powerpoint/2010/main" val="614704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168AB-0589-604D-8D13-C5C7781FACB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01209117-E2B5-BE4A-A76A-A811821C1EAD}"/>
              </a:ext>
            </a:extLst>
          </p:cNvPr>
          <p:cNvSpPr>
            <a:spLocks noGrp="1"/>
          </p:cNvSpPr>
          <p:nvPr>
            <p:ph type="dt" sz="half" idx="10"/>
          </p:nvPr>
        </p:nvSpPr>
        <p:spPr/>
        <p:txBody>
          <a:bodyPr/>
          <a:lstStyle/>
          <a:p>
            <a:fld id="{731B1DFB-9D96-F046-AADD-9F00A5267018}" type="datetimeFigureOut">
              <a:rPr lang="en-GB" smtClean="0"/>
              <a:t>18/01/2023</a:t>
            </a:fld>
            <a:endParaRPr lang="en-GB"/>
          </a:p>
        </p:txBody>
      </p:sp>
      <p:sp>
        <p:nvSpPr>
          <p:cNvPr id="4" name="Footer Placeholder 3">
            <a:extLst>
              <a:ext uri="{FF2B5EF4-FFF2-40B4-BE49-F238E27FC236}">
                <a16:creationId xmlns:a16="http://schemas.microsoft.com/office/drawing/2014/main" id="{CC7AFFF0-A7FC-F74F-87AB-C2FA4BC931B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8E729A7-1EA4-5B4F-9FB2-BF37589E37F7}"/>
              </a:ext>
            </a:extLst>
          </p:cNvPr>
          <p:cNvSpPr>
            <a:spLocks noGrp="1"/>
          </p:cNvSpPr>
          <p:nvPr>
            <p:ph type="sldNum" sz="quarter" idx="12"/>
          </p:nvPr>
        </p:nvSpPr>
        <p:spPr/>
        <p:txBody>
          <a:bodyPr/>
          <a:lstStyle/>
          <a:p>
            <a:fld id="{52B11A3F-3A37-E046-8451-9D2A7DCC03FB}" type="slidenum">
              <a:rPr lang="en-GB" smtClean="0"/>
              <a:t>‹#›</a:t>
            </a:fld>
            <a:endParaRPr lang="en-GB"/>
          </a:p>
        </p:txBody>
      </p:sp>
    </p:spTree>
    <p:extLst>
      <p:ext uri="{BB962C8B-B14F-4D97-AF65-F5344CB8AC3E}">
        <p14:creationId xmlns:p14="http://schemas.microsoft.com/office/powerpoint/2010/main" val="4051428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9ACCA5-A068-3C4A-A623-A02CDABF2470}"/>
              </a:ext>
            </a:extLst>
          </p:cNvPr>
          <p:cNvSpPr>
            <a:spLocks noGrp="1"/>
          </p:cNvSpPr>
          <p:nvPr>
            <p:ph type="dt" sz="half" idx="10"/>
          </p:nvPr>
        </p:nvSpPr>
        <p:spPr/>
        <p:txBody>
          <a:bodyPr/>
          <a:lstStyle/>
          <a:p>
            <a:fld id="{731B1DFB-9D96-F046-AADD-9F00A5267018}" type="datetimeFigureOut">
              <a:rPr lang="en-GB" smtClean="0"/>
              <a:t>18/01/2023</a:t>
            </a:fld>
            <a:endParaRPr lang="en-GB"/>
          </a:p>
        </p:txBody>
      </p:sp>
      <p:sp>
        <p:nvSpPr>
          <p:cNvPr id="3" name="Footer Placeholder 2">
            <a:extLst>
              <a:ext uri="{FF2B5EF4-FFF2-40B4-BE49-F238E27FC236}">
                <a16:creationId xmlns:a16="http://schemas.microsoft.com/office/drawing/2014/main" id="{B4BBE07F-9CC4-4A40-910C-13ED64AA8EF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DF07108-E5A0-584B-93FE-0E0ED2F6AF47}"/>
              </a:ext>
            </a:extLst>
          </p:cNvPr>
          <p:cNvSpPr>
            <a:spLocks noGrp="1"/>
          </p:cNvSpPr>
          <p:nvPr>
            <p:ph type="sldNum" sz="quarter" idx="12"/>
          </p:nvPr>
        </p:nvSpPr>
        <p:spPr/>
        <p:txBody>
          <a:bodyPr/>
          <a:lstStyle/>
          <a:p>
            <a:fld id="{52B11A3F-3A37-E046-8451-9D2A7DCC03FB}" type="slidenum">
              <a:rPr lang="en-GB" smtClean="0"/>
              <a:t>‹#›</a:t>
            </a:fld>
            <a:endParaRPr lang="en-GB"/>
          </a:p>
        </p:txBody>
      </p:sp>
    </p:spTree>
    <p:extLst>
      <p:ext uri="{BB962C8B-B14F-4D97-AF65-F5344CB8AC3E}">
        <p14:creationId xmlns:p14="http://schemas.microsoft.com/office/powerpoint/2010/main" val="2433875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30C4D-198B-8A45-A3D0-0949171F5D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AA91333-B1CE-7645-AED9-D6F20B2FF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2E72BF5-665C-7F45-8D7D-7AF3DEB906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EC10D5D-CB56-C643-A901-5FD69CB6A604}"/>
              </a:ext>
            </a:extLst>
          </p:cNvPr>
          <p:cNvSpPr>
            <a:spLocks noGrp="1"/>
          </p:cNvSpPr>
          <p:nvPr>
            <p:ph type="dt" sz="half" idx="10"/>
          </p:nvPr>
        </p:nvSpPr>
        <p:spPr/>
        <p:txBody>
          <a:bodyPr/>
          <a:lstStyle/>
          <a:p>
            <a:fld id="{731B1DFB-9D96-F046-AADD-9F00A5267018}" type="datetimeFigureOut">
              <a:rPr lang="en-GB" smtClean="0"/>
              <a:t>18/01/2023</a:t>
            </a:fld>
            <a:endParaRPr lang="en-GB"/>
          </a:p>
        </p:txBody>
      </p:sp>
      <p:sp>
        <p:nvSpPr>
          <p:cNvPr id="6" name="Footer Placeholder 5">
            <a:extLst>
              <a:ext uri="{FF2B5EF4-FFF2-40B4-BE49-F238E27FC236}">
                <a16:creationId xmlns:a16="http://schemas.microsoft.com/office/drawing/2014/main" id="{8C9A4F6B-255E-1B41-9E39-75C074CDA9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BF889F-46D6-CF44-94C9-BFEC44950C19}"/>
              </a:ext>
            </a:extLst>
          </p:cNvPr>
          <p:cNvSpPr>
            <a:spLocks noGrp="1"/>
          </p:cNvSpPr>
          <p:nvPr>
            <p:ph type="sldNum" sz="quarter" idx="12"/>
          </p:nvPr>
        </p:nvSpPr>
        <p:spPr/>
        <p:txBody>
          <a:bodyPr/>
          <a:lstStyle/>
          <a:p>
            <a:fld id="{52B11A3F-3A37-E046-8451-9D2A7DCC03FB}" type="slidenum">
              <a:rPr lang="en-GB" smtClean="0"/>
              <a:t>‹#›</a:t>
            </a:fld>
            <a:endParaRPr lang="en-GB"/>
          </a:p>
        </p:txBody>
      </p:sp>
    </p:spTree>
    <p:extLst>
      <p:ext uri="{BB962C8B-B14F-4D97-AF65-F5344CB8AC3E}">
        <p14:creationId xmlns:p14="http://schemas.microsoft.com/office/powerpoint/2010/main" val="3964202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D3076-9C22-1A4F-B237-3C41899E102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2F2086B-701D-784B-85AC-B633B781C1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6A4E4FF-1CF6-6A49-B32E-503CC508F6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8D7C731-08D8-4642-A56F-1486461E5E1C}"/>
              </a:ext>
            </a:extLst>
          </p:cNvPr>
          <p:cNvSpPr>
            <a:spLocks noGrp="1"/>
          </p:cNvSpPr>
          <p:nvPr>
            <p:ph type="dt" sz="half" idx="10"/>
          </p:nvPr>
        </p:nvSpPr>
        <p:spPr/>
        <p:txBody>
          <a:bodyPr/>
          <a:lstStyle/>
          <a:p>
            <a:fld id="{731B1DFB-9D96-F046-AADD-9F00A5267018}" type="datetimeFigureOut">
              <a:rPr lang="en-GB" smtClean="0"/>
              <a:t>18/01/2023</a:t>
            </a:fld>
            <a:endParaRPr lang="en-GB"/>
          </a:p>
        </p:txBody>
      </p:sp>
      <p:sp>
        <p:nvSpPr>
          <p:cNvPr id="6" name="Footer Placeholder 5">
            <a:extLst>
              <a:ext uri="{FF2B5EF4-FFF2-40B4-BE49-F238E27FC236}">
                <a16:creationId xmlns:a16="http://schemas.microsoft.com/office/drawing/2014/main" id="{9BC0B111-9904-EE4F-8071-1F4DB35C0E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F9C1A0-34B2-8044-A3F9-5B9CD7608073}"/>
              </a:ext>
            </a:extLst>
          </p:cNvPr>
          <p:cNvSpPr>
            <a:spLocks noGrp="1"/>
          </p:cNvSpPr>
          <p:nvPr>
            <p:ph type="sldNum" sz="quarter" idx="12"/>
          </p:nvPr>
        </p:nvSpPr>
        <p:spPr/>
        <p:txBody>
          <a:bodyPr/>
          <a:lstStyle/>
          <a:p>
            <a:fld id="{52B11A3F-3A37-E046-8451-9D2A7DCC03FB}" type="slidenum">
              <a:rPr lang="en-GB" smtClean="0"/>
              <a:t>‹#›</a:t>
            </a:fld>
            <a:endParaRPr lang="en-GB"/>
          </a:p>
        </p:txBody>
      </p:sp>
    </p:spTree>
    <p:extLst>
      <p:ext uri="{BB962C8B-B14F-4D97-AF65-F5344CB8AC3E}">
        <p14:creationId xmlns:p14="http://schemas.microsoft.com/office/powerpoint/2010/main" val="140660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D7279D-2AB9-F543-9C04-01763B0A03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6A812D9-CAE7-9246-B779-6357B1D06F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0528900-1E82-1D4C-AB2D-2DA8F855D9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1B1DFB-9D96-F046-AADD-9F00A5267018}" type="datetimeFigureOut">
              <a:rPr lang="en-GB" smtClean="0"/>
              <a:t>18/01/2023</a:t>
            </a:fld>
            <a:endParaRPr lang="en-GB"/>
          </a:p>
        </p:txBody>
      </p:sp>
      <p:sp>
        <p:nvSpPr>
          <p:cNvPr id="5" name="Footer Placeholder 4">
            <a:extLst>
              <a:ext uri="{FF2B5EF4-FFF2-40B4-BE49-F238E27FC236}">
                <a16:creationId xmlns:a16="http://schemas.microsoft.com/office/drawing/2014/main" id="{E58F8300-4667-FD4E-AE15-2259461189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A958C4F-57EA-224B-AF00-4B1BADC4BE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B11A3F-3A37-E046-8451-9D2A7DCC03FB}" type="slidenum">
              <a:rPr lang="en-GB" smtClean="0"/>
              <a:t>‹#›</a:t>
            </a:fld>
            <a:endParaRPr lang="en-GB"/>
          </a:p>
        </p:txBody>
      </p:sp>
    </p:spTree>
    <p:extLst>
      <p:ext uri="{BB962C8B-B14F-4D97-AF65-F5344CB8AC3E}">
        <p14:creationId xmlns:p14="http://schemas.microsoft.com/office/powerpoint/2010/main" val="1973721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0F3EF3B-9042-924D-9AC0-C9CA4DFB547D}"/>
              </a:ext>
            </a:extLst>
          </p:cNvPr>
          <p:cNvGrpSpPr/>
          <p:nvPr/>
        </p:nvGrpSpPr>
        <p:grpSpPr>
          <a:xfrm>
            <a:off x="2691783" y="711336"/>
            <a:ext cx="6495856" cy="3396782"/>
            <a:chOff x="1677371" y="685799"/>
            <a:chExt cx="6495856" cy="3396782"/>
          </a:xfrm>
        </p:grpSpPr>
        <p:grpSp>
          <p:nvGrpSpPr>
            <p:cNvPr id="10" name="Group 9">
              <a:extLst>
                <a:ext uri="{FF2B5EF4-FFF2-40B4-BE49-F238E27FC236}">
                  <a16:creationId xmlns:a16="http://schemas.microsoft.com/office/drawing/2014/main" id="{1A315A73-8D02-1C44-8737-18864152DA0B}"/>
                </a:ext>
              </a:extLst>
            </p:cNvPr>
            <p:cNvGrpSpPr/>
            <p:nvPr/>
          </p:nvGrpSpPr>
          <p:grpSpPr>
            <a:xfrm>
              <a:off x="1836228" y="685799"/>
              <a:ext cx="6336999" cy="3396782"/>
              <a:chOff x="1836228" y="685799"/>
              <a:chExt cx="6336999" cy="3396782"/>
            </a:xfrm>
          </p:grpSpPr>
          <p:pic>
            <p:nvPicPr>
              <p:cNvPr id="4" name="Picture 3">
                <a:extLst>
                  <a:ext uri="{FF2B5EF4-FFF2-40B4-BE49-F238E27FC236}">
                    <a16:creationId xmlns:a16="http://schemas.microsoft.com/office/drawing/2014/main" id="{634E71D0-3484-7249-A192-E02AD94A15D3}"/>
                  </a:ext>
                </a:extLst>
              </p:cNvPr>
              <p:cNvPicPr>
                <a:picLocks noChangeAspect="1"/>
              </p:cNvPicPr>
              <p:nvPr/>
            </p:nvPicPr>
            <p:blipFill rotWithShape="1">
              <a:blip r:embed="rId3"/>
              <a:srcRect t="13953" r="33359"/>
              <a:stretch/>
            </p:blipFill>
            <p:spPr>
              <a:xfrm>
                <a:off x="1836228" y="685799"/>
                <a:ext cx="6336999" cy="3396782"/>
              </a:xfrm>
              <a:prstGeom prst="rect">
                <a:avLst/>
              </a:prstGeom>
            </p:spPr>
          </p:pic>
          <p:sp>
            <p:nvSpPr>
              <p:cNvPr id="9" name="Rectangle 8">
                <a:extLst>
                  <a:ext uri="{FF2B5EF4-FFF2-40B4-BE49-F238E27FC236}">
                    <a16:creationId xmlns:a16="http://schemas.microsoft.com/office/drawing/2014/main" id="{1B2AAD9C-444B-0648-8917-7F102321C9A5}"/>
                  </a:ext>
                </a:extLst>
              </p:cNvPr>
              <p:cNvSpPr/>
              <p:nvPr/>
            </p:nvSpPr>
            <p:spPr>
              <a:xfrm>
                <a:off x="3729037" y="3429000"/>
                <a:ext cx="2814637"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extLst>
                <a:ext uri="{FF2B5EF4-FFF2-40B4-BE49-F238E27FC236}">
                  <a16:creationId xmlns:a16="http://schemas.microsoft.com/office/drawing/2014/main" id="{6CF3D7CB-5936-B742-80C5-3D8CD20BE4DB}"/>
                </a:ext>
              </a:extLst>
            </p:cNvPr>
            <p:cNvSpPr txBox="1"/>
            <p:nvPr/>
          </p:nvSpPr>
          <p:spPr>
            <a:xfrm>
              <a:off x="1694375" y="771527"/>
              <a:ext cx="317716" cy="369332"/>
            </a:xfrm>
            <a:prstGeom prst="rect">
              <a:avLst/>
            </a:prstGeom>
            <a:noFill/>
          </p:spPr>
          <p:txBody>
            <a:bodyPr wrap="none" rtlCol="0">
              <a:spAutoFit/>
            </a:bodyPr>
            <a:lstStyle/>
            <a:p>
              <a:r>
                <a:rPr lang="en-GB" dirty="0"/>
                <a:t>A</a:t>
              </a:r>
            </a:p>
          </p:txBody>
        </p:sp>
        <p:sp>
          <p:nvSpPr>
            <p:cNvPr id="8" name="TextBox 7">
              <a:extLst>
                <a:ext uri="{FF2B5EF4-FFF2-40B4-BE49-F238E27FC236}">
                  <a16:creationId xmlns:a16="http://schemas.microsoft.com/office/drawing/2014/main" id="{3E7D3FC6-E874-5E45-BFE8-B46365DC11BD}"/>
                </a:ext>
              </a:extLst>
            </p:cNvPr>
            <p:cNvSpPr txBox="1"/>
            <p:nvPr/>
          </p:nvSpPr>
          <p:spPr>
            <a:xfrm>
              <a:off x="1677371" y="2624148"/>
              <a:ext cx="317716" cy="369332"/>
            </a:xfrm>
            <a:prstGeom prst="rect">
              <a:avLst/>
            </a:prstGeom>
            <a:noFill/>
          </p:spPr>
          <p:txBody>
            <a:bodyPr wrap="none" rtlCol="0">
              <a:spAutoFit/>
            </a:bodyPr>
            <a:lstStyle/>
            <a:p>
              <a:r>
                <a:rPr lang="en-GB" dirty="0"/>
                <a:t>B</a:t>
              </a:r>
            </a:p>
          </p:txBody>
        </p:sp>
      </p:grpSp>
    </p:spTree>
    <p:extLst>
      <p:ext uri="{BB962C8B-B14F-4D97-AF65-F5344CB8AC3E}">
        <p14:creationId xmlns:p14="http://schemas.microsoft.com/office/powerpoint/2010/main" val="3838010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DABC72D-C9AA-1341-8C4A-0E42F4E32D4C}"/>
              </a:ext>
            </a:extLst>
          </p:cNvPr>
          <p:cNvSpPr txBox="1"/>
          <p:nvPr/>
        </p:nvSpPr>
        <p:spPr>
          <a:xfrm>
            <a:off x="1912969" y="1730961"/>
            <a:ext cx="288862" cy="338554"/>
          </a:xfrm>
          <a:prstGeom prst="rect">
            <a:avLst/>
          </a:prstGeom>
          <a:noFill/>
        </p:spPr>
        <p:txBody>
          <a:bodyPr wrap="none" rtlCol="0">
            <a:spAutoFit/>
          </a:bodyPr>
          <a:lstStyle/>
          <a:p>
            <a:r>
              <a:rPr lang="en-GB" sz="1600" dirty="0"/>
              <a:t>1</a:t>
            </a:r>
          </a:p>
        </p:txBody>
      </p:sp>
      <p:sp>
        <p:nvSpPr>
          <p:cNvPr id="10" name="TextBox 9">
            <a:extLst>
              <a:ext uri="{FF2B5EF4-FFF2-40B4-BE49-F238E27FC236}">
                <a16:creationId xmlns:a16="http://schemas.microsoft.com/office/drawing/2014/main" id="{865F2BFF-0F7E-344D-846B-F59351966AFF}"/>
              </a:ext>
            </a:extLst>
          </p:cNvPr>
          <p:cNvSpPr txBox="1"/>
          <p:nvPr/>
        </p:nvSpPr>
        <p:spPr>
          <a:xfrm>
            <a:off x="1323463" y="558284"/>
            <a:ext cx="317716" cy="369332"/>
          </a:xfrm>
          <a:prstGeom prst="rect">
            <a:avLst/>
          </a:prstGeom>
          <a:noFill/>
        </p:spPr>
        <p:txBody>
          <a:bodyPr wrap="none" rtlCol="0">
            <a:spAutoFit/>
          </a:bodyPr>
          <a:lstStyle/>
          <a:p>
            <a:r>
              <a:rPr lang="en-GB" dirty="0"/>
              <a:t>A</a:t>
            </a:r>
          </a:p>
        </p:txBody>
      </p:sp>
      <p:sp>
        <p:nvSpPr>
          <p:cNvPr id="11" name="TextBox 10">
            <a:extLst>
              <a:ext uri="{FF2B5EF4-FFF2-40B4-BE49-F238E27FC236}">
                <a16:creationId xmlns:a16="http://schemas.microsoft.com/office/drawing/2014/main" id="{FE96BB38-7DDB-B74B-BFC1-4F0539167153}"/>
              </a:ext>
            </a:extLst>
          </p:cNvPr>
          <p:cNvSpPr txBox="1"/>
          <p:nvPr/>
        </p:nvSpPr>
        <p:spPr>
          <a:xfrm>
            <a:off x="1323463" y="2024062"/>
            <a:ext cx="317716" cy="369332"/>
          </a:xfrm>
          <a:prstGeom prst="rect">
            <a:avLst/>
          </a:prstGeom>
          <a:noFill/>
        </p:spPr>
        <p:txBody>
          <a:bodyPr wrap="none" rtlCol="0">
            <a:spAutoFit/>
          </a:bodyPr>
          <a:lstStyle/>
          <a:p>
            <a:r>
              <a:rPr lang="en-GB" dirty="0"/>
              <a:t>B</a:t>
            </a:r>
          </a:p>
        </p:txBody>
      </p:sp>
      <p:sp>
        <p:nvSpPr>
          <p:cNvPr id="12" name="TextBox 11">
            <a:extLst>
              <a:ext uri="{FF2B5EF4-FFF2-40B4-BE49-F238E27FC236}">
                <a16:creationId xmlns:a16="http://schemas.microsoft.com/office/drawing/2014/main" id="{1D7433FB-B788-9A40-BD28-54862FA564EC}"/>
              </a:ext>
            </a:extLst>
          </p:cNvPr>
          <p:cNvSpPr txBox="1"/>
          <p:nvPr/>
        </p:nvSpPr>
        <p:spPr>
          <a:xfrm>
            <a:off x="1323463" y="3486324"/>
            <a:ext cx="317716" cy="369332"/>
          </a:xfrm>
          <a:prstGeom prst="rect">
            <a:avLst/>
          </a:prstGeom>
          <a:noFill/>
        </p:spPr>
        <p:txBody>
          <a:bodyPr wrap="none" rtlCol="0">
            <a:spAutoFit/>
          </a:bodyPr>
          <a:lstStyle/>
          <a:p>
            <a:r>
              <a:rPr lang="en-GB" dirty="0"/>
              <a:t>C</a:t>
            </a:r>
          </a:p>
        </p:txBody>
      </p:sp>
      <p:grpSp>
        <p:nvGrpSpPr>
          <p:cNvPr id="15" name="Group 14">
            <a:extLst>
              <a:ext uri="{FF2B5EF4-FFF2-40B4-BE49-F238E27FC236}">
                <a16:creationId xmlns:a16="http://schemas.microsoft.com/office/drawing/2014/main" id="{8A46E017-A04A-554E-9DBD-7F58C455EB4B}"/>
              </a:ext>
            </a:extLst>
          </p:cNvPr>
          <p:cNvGrpSpPr/>
          <p:nvPr/>
        </p:nvGrpSpPr>
        <p:grpSpPr>
          <a:xfrm>
            <a:off x="1643063" y="37465"/>
            <a:ext cx="8743950" cy="4880494"/>
            <a:chOff x="1643063" y="37465"/>
            <a:chExt cx="8743950" cy="4880494"/>
          </a:xfrm>
        </p:grpSpPr>
        <p:grpSp>
          <p:nvGrpSpPr>
            <p:cNvPr id="8" name="Group 7">
              <a:extLst>
                <a:ext uri="{FF2B5EF4-FFF2-40B4-BE49-F238E27FC236}">
                  <a16:creationId xmlns:a16="http://schemas.microsoft.com/office/drawing/2014/main" id="{9B0B4C59-9886-4447-8EBB-3E1B04BA826C}"/>
                </a:ext>
              </a:extLst>
            </p:cNvPr>
            <p:cNvGrpSpPr/>
            <p:nvPr/>
          </p:nvGrpSpPr>
          <p:grpSpPr>
            <a:xfrm>
              <a:off x="1643063" y="37465"/>
              <a:ext cx="8743950" cy="4880494"/>
              <a:chOff x="1643063" y="37465"/>
              <a:chExt cx="8743950" cy="4880494"/>
            </a:xfrm>
          </p:grpSpPr>
          <p:pic>
            <p:nvPicPr>
              <p:cNvPr id="6" name="Picture 5" descr="Diagram&#10;&#10;Description automatically generated">
                <a:extLst>
                  <a:ext uri="{FF2B5EF4-FFF2-40B4-BE49-F238E27FC236}">
                    <a16:creationId xmlns:a16="http://schemas.microsoft.com/office/drawing/2014/main" id="{4BCED5E8-62D0-E44F-99CD-F98035D4331B}"/>
                  </a:ext>
                </a:extLst>
              </p:cNvPr>
              <p:cNvPicPr>
                <a:picLocks noChangeAspect="1"/>
              </p:cNvPicPr>
              <p:nvPr/>
            </p:nvPicPr>
            <p:blipFill rotWithShape="1">
              <a:blip r:embed="rId3">
                <a:extLst>
                  <a:ext uri="{28A0092B-C50C-407E-A947-70E740481C1C}">
                    <a14:useLocalDpi xmlns:a14="http://schemas.microsoft.com/office/drawing/2010/main" val="0"/>
                  </a:ext>
                </a:extLst>
              </a:blip>
              <a:srcRect l="4181"/>
              <a:stretch/>
            </p:blipFill>
            <p:spPr bwMode="auto">
              <a:xfrm>
                <a:off x="1757363" y="37465"/>
                <a:ext cx="8629650" cy="4880494"/>
              </a:xfrm>
              <a:prstGeom prst="rect">
                <a:avLst/>
              </a:prstGeom>
              <a:noFill/>
            </p:spPr>
          </p:pic>
          <p:sp>
            <p:nvSpPr>
              <p:cNvPr id="7" name="Rectangle 6">
                <a:extLst>
                  <a:ext uri="{FF2B5EF4-FFF2-40B4-BE49-F238E27FC236}">
                    <a16:creationId xmlns:a16="http://schemas.microsoft.com/office/drawing/2014/main" id="{29958001-1F0D-D947-A572-19C8504DC672}"/>
                  </a:ext>
                </a:extLst>
              </p:cNvPr>
              <p:cNvSpPr/>
              <p:nvPr/>
            </p:nvSpPr>
            <p:spPr>
              <a:xfrm>
                <a:off x="1643063" y="1771651"/>
                <a:ext cx="828675" cy="128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ectangle 12">
              <a:extLst>
                <a:ext uri="{FF2B5EF4-FFF2-40B4-BE49-F238E27FC236}">
                  <a16:creationId xmlns:a16="http://schemas.microsoft.com/office/drawing/2014/main" id="{380635A7-E143-A94C-BEB3-C2FEE623A7D6}"/>
                </a:ext>
              </a:extLst>
            </p:cNvPr>
            <p:cNvSpPr/>
            <p:nvPr/>
          </p:nvSpPr>
          <p:spPr>
            <a:xfrm>
              <a:off x="5829300" y="628650"/>
              <a:ext cx="242888"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CC5A1B5-5FDA-EA48-BD8B-E3AD486DE78E}"/>
                </a:ext>
              </a:extLst>
            </p:cNvPr>
            <p:cNvSpPr/>
            <p:nvPr/>
          </p:nvSpPr>
          <p:spPr>
            <a:xfrm>
              <a:off x="5819776" y="1955215"/>
              <a:ext cx="242888"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28A4E087-4648-D346-87B0-83F1CC8B8C27}"/>
              </a:ext>
            </a:extLst>
          </p:cNvPr>
          <p:cNvSpPr txBox="1"/>
          <p:nvPr/>
        </p:nvSpPr>
        <p:spPr>
          <a:xfrm>
            <a:off x="5775395" y="558284"/>
            <a:ext cx="327334" cy="369332"/>
          </a:xfrm>
          <a:prstGeom prst="rect">
            <a:avLst/>
          </a:prstGeom>
          <a:noFill/>
        </p:spPr>
        <p:txBody>
          <a:bodyPr wrap="none" rtlCol="0">
            <a:spAutoFit/>
          </a:bodyPr>
          <a:lstStyle/>
          <a:p>
            <a:r>
              <a:rPr lang="en-GB" dirty="0"/>
              <a:t>D</a:t>
            </a:r>
          </a:p>
        </p:txBody>
      </p:sp>
      <p:sp>
        <p:nvSpPr>
          <p:cNvPr id="17" name="TextBox 16">
            <a:extLst>
              <a:ext uri="{FF2B5EF4-FFF2-40B4-BE49-F238E27FC236}">
                <a16:creationId xmlns:a16="http://schemas.microsoft.com/office/drawing/2014/main" id="{56B4CDD5-2794-8B44-9809-B5148E4C4528}"/>
              </a:ext>
            </a:extLst>
          </p:cNvPr>
          <p:cNvSpPr txBox="1"/>
          <p:nvPr/>
        </p:nvSpPr>
        <p:spPr>
          <a:xfrm>
            <a:off x="5787077" y="2030078"/>
            <a:ext cx="296876" cy="369332"/>
          </a:xfrm>
          <a:prstGeom prst="rect">
            <a:avLst/>
          </a:prstGeom>
          <a:noFill/>
        </p:spPr>
        <p:txBody>
          <a:bodyPr wrap="none" rtlCol="0">
            <a:spAutoFit/>
          </a:bodyPr>
          <a:lstStyle/>
          <a:p>
            <a:r>
              <a:rPr lang="en-GB" dirty="0"/>
              <a:t>E</a:t>
            </a:r>
          </a:p>
        </p:txBody>
      </p:sp>
      <p:sp>
        <p:nvSpPr>
          <p:cNvPr id="18" name="TextBox 17">
            <a:extLst>
              <a:ext uri="{FF2B5EF4-FFF2-40B4-BE49-F238E27FC236}">
                <a16:creationId xmlns:a16="http://schemas.microsoft.com/office/drawing/2014/main" id="{F9274EDF-78B4-914B-BED0-A42EA07B8BA8}"/>
              </a:ext>
            </a:extLst>
          </p:cNvPr>
          <p:cNvSpPr txBox="1"/>
          <p:nvPr/>
        </p:nvSpPr>
        <p:spPr>
          <a:xfrm>
            <a:off x="1898542" y="1694348"/>
            <a:ext cx="301686" cy="369332"/>
          </a:xfrm>
          <a:prstGeom prst="rect">
            <a:avLst/>
          </a:prstGeom>
          <a:noFill/>
        </p:spPr>
        <p:txBody>
          <a:bodyPr wrap="none" rtlCol="0">
            <a:spAutoFit/>
          </a:bodyPr>
          <a:lstStyle/>
          <a:p>
            <a:r>
              <a:rPr lang="en-GB" dirty="0"/>
              <a:t>1</a:t>
            </a:r>
          </a:p>
        </p:txBody>
      </p:sp>
      <p:sp>
        <p:nvSpPr>
          <p:cNvPr id="19" name="Rectangle 18">
            <a:extLst>
              <a:ext uri="{FF2B5EF4-FFF2-40B4-BE49-F238E27FC236}">
                <a16:creationId xmlns:a16="http://schemas.microsoft.com/office/drawing/2014/main" id="{8FBE9278-D75A-E547-8526-3489F338E8EC}"/>
              </a:ext>
            </a:extLst>
          </p:cNvPr>
          <p:cNvSpPr/>
          <p:nvPr/>
        </p:nvSpPr>
        <p:spPr>
          <a:xfrm>
            <a:off x="3200400" y="3114675"/>
            <a:ext cx="928688"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43FA6624-1175-1C4B-A479-0782CC4F1396}"/>
              </a:ext>
            </a:extLst>
          </p:cNvPr>
          <p:cNvSpPr txBox="1"/>
          <p:nvPr/>
        </p:nvSpPr>
        <p:spPr>
          <a:xfrm>
            <a:off x="2820602" y="3100387"/>
            <a:ext cx="1688283" cy="369332"/>
          </a:xfrm>
          <a:prstGeom prst="rect">
            <a:avLst/>
          </a:prstGeom>
          <a:noFill/>
        </p:spPr>
        <p:txBody>
          <a:bodyPr wrap="none" rtlCol="0">
            <a:spAutoFit/>
          </a:bodyPr>
          <a:lstStyle/>
          <a:p>
            <a:r>
              <a:rPr lang="en-GB" dirty="0"/>
              <a:t>Primary capture</a:t>
            </a:r>
          </a:p>
        </p:txBody>
      </p:sp>
      <p:cxnSp>
        <p:nvCxnSpPr>
          <p:cNvPr id="22" name="Straight Arrow Connector 21">
            <a:extLst>
              <a:ext uri="{FF2B5EF4-FFF2-40B4-BE49-F238E27FC236}">
                <a16:creationId xmlns:a16="http://schemas.microsoft.com/office/drawing/2014/main" id="{892A8AD1-A1AE-7D42-B664-7007BE94CF2F}"/>
              </a:ext>
            </a:extLst>
          </p:cNvPr>
          <p:cNvCxnSpPr/>
          <p:nvPr/>
        </p:nvCxnSpPr>
        <p:spPr>
          <a:xfrm flipV="1">
            <a:off x="3600452" y="2817676"/>
            <a:ext cx="0" cy="3541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48DED0E-0D15-1842-B547-49C5443EE5AB}"/>
              </a:ext>
            </a:extLst>
          </p:cNvPr>
          <p:cNvSpPr txBox="1"/>
          <p:nvPr/>
        </p:nvSpPr>
        <p:spPr>
          <a:xfrm>
            <a:off x="3148037" y="4666594"/>
            <a:ext cx="1646348" cy="369332"/>
          </a:xfrm>
          <a:prstGeom prst="rect">
            <a:avLst/>
          </a:prstGeom>
          <a:noFill/>
        </p:spPr>
        <p:txBody>
          <a:bodyPr wrap="none" rtlCol="0">
            <a:spAutoFit/>
          </a:bodyPr>
          <a:lstStyle/>
          <a:p>
            <a:r>
              <a:rPr lang="en-GB" dirty="0"/>
              <a:t>Primary release</a:t>
            </a:r>
          </a:p>
        </p:txBody>
      </p:sp>
      <p:sp>
        <p:nvSpPr>
          <p:cNvPr id="25" name="Rectangle 24">
            <a:extLst>
              <a:ext uri="{FF2B5EF4-FFF2-40B4-BE49-F238E27FC236}">
                <a16:creationId xmlns:a16="http://schemas.microsoft.com/office/drawing/2014/main" id="{E5FF759E-001B-4E41-8F1A-F199293B1077}"/>
              </a:ext>
            </a:extLst>
          </p:cNvPr>
          <p:cNvSpPr/>
          <p:nvPr/>
        </p:nvSpPr>
        <p:spPr>
          <a:xfrm>
            <a:off x="3200400" y="4458591"/>
            <a:ext cx="928688" cy="309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23">
            <a:extLst>
              <a:ext uri="{FF2B5EF4-FFF2-40B4-BE49-F238E27FC236}">
                <a16:creationId xmlns:a16="http://schemas.microsoft.com/office/drawing/2014/main" id="{04AC571E-9E6B-4242-8080-0A6E041916A4}"/>
              </a:ext>
            </a:extLst>
          </p:cNvPr>
          <p:cNvCxnSpPr>
            <a:cxnSpLocks/>
          </p:cNvCxnSpPr>
          <p:nvPr/>
        </p:nvCxnSpPr>
        <p:spPr>
          <a:xfrm flipV="1">
            <a:off x="3992179" y="4171950"/>
            <a:ext cx="0" cy="4637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7F9F03DD-E9FC-5A4B-B23C-D380964C2F87}"/>
              </a:ext>
            </a:extLst>
          </p:cNvPr>
          <p:cNvSpPr/>
          <p:nvPr/>
        </p:nvSpPr>
        <p:spPr>
          <a:xfrm>
            <a:off x="3200400" y="1614071"/>
            <a:ext cx="928688" cy="309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D3E48F91-F2A7-5D49-8BE6-65A72696081D}"/>
              </a:ext>
            </a:extLst>
          </p:cNvPr>
          <p:cNvSpPr txBox="1"/>
          <p:nvPr/>
        </p:nvSpPr>
        <p:spPr>
          <a:xfrm>
            <a:off x="3021778" y="1569423"/>
            <a:ext cx="1285929" cy="369332"/>
          </a:xfrm>
          <a:prstGeom prst="rect">
            <a:avLst/>
          </a:prstGeom>
          <a:noFill/>
        </p:spPr>
        <p:txBody>
          <a:bodyPr wrap="none" rtlCol="0">
            <a:spAutoFit/>
          </a:bodyPr>
          <a:lstStyle/>
          <a:p>
            <a:r>
              <a:rPr lang="en-GB" dirty="0"/>
              <a:t>Signal input</a:t>
            </a:r>
          </a:p>
        </p:txBody>
      </p:sp>
      <p:sp>
        <p:nvSpPr>
          <p:cNvPr id="30" name="Rectangle 29">
            <a:extLst>
              <a:ext uri="{FF2B5EF4-FFF2-40B4-BE49-F238E27FC236}">
                <a16:creationId xmlns:a16="http://schemas.microsoft.com/office/drawing/2014/main" id="{AFF9C198-4236-284D-9ACC-B091E2C075C8}"/>
              </a:ext>
            </a:extLst>
          </p:cNvPr>
          <p:cNvSpPr/>
          <p:nvPr/>
        </p:nvSpPr>
        <p:spPr>
          <a:xfrm>
            <a:off x="3042522" y="335283"/>
            <a:ext cx="1886665" cy="355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067168E4-AEDF-B44F-9FC0-17DA8F2C2F2E}"/>
              </a:ext>
            </a:extLst>
          </p:cNvPr>
          <p:cNvSpPr txBox="1"/>
          <p:nvPr/>
        </p:nvSpPr>
        <p:spPr>
          <a:xfrm>
            <a:off x="3513899" y="260107"/>
            <a:ext cx="301686" cy="369332"/>
          </a:xfrm>
          <a:prstGeom prst="rect">
            <a:avLst/>
          </a:prstGeom>
          <a:noFill/>
        </p:spPr>
        <p:txBody>
          <a:bodyPr wrap="none" rtlCol="0">
            <a:spAutoFit/>
          </a:bodyPr>
          <a:lstStyle/>
          <a:p>
            <a:r>
              <a:rPr lang="en-GB" dirty="0"/>
              <a:t>2</a:t>
            </a:r>
          </a:p>
        </p:txBody>
      </p:sp>
      <p:cxnSp>
        <p:nvCxnSpPr>
          <p:cNvPr id="32" name="Straight Arrow Connector 31">
            <a:extLst>
              <a:ext uri="{FF2B5EF4-FFF2-40B4-BE49-F238E27FC236}">
                <a16:creationId xmlns:a16="http://schemas.microsoft.com/office/drawing/2014/main" id="{1EC49607-1298-E04C-AC6B-E1C1784C166B}"/>
              </a:ext>
            </a:extLst>
          </p:cNvPr>
          <p:cNvCxnSpPr>
            <a:cxnSpLocks/>
          </p:cNvCxnSpPr>
          <p:nvPr/>
        </p:nvCxnSpPr>
        <p:spPr>
          <a:xfrm>
            <a:off x="3665945" y="568628"/>
            <a:ext cx="0" cy="27326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22E1A6D-E9D2-2A47-8EDF-7A380325F726}"/>
              </a:ext>
            </a:extLst>
          </p:cNvPr>
          <p:cNvCxnSpPr>
            <a:cxnSpLocks/>
          </p:cNvCxnSpPr>
          <p:nvPr/>
        </p:nvCxnSpPr>
        <p:spPr>
          <a:xfrm>
            <a:off x="4495437" y="568628"/>
            <a:ext cx="0" cy="38588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A3FAC38-CED3-6840-82FD-05630E522A3A}"/>
              </a:ext>
            </a:extLst>
          </p:cNvPr>
          <p:cNvSpPr txBox="1"/>
          <p:nvPr/>
        </p:nvSpPr>
        <p:spPr>
          <a:xfrm>
            <a:off x="4344594" y="269150"/>
            <a:ext cx="301686" cy="369332"/>
          </a:xfrm>
          <a:prstGeom prst="rect">
            <a:avLst/>
          </a:prstGeom>
          <a:noFill/>
        </p:spPr>
        <p:txBody>
          <a:bodyPr wrap="none" rtlCol="0">
            <a:spAutoFit/>
          </a:bodyPr>
          <a:lstStyle/>
          <a:p>
            <a:r>
              <a:rPr lang="en-GB" dirty="0"/>
              <a:t>3</a:t>
            </a:r>
          </a:p>
        </p:txBody>
      </p:sp>
      <p:sp>
        <p:nvSpPr>
          <p:cNvPr id="39" name="Rectangle 38">
            <a:extLst>
              <a:ext uri="{FF2B5EF4-FFF2-40B4-BE49-F238E27FC236}">
                <a16:creationId xmlns:a16="http://schemas.microsoft.com/office/drawing/2014/main" id="{37D92ED7-7D1F-3A44-97E6-97A3390614AD}"/>
              </a:ext>
            </a:extLst>
          </p:cNvPr>
          <p:cNvSpPr/>
          <p:nvPr/>
        </p:nvSpPr>
        <p:spPr>
          <a:xfrm>
            <a:off x="9371398" y="2997770"/>
            <a:ext cx="1886665" cy="615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99122642-E48A-C342-A8BB-55AAAE3BE36E}"/>
              </a:ext>
            </a:extLst>
          </p:cNvPr>
          <p:cNvSpPr/>
          <p:nvPr/>
        </p:nvSpPr>
        <p:spPr>
          <a:xfrm>
            <a:off x="8991601" y="3200400"/>
            <a:ext cx="1886665" cy="615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2D8DA85D-99B4-AF40-99EB-67CC151991D3}"/>
              </a:ext>
            </a:extLst>
          </p:cNvPr>
          <p:cNvSpPr txBox="1"/>
          <p:nvPr/>
        </p:nvSpPr>
        <p:spPr>
          <a:xfrm>
            <a:off x="9637315" y="3053821"/>
            <a:ext cx="301686" cy="369332"/>
          </a:xfrm>
          <a:prstGeom prst="rect">
            <a:avLst/>
          </a:prstGeom>
          <a:noFill/>
        </p:spPr>
        <p:txBody>
          <a:bodyPr wrap="none" rtlCol="0">
            <a:spAutoFit/>
          </a:bodyPr>
          <a:lstStyle/>
          <a:p>
            <a:r>
              <a:rPr lang="en-GB" dirty="0"/>
              <a:t>5</a:t>
            </a:r>
          </a:p>
        </p:txBody>
      </p:sp>
      <p:sp>
        <p:nvSpPr>
          <p:cNvPr id="42" name="TextBox 41">
            <a:extLst>
              <a:ext uri="{FF2B5EF4-FFF2-40B4-BE49-F238E27FC236}">
                <a16:creationId xmlns:a16="http://schemas.microsoft.com/office/drawing/2014/main" id="{6C41F061-9F89-D247-80E3-403EDDC7B14A}"/>
              </a:ext>
            </a:extLst>
          </p:cNvPr>
          <p:cNvSpPr txBox="1"/>
          <p:nvPr/>
        </p:nvSpPr>
        <p:spPr>
          <a:xfrm>
            <a:off x="9892069" y="297726"/>
            <a:ext cx="301686" cy="369332"/>
          </a:xfrm>
          <a:prstGeom prst="rect">
            <a:avLst/>
          </a:prstGeom>
          <a:noFill/>
        </p:spPr>
        <p:txBody>
          <a:bodyPr wrap="square" rtlCol="0">
            <a:spAutoFit/>
          </a:bodyPr>
          <a:lstStyle/>
          <a:p>
            <a:r>
              <a:rPr lang="en-GB" dirty="0"/>
              <a:t>4</a:t>
            </a:r>
          </a:p>
        </p:txBody>
      </p:sp>
      <p:sp>
        <p:nvSpPr>
          <p:cNvPr id="43" name="Rectangle 42">
            <a:extLst>
              <a:ext uri="{FF2B5EF4-FFF2-40B4-BE49-F238E27FC236}">
                <a16:creationId xmlns:a16="http://schemas.microsoft.com/office/drawing/2014/main" id="{7F0BB0E9-39FE-4740-9A50-9D9B67E0BD24}"/>
              </a:ext>
            </a:extLst>
          </p:cNvPr>
          <p:cNvSpPr/>
          <p:nvPr/>
        </p:nvSpPr>
        <p:spPr>
          <a:xfrm>
            <a:off x="8301991" y="25660"/>
            <a:ext cx="1886665" cy="245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329C9FE4-B580-0844-B703-EB1AAEE999B8}"/>
              </a:ext>
            </a:extLst>
          </p:cNvPr>
          <p:cNvSpPr/>
          <p:nvPr/>
        </p:nvSpPr>
        <p:spPr>
          <a:xfrm>
            <a:off x="6925279" y="1651065"/>
            <a:ext cx="1886665" cy="245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69E45E76-C133-284F-BBB9-2B185C25C54E}"/>
              </a:ext>
            </a:extLst>
          </p:cNvPr>
          <p:cNvSpPr/>
          <p:nvPr/>
        </p:nvSpPr>
        <p:spPr>
          <a:xfrm>
            <a:off x="6925279" y="3091933"/>
            <a:ext cx="1886665" cy="245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73C33925-FAFD-4445-9E98-F0A1D15F0E01}"/>
              </a:ext>
            </a:extLst>
          </p:cNvPr>
          <p:cNvSpPr txBox="1"/>
          <p:nvPr/>
        </p:nvSpPr>
        <p:spPr>
          <a:xfrm>
            <a:off x="8046694" y="1693174"/>
            <a:ext cx="1934825" cy="369332"/>
          </a:xfrm>
          <a:prstGeom prst="rect">
            <a:avLst/>
          </a:prstGeom>
          <a:noFill/>
        </p:spPr>
        <p:txBody>
          <a:bodyPr wrap="none" rtlCol="0">
            <a:spAutoFit/>
          </a:bodyPr>
          <a:lstStyle/>
          <a:p>
            <a:r>
              <a:rPr lang="en-GB" dirty="0"/>
              <a:t>Secondary capture</a:t>
            </a:r>
          </a:p>
        </p:txBody>
      </p:sp>
      <p:cxnSp>
        <p:nvCxnSpPr>
          <p:cNvPr id="48" name="Straight Arrow Connector 47">
            <a:extLst>
              <a:ext uri="{FF2B5EF4-FFF2-40B4-BE49-F238E27FC236}">
                <a16:creationId xmlns:a16="http://schemas.microsoft.com/office/drawing/2014/main" id="{9413ADC9-5D38-B140-9817-6ECE00F28EE4}"/>
              </a:ext>
            </a:extLst>
          </p:cNvPr>
          <p:cNvCxnSpPr>
            <a:cxnSpLocks/>
          </p:cNvCxnSpPr>
          <p:nvPr/>
        </p:nvCxnSpPr>
        <p:spPr>
          <a:xfrm flipV="1">
            <a:off x="9039402" y="2657475"/>
            <a:ext cx="0" cy="5143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1F75BCEE-AA3E-D84A-BBE4-22A42F5BF43E}"/>
              </a:ext>
            </a:extLst>
          </p:cNvPr>
          <p:cNvSpPr txBox="1"/>
          <p:nvPr/>
        </p:nvSpPr>
        <p:spPr>
          <a:xfrm>
            <a:off x="7612661" y="3085026"/>
            <a:ext cx="1934825" cy="369332"/>
          </a:xfrm>
          <a:prstGeom prst="rect">
            <a:avLst/>
          </a:prstGeom>
          <a:noFill/>
        </p:spPr>
        <p:txBody>
          <a:bodyPr wrap="none" rtlCol="0">
            <a:spAutoFit/>
          </a:bodyPr>
          <a:lstStyle/>
          <a:p>
            <a:r>
              <a:rPr lang="en-GB" dirty="0"/>
              <a:t>Secondary capture</a:t>
            </a:r>
          </a:p>
        </p:txBody>
      </p:sp>
      <p:cxnSp>
        <p:nvCxnSpPr>
          <p:cNvPr id="45" name="Straight Arrow Connector 44">
            <a:extLst>
              <a:ext uri="{FF2B5EF4-FFF2-40B4-BE49-F238E27FC236}">
                <a16:creationId xmlns:a16="http://schemas.microsoft.com/office/drawing/2014/main" id="{579FC592-A488-0E4D-BCD9-56B0DB3F00C3}"/>
              </a:ext>
            </a:extLst>
          </p:cNvPr>
          <p:cNvCxnSpPr>
            <a:cxnSpLocks/>
          </p:cNvCxnSpPr>
          <p:nvPr/>
        </p:nvCxnSpPr>
        <p:spPr>
          <a:xfrm flipV="1">
            <a:off x="8769392" y="1253295"/>
            <a:ext cx="0" cy="5007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792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64B31D-6E28-85C4-E9EC-57B8DE48AACB}"/>
              </a:ext>
            </a:extLst>
          </p:cNvPr>
          <p:cNvPicPr>
            <a:picLocks noChangeAspect="1"/>
          </p:cNvPicPr>
          <p:nvPr/>
        </p:nvPicPr>
        <p:blipFill rotWithShape="1">
          <a:blip r:embed="rId2"/>
          <a:srcRect l="1878" t="12057" r="54771" b="62565"/>
          <a:stretch/>
        </p:blipFill>
        <p:spPr>
          <a:xfrm>
            <a:off x="1395662" y="733927"/>
            <a:ext cx="3789947" cy="1239252"/>
          </a:xfrm>
          <a:prstGeom prst="rect">
            <a:avLst/>
          </a:prstGeom>
        </p:spPr>
      </p:pic>
    </p:spTree>
    <p:extLst>
      <p:ext uri="{BB962C8B-B14F-4D97-AF65-F5344CB8AC3E}">
        <p14:creationId xmlns:p14="http://schemas.microsoft.com/office/powerpoint/2010/main" val="819747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a:extLst>
              <a:ext uri="{FF2B5EF4-FFF2-40B4-BE49-F238E27FC236}">
                <a16:creationId xmlns:a16="http://schemas.microsoft.com/office/drawing/2014/main" id="{81983F95-9F15-3949-B85B-343BE596CA4C}"/>
              </a:ext>
            </a:extLst>
          </p:cNvPr>
          <p:cNvSpPr txBox="1"/>
          <p:nvPr/>
        </p:nvSpPr>
        <p:spPr>
          <a:xfrm>
            <a:off x="7252335" y="2935288"/>
            <a:ext cx="544830" cy="273050"/>
          </a:xfrm>
          <a:prstGeom prst="rect">
            <a:avLst/>
          </a:prstGeom>
          <a:no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dirty="0">
                <a:solidFill>
                  <a:srgbClr val="FFFFFF"/>
                </a:solidFill>
                <a:effectLst/>
                <a:ea typeface="Calibri" panose="020F0502020204030204" pitchFamily="34" charset="0"/>
                <a:cs typeface="Times New Roman" panose="02020603050405020304" pitchFamily="18" charset="0"/>
              </a:rPr>
              <a:t>30 μm</a:t>
            </a:r>
            <a:endParaRPr lang="en-GB" sz="1100" dirty="0">
              <a:effectLst/>
              <a:ea typeface="Calibri" panose="020F0502020204030204" pitchFamily="34" charset="0"/>
              <a:cs typeface="Times New Roman" panose="02020603050405020304" pitchFamily="18" charset="0"/>
            </a:endParaRPr>
          </a:p>
        </p:txBody>
      </p:sp>
      <p:sp>
        <p:nvSpPr>
          <p:cNvPr id="4" name="Rectangle 2">
            <a:extLst>
              <a:ext uri="{FF2B5EF4-FFF2-40B4-BE49-F238E27FC236}">
                <a16:creationId xmlns:a16="http://schemas.microsoft.com/office/drawing/2014/main" id="{1D66B9DD-69A1-5D4C-83F1-471A2DE2E899}"/>
              </a:ext>
            </a:extLst>
          </p:cNvPr>
          <p:cNvSpPr>
            <a:spLocks noChangeArrowheads="1"/>
          </p:cNvSpPr>
          <p:nvPr/>
        </p:nvSpPr>
        <p:spPr bwMode="auto">
          <a:xfrm>
            <a:off x="3057525" y="4206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49" name="Picture 25">
            <a:extLst>
              <a:ext uri="{FF2B5EF4-FFF2-40B4-BE49-F238E27FC236}">
                <a16:creationId xmlns:a16="http://schemas.microsoft.com/office/drawing/2014/main" id="{9D14053D-7F27-8748-993D-CB86298AD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5392"/>
          <a:stretch>
            <a:fillRect/>
          </a:stretch>
        </p:blipFill>
        <p:spPr bwMode="auto">
          <a:xfrm>
            <a:off x="3744595" y="420688"/>
            <a:ext cx="3657600" cy="46609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87BCE798-BA4C-474E-9D66-AEDEE757F100}"/>
              </a:ext>
            </a:extLst>
          </p:cNvPr>
          <p:cNvSpPr>
            <a:spLocks noChangeArrowheads="1"/>
          </p:cNvSpPr>
          <p:nvPr/>
        </p:nvSpPr>
        <p:spPr bwMode="auto">
          <a:xfrm>
            <a:off x="3057525" y="55387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cxnSp>
        <p:nvCxnSpPr>
          <p:cNvPr id="7" name="Straight Connector 6">
            <a:extLst>
              <a:ext uri="{FF2B5EF4-FFF2-40B4-BE49-F238E27FC236}">
                <a16:creationId xmlns:a16="http://schemas.microsoft.com/office/drawing/2014/main" id="{6FC646C4-EFD0-084D-88B6-BA9F3495555C}"/>
              </a:ext>
            </a:extLst>
          </p:cNvPr>
          <p:cNvCxnSpPr/>
          <p:nvPr/>
        </p:nvCxnSpPr>
        <p:spPr>
          <a:xfrm>
            <a:off x="7402195" y="5206047"/>
            <a:ext cx="25146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ext Box 11">
            <a:extLst>
              <a:ext uri="{FF2B5EF4-FFF2-40B4-BE49-F238E27FC236}">
                <a16:creationId xmlns:a16="http://schemas.microsoft.com/office/drawing/2014/main" id="{EFDAAEC3-53DA-7049-843D-5DD0D2F8F657}"/>
              </a:ext>
            </a:extLst>
          </p:cNvPr>
          <p:cNvSpPr txBox="1"/>
          <p:nvPr/>
        </p:nvSpPr>
        <p:spPr>
          <a:xfrm>
            <a:off x="7252335" y="4949827"/>
            <a:ext cx="544830" cy="273050"/>
          </a:xfrm>
          <a:prstGeom prst="rect">
            <a:avLst/>
          </a:prstGeom>
          <a:no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dirty="0">
                <a:solidFill>
                  <a:srgbClr val="FFFFFF"/>
                </a:solidFill>
                <a:effectLst/>
                <a:ea typeface="Calibri" panose="020F0502020204030204" pitchFamily="34" charset="0"/>
                <a:cs typeface="Times New Roman" panose="02020603050405020304" pitchFamily="18" charset="0"/>
              </a:rPr>
              <a:t>30 μm</a:t>
            </a:r>
            <a:endParaRPr lang="en-GB"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7553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8951E45A-8386-7C8E-43C7-FDBCB0E76E1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a:extLst>
              <a:ext uri="{FF2B5EF4-FFF2-40B4-BE49-F238E27FC236}">
                <a16:creationId xmlns:a16="http://schemas.microsoft.com/office/drawing/2014/main" id="{843CA557-7A21-A5AE-12AC-2798A9E08D67}"/>
              </a:ext>
            </a:extLst>
          </p:cNvPr>
          <p:cNvSpPr>
            <a:spLocks noChangeArrowheads="1"/>
          </p:cNvSpPr>
          <p:nvPr/>
        </p:nvSpPr>
        <p:spPr bwMode="auto">
          <a:xfrm>
            <a:off x="0" y="2667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5">
            <a:extLst>
              <a:ext uri="{FF2B5EF4-FFF2-40B4-BE49-F238E27FC236}">
                <a16:creationId xmlns:a16="http://schemas.microsoft.com/office/drawing/2014/main" id="{B21431FE-1470-B08B-8D52-BAEED27C953A}"/>
              </a:ext>
            </a:extLst>
          </p:cNvPr>
          <p:cNvSpPr>
            <a:spLocks noChangeArrowheads="1"/>
          </p:cNvSpPr>
          <p:nvPr/>
        </p:nvSpPr>
        <p:spPr bwMode="auto">
          <a:xfrm>
            <a:off x="0" y="4927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830C9E82-B738-11DC-DD6A-F8CF64D6ECD3}"/>
              </a:ext>
            </a:extLst>
          </p:cNvPr>
          <p:cNvGrpSpPr/>
          <p:nvPr/>
        </p:nvGrpSpPr>
        <p:grpSpPr>
          <a:xfrm>
            <a:off x="1323463" y="511792"/>
            <a:ext cx="8771580" cy="2926027"/>
            <a:chOff x="1323463" y="511792"/>
            <a:chExt cx="8771580" cy="2926027"/>
          </a:xfrm>
          <a:solidFill>
            <a:schemeClr val="bg1"/>
          </a:solidFill>
        </p:grpSpPr>
        <p:pic>
          <p:nvPicPr>
            <p:cNvPr id="1026" name="Picture 18">
              <a:extLst>
                <a:ext uri="{FF2B5EF4-FFF2-40B4-BE49-F238E27FC236}">
                  <a16:creationId xmlns:a16="http://schemas.microsoft.com/office/drawing/2014/main" id="{31605FEA-F7D0-7F3A-228C-8FE3BB3667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669" y="600427"/>
              <a:ext cx="3598448" cy="2782800"/>
            </a:xfrm>
            <a:prstGeom prst="rect">
              <a:avLst/>
            </a:prstGeom>
            <a:grpFill/>
            <a:extLst/>
          </p:spPr>
        </p:pic>
        <p:pic>
          <p:nvPicPr>
            <p:cNvPr id="1025" name="Picture 17">
              <a:extLst>
                <a:ext uri="{FF2B5EF4-FFF2-40B4-BE49-F238E27FC236}">
                  <a16:creationId xmlns:a16="http://schemas.microsoft.com/office/drawing/2014/main" id="{88B7E12C-5623-20DC-6805-2D350BFB6B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8671" y="511792"/>
              <a:ext cx="3600000" cy="2926027"/>
            </a:xfrm>
            <a:prstGeom prst="rect">
              <a:avLst/>
            </a:prstGeom>
            <a:grpFill/>
            <a:extLst/>
          </p:spPr>
        </p:pic>
        <p:sp>
          <p:nvSpPr>
            <p:cNvPr id="5" name="TextBox 4">
              <a:extLst>
                <a:ext uri="{FF2B5EF4-FFF2-40B4-BE49-F238E27FC236}">
                  <a16:creationId xmlns:a16="http://schemas.microsoft.com/office/drawing/2014/main" id="{19B2D6A5-004A-80D9-EC66-136357DD5F51}"/>
                </a:ext>
              </a:extLst>
            </p:cNvPr>
            <p:cNvSpPr txBox="1"/>
            <p:nvPr/>
          </p:nvSpPr>
          <p:spPr>
            <a:xfrm>
              <a:off x="4939705" y="987382"/>
              <a:ext cx="618824" cy="646331"/>
            </a:xfrm>
            <a:prstGeom prst="rect">
              <a:avLst/>
            </a:prstGeom>
            <a:grpFill/>
          </p:spPr>
          <p:txBody>
            <a:bodyPr wrap="none" rtlCol="0">
              <a:spAutoFit/>
            </a:bodyPr>
            <a:lstStyle/>
            <a:p>
              <a:pPr algn="ctr"/>
              <a:r>
                <a:rPr lang="en-GB" dirty="0"/>
                <a:t>36</a:t>
              </a:r>
            </a:p>
            <a:p>
              <a:pPr algn="ctr"/>
              <a:r>
                <a:rPr lang="en-GB" dirty="0"/>
                <a:t>total</a:t>
              </a:r>
            </a:p>
          </p:txBody>
        </p:sp>
        <p:sp>
          <p:nvSpPr>
            <p:cNvPr id="6" name="TextBox 5">
              <a:extLst>
                <a:ext uri="{FF2B5EF4-FFF2-40B4-BE49-F238E27FC236}">
                  <a16:creationId xmlns:a16="http://schemas.microsoft.com/office/drawing/2014/main" id="{2098868B-75BC-3797-17BD-49F3D94A2CA6}"/>
                </a:ext>
              </a:extLst>
            </p:cNvPr>
            <p:cNvSpPr txBox="1"/>
            <p:nvPr/>
          </p:nvSpPr>
          <p:spPr>
            <a:xfrm>
              <a:off x="9442299" y="925317"/>
              <a:ext cx="652744" cy="646331"/>
            </a:xfrm>
            <a:prstGeom prst="rect">
              <a:avLst/>
            </a:prstGeom>
            <a:grpFill/>
          </p:spPr>
          <p:txBody>
            <a:bodyPr wrap="none" rtlCol="0">
              <a:spAutoFit/>
            </a:bodyPr>
            <a:lstStyle/>
            <a:p>
              <a:pPr algn="ctr"/>
              <a:r>
                <a:rPr lang="en-GB" dirty="0"/>
                <a:t>1200</a:t>
              </a:r>
            </a:p>
            <a:p>
              <a:pPr algn="ctr"/>
              <a:r>
                <a:rPr lang="en-GB" dirty="0"/>
                <a:t>total</a:t>
              </a:r>
            </a:p>
          </p:txBody>
        </p:sp>
        <p:sp>
          <p:nvSpPr>
            <p:cNvPr id="7" name="TextBox 6">
              <a:extLst>
                <a:ext uri="{FF2B5EF4-FFF2-40B4-BE49-F238E27FC236}">
                  <a16:creationId xmlns:a16="http://schemas.microsoft.com/office/drawing/2014/main" id="{7FB6344E-7F07-7C81-2CB5-CE0C2E9BCCDB}"/>
                </a:ext>
              </a:extLst>
            </p:cNvPr>
            <p:cNvSpPr txBox="1"/>
            <p:nvPr/>
          </p:nvSpPr>
          <p:spPr>
            <a:xfrm>
              <a:off x="1323463" y="558284"/>
              <a:ext cx="317716" cy="369332"/>
            </a:xfrm>
            <a:prstGeom prst="rect">
              <a:avLst/>
            </a:prstGeom>
            <a:grpFill/>
          </p:spPr>
          <p:txBody>
            <a:bodyPr wrap="none" rtlCol="0">
              <a:spAutoFit/>
            </a:bodyPr>
            <a:lstStyle/>
            <a:p>
              <a:r>
                <a:rPr lang="en-GB" dirty="0"/>
                <a:t>A</a:t>
              </a:r>
            </a:p>
          </p:txBody>
        </p:sp>
        <p:sp>
          <p:nvSpPr>
            <p:cNvPr id="8" name="TextBox 7">
              <a:extLst>
                <a:ext uri="{FF2B5EF4-FFF2-40B4-BE49-F238E27FC236}">
                  <a16:creationId xmlns:a16="http://schemas.microsoft.com/office/drawing/2014/main" id="{E6D50F95-02D1-BA5B-187F-F38E58636D5C}"/>
                </a:ext>
              </a:extLst>
            </p:cNvPr>
            <p:cNvSpPr txBox="1"/>
            <p:nvPr/>
          </p:nvSpPr>
          <p:spPr>
            <a:xfrm>
              <a:off x="5775395" y="558284"/>
              <a:ext cx="309700" cy="369332"/>
            </a:xfrm>
            <a:prstGeom prst="rect">
              <a:avLst/>
            </a:prstGeom>
            <a:grpFill/>
          </p:spPr>
          <p:txBody>
            <a:bodyPr wrap="none" rtlCol="0">
              <a:spAutoFit/>
            </a:bodyPr>
            <a:lstStyle/>
            <a:p>
              <a:r>
                <a:rPr lang="en-GB" dirty="0"/>
                <a:t>B</a:t>
              </a:r>
            </a:p>
          </p:txBody>
        </p:sp>
      </p:grpSp>
    </p:spTree>
    <p:extLst>
      <p:ext uri="{BB962C8B-B14F-4D97-AF65-F5344CB8AC3E}">
        <p14:creationId xmlns:p14="http://schemas.microsoft.com/office/powerpoint/2010/main" val="2812094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6FE478-5882-46F3-749F-1EEA9224A085}"/>
              </a:ext>
            </a:extLst>
          </p:cNvPr>
          <p:cNvPicPr>
            <a:picLocks noChangeAspect="1"/>
          </p:cNvPicPr>
          <p:nvPr/>
        </p:nvPicPr>
        <p:blipFill>
          <a:blip r:embed="rId3"/>
          <a:stretch>
            <a:fillRect/>
          </a:stretch>
        </p:blipFill>
        <p:spPr>
          <a:xfrm>
            <a:off x="711282" y="232200"/>
            <a:ext cx="4003944" cy="6393600"/>
          </a:xfrm>
          <a:prstGeom prst="rect">
            <a:avLst/>
          </a:prstGeom>
        </p:spPr>
      </p:pic>
    </p:spTree>
    <p:extLst>
      <p:ext uri="{BB962C8B-B14F-4D97-AF65-F5344CB8AC3E}">
        <p14:creationId xmlns:p14="http://schemas.microsoft.com/office/powerpoint/2010/main" val="3284326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32920</TotalTime>
  <Words>559</Words>
  <Application>Microsoft Office PowerPoint</Application>
  <PresentationFormat>Widescreen</PresentationFormat>
  <Paragraphs>38</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Moore</dc:creator>
  <cp:lastModifiedBy>Jasvir Dhillon</cp:lastModifiedBy>
  <cp:revision>4</cp:revision>
  <dcterms:created xsi:type="dcterms:W3CDTF">2022-04-13T16:10:56Z</dcterms:created>
  <dcterms:modified xsi:type="dcterms:W3CDTF">2023-01-18T11:15:49Z</dcterms:modified>
</cp:coreProperties>
</file>