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549" r:id="rId5"/>
    <p:sldId id="550" r:id="rId6"/>
    <p:sldId id="552" r:id="rId7"/>
    <p:sldId id="553" r:id="rId8"/>
    <p:sldId id="545" r:id="rId9"/>
    <p:sldId id="546" r:id="rId10"/>
    <p:sldId id="548" r:id="rId11"/>
    <p:sldId id="54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2" autoAdjust="0"/>
    <p:restoredTop sz="94660"/>
  </p:normalViewPr>
  <p:slideViewPr>
    <p:cSldViewPr snapToGrid="0">
      <p:cViewPr varScale="1">
        <p:scale>
          <a:sx n="93" d="100"/>
          <a:sy n="93"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di Lindsay" userId="de6a98d1-5de2-490a-89f2-3f2a57680c98" providerId="ADAL" clId="{AABEE8F8-ABAD-4ADC-8C82-975B0DE67F6B}"/>
    <pc:docChg chg="modSld">
      <pc:chgData name="Jodi Lindsay" userId="de6a98d1-5de2-490a-89f2-3f2a57680c98" providerId="ADAL" clId="{AABEE8F8-ABAD-4ADC-8C82-975B0DE67F6B}" dt="2023-05-05T13:49:08.923" v="3" actId="20577"/>
      <pc:docMkLst>
        <pc:docMk/>
      </pc:docMkLst>
      <pc:sldChg chg="modSp">
        <pc:chgData name="Jodi Lindsay" userId="de6a98d1-5de2-490a-89f2-3f2a57680c98" providerId="ADAL" clId="{AABEE8F8-ABAD-4ADC-8C82-975B0DE67F6B}" dt="2023-05-05T13:49:08.923" v="3" actId="20577"/>
        <pc:sldMkLst>
          <pc:docMk/>
          <pc:sldMk cId="1953333752" sldId="545"/>
        </pc:sldMkLst>
        <pc:spChg chg="mod">
          <ac:chgData name="Jodi Lindsay" userId="de6a98d1-5de2-490a-89f2-3f2a57680c98" providerId="ADAL" clId="{AABEE8F8-ABAD-4ADC-8C82-975B0DE67F6B}" dt="2023-05-05T13:49:08.923" v="3" actId="20577"/>
          <ac:spMkLst>
            <pc:docMk/>
            <pc:sldMk cId="1953333752" sldId="545"/>
            <ac:spMk id="2" creationId="{232A9985-6A62-492B-AC70-CC9BE1D06DC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13A4A-2F53-4116-9D5C-CD419CC3DC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52050E2-7721-4807-802B-A2B556CC8D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8C1A515-2DA7-41B0-91C9-38D43329BB39}"/>
              </a:ext>
            </a:extLst>
          </p:cNvPr>
          <p:cNvSpPr>
            <a:spLocks noGrp="1"/>
          </p:cNvSpPr>
          <p:nvPr>
            <p:ph type="dt" sz="half" idx="10"/>
          </p:nvPr>
        </p:nvSpPr>
        <p:spPr/>
        <p:txBody>
          <a:bodyPr/>
          <a:lstStyle/>
          <a:p>
            <a:fld id="{E2A0B720-6BD3-4FDC-9E0F-F3D3375EAFE2}" type="datetimeFigureOut">
              <a:rPr lang="en-GB" smtClean="0"/>
              <a:t>05/05/2023</a:t>
            </a:fld>
            <a:endParaRPr lang="en-GB"/>
          </a:p>
        </p:txBody>
      </p:sp>
      <p:sp>
        <p:nvSpPr>
          <p:cNvPr id="5" name="Footer Placeholder 4">
            <a:extLst>
              <a:ext uri="{FF2B5EF4-FFF2-40B4-BE49-F238E27FC236}">
                <a16:creationId xmlns:a16="http://schemas.microsoft.com/office/drawing/2014/main" id="{51EA31EB-9C11-47D7-B5A7-73812B09F7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05A35A-7D12-444A-ACA7-F8CDFF2E0DDC}"/>
              </a:ext>
            </a:extLst>
          </p:cNvPr>
          <p:cNvSpPr>
            <a:spLocks noGrp="1"/>
          </p:cNvSpPr>
          <p:nvPr>
            <p:ph type="sldNum" sz="quarter" idx="12"/>
          </p:nvPr>
        </p:nvSpPr>
        <p:spPr/>
        <p:txBody>
          <a:bodyPr/>
          <a:lstStyle/>
          <a:p>
            <a:fld id="{75B7123D-D5FA-4467-8444-64141C2BA738}" type="slidenum">
              <a:rPr lang="en-GB" smtClean="0"/>
              <a:t>‹#›</a:t>
            </a:fld>
            <a:endParaRPr lang="en-GB"/>
          </a:p>
        </p:txBody>
      </p:sp>
    </p:spTree>
    <p:extLst>
      <p:ext uri="{BB962C8B-B14F-4D97-AF65-F5344CB8AC3E}">
        <p14:creationId xmlns:p14="http://schemas.microsoft.com/office/powerpoint/2010/main" val="3211006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0094D-7853-4908-B0B5-EBFFDA5527D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4CB49D5-850D-4DB7-8445-433ED22B8C8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570E9C-394E-41D0-A97D-EC5F7BC1B61C}"/>
              </a:ext>
            </a:extLst>
          </p:cNvPr>
          <p:cNvSpPr>
            <a:spLocks noGrp="1"/>
          </p:cNvSpPr>
          <p:nvPr>
            <p:ph type="dt" sz="half" idx="10"/>
          </p:nvPr>
        </p:nvSpPr>
        <p:spPr/>
        <p:txBody>
          <a:bodyPr/>
          <a:lstStyle/>
          <a:p>
            <a:fld id="{E2A0B720-6BD3-4FDC-9E0F-F3D3375EAFE2}" type="datetimeFigureOut">
              <a:rPr lang="en-GB" smtClean="0"/>
              <a:t>05/05/2023</a:t>
            </a:fld>
            <a:endParaRPr lang="en-GB"/>
          </a:p>
        </p:txBody>
      </p:sp>
      <p:sp>
        <p:nvSpPr>
          <p:cNvPr id="5" name="Footer Placeholder 4">
            <a:extLst>
              <a:ext uri="{FF2B5EF4-FFF2-40B4-BE49-F238E27FC236}">
                <a16:creationId xmlns:a16="http://schemas.microsoft.com/office/drawing/2014/main" id="{2222F11D-D58D-4C82-9FE8-68470D7E89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AE0C5D-FECA-4305-860E-580F80EE76B7}"/>
              </a:ext>
            </a:extLst>
          </p:cNvPr>
          <p:cNvSpPr>
            <a:spLocks noGrp="1"/>
          </p:cNvSpPr>
          <p:nvPr>
            <p:ph type="sldNum" sz="quarter" idx="12"/>
          </p:nvPr>
        </p:nvSpPr>
        <p:spPr/>
        <p:txBody>
          <a:bodyPr/>
          <a:lstStyle/>
          <a:p>
            <a:fld id="{75B7123D-D5FA-4467-8444-64141C2BA738}" type="slidenum">
              <a:rPr lang="en-GB" smtClean="0"/>
              <a:t>‹#›</a:t>
            </a:fld>
            <a:endParaRPr lang="en-GB"/>
          </a:p>
        </p:txBody>
      </p:sp>
    </p:spTree>
    <p:extLst>
      <p:ext uri="{BB962C8B-B14F-4D97-AF65-F5344CB8AC3E}">
        <p14:creationId xmlns:p14="http://schemas.microsoft.com/office/powerpoint/2010/main" val="4827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39A4A4-3576-46A2-A4B6-9D1C4BEE74B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7398129-AC99-4949-92D9-D13034DCFDD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1EF38D-C22B-460E-BC80-6020F734111A}"/>
              </a:ext>
            </a:extLst>
          </p:cNvPr>
          <p:cNvSpPr>
            <a:spLocks noGrp="1"/>
          </p:cNvSpPr>
          <p:nvPr>
            <p:ph type="dt" sz="half" idx="10"/>
          </p:nvPr>
        </p:nvSpPr>
        <p:spPr/>
        <p:txBody>
          <a:bodyPr/>
          <a:lstStyle/>
          <a:p>
            <a:fld id="{E2A0B720-6BD3-4FDC-9E0F-F3D3375EAFE2}" type="datetimeFigureOut">
              <a:rPr lang="en-GB" smtClean="0"/>
              <a:t>05/05/2023</a:t>
            </a:fld>
            <a:endParaRPr lang="en-GB"/>
          </a:p>
        </p:txBody>
      </p:sp>
      <p:sp>
        <p:nvSpPr>
          <p:cNvPr id="5" name="Footer Placeholder 4">
            <a:extLst>
              <a:ext uri="{FF2B5EF4-FFF2-40B4-BE49-F238E27FC236}">
                <a16:creationId xmlns:a16="http://schemas.microsoft.com/office/drawing/2014/main" id="{45E37118-E00C-4B33-9D14-E14165CF62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332E1C-2AA9-48C0-BD6F-59816FC06143}"/>
              </a:ext>
            </a:extLst>
          </p:cNvPr>
          <p:cNvSpPr>
            <a:spLocks noGrp="1"/>
          </p:cNvSpPr>
          <p:nvPr>
            <p:ph type="sldNum" sz="quarter" idx="12"/>
          </p:nvPr>
        </p:nvSpPr>
        <p:spPr/>
        <p:txBody>
          <a:bodyPr/>
          <a:lstStyle/>
          <a:p>
            <a:fld id="{75B7123D-D5FA-4467-8444-64141C2BA738}" type="slidenum">
              <a:rPr lang="en-GB" smtClean="0"/>
              <a:t>‹#›</a:t>
            </a:fld>
            <a:endParaRPr lang="en-GB"/>
          </a:p>
        </p:txBody>
      </p:sp>
    </p:spTree>
    <p:extLst>
      <p:ext uri="{BB962C8B-B14F-4D97-AF65-F5344CB8AC3E}">
        <p14:creationId xmlns:p14="http://schemas.microsoft.com/office/powerpoint/2010/main" val="3652477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23DEA-D4AC-4C63-A62A-EDF6F7D277A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F3A9342-0E0D-4F62-B1EB-B56250297E2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FA0A5F-6C92-4FB7-8CAC-2AE8E9DD5BDD}"/>
              </a:ext>
            </a:extLst>
          </p:cNvPr>
          <p:cNvSpPr>
            <a:spLocks noGrp="1"/>
          </p:cNvSpPr>
          <p:nvPr>
            <p:ph type="dt" sz="half" idx="10"/>
          </p:nvPr>
        </p:nvSpPr>
        <p:spPr/>
        <p:txBody>
          <a:bodyPr/>
          <a:lstStyle/>
          <a:p>
            <a:fld id="{E2A0B720-6BD3-4FDC-9E0F-F3D3375EAFE2}" type="datetimeFigureOut">
              <a:rPr lang="en-GB" smtClean="0"/>
              <a:t>05/05/2023</a:t>
            </a:fld>
            <a:endParaRPr lang="en-GB"/>
          </a:p>
        </p:txBody>
      </p:sp>
      <p:sp>
        <p:nvSpPr>
          <p:cNvPr id="5" name="Footer Placeholder 4">
            <a:extLst>
              <a:ext uri="{FF2B5EF4-FFF2-40B4-BE49-F238E27FC236}">
                <a16:creationId xmlns:a16="http://schemas.microsoft.com/office/drawing/2014/main" id="{8E06F84C-7B28-4D6C-B01F-DA106D3FD1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2BCDB3-9952-4C54-95D6-6BB23BA9CF23}"/>
              </a:ext>
            </a:extLst>
          </p:cNvPr>
          <p:cNvSpPr>
            <a:spLocks noGrp="1"/>
          </p:cNvSpPr>
          <p:nvPr>
            <p:ph type="sldNum" sz="quarter" idx="12"/>
          </p:nvPr>
        </p:nvSpPr>
        <p:spPr/>
        <p:txBody>
          <a:bodyPr/>
          <a:lstStyle/>
          <a:p>
            <a:fld id="{75B7123D-D5FA-4467-8444-64141C2BA738}" type="slidenum">
              <a:rPr lang="en-GB" smtClean="0"/>
              <a:t>‹#›</a:t>
            </a:fld>
            <a:endParaRPr lang="en-GB"/>
          </a:p>
        </p:txBody>
      </p:sp>
    </p:spTree>
    <p:extLst>
      <p:ext uri="{BB962C8B-B14F-4D97-AF65-F5344CB8AC3E}">
        <p14:creationId xmlns:p14="http://schemas.microsoft.com/office/powerpoint/2010/main" val="2335082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F448F-69EF-49D2-AC4B-9A333BDFA3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B42B6AD-D790-4D1A-82D0-57E86155F1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867F414-17B8-4945-AF50-12870170D141}"/>
              </a:ext>
            </a:extLst>
          </p:cNvPr>
          <p:cNvSpPr>
            <a:spLocks noGrp="1"/>
          </p:cNvSpPr>
          <p:nvPr>
            <p:ph type="dt" sz="half" idx="10"/>
          </p:nvPr>
        </p:nvSpPr>
        <p:spPr/>
        <p:txBody>
          <a:bodyPr/>
          <a:lstStyle/>
          <a:p>
            <a:fld id="{E2A0B720-6BD3-4FDC-9E0F-F3D3375EAFE2}" type="datetimeFigureOut">
              <a:rPr lang="en-GB" smtClean="0"/>
              <a:t>05/05/2023</a:t>
            </a:fld>
            <a:endParaRPr lang="en-GB"/>
          </a:p>
        </p:txBody>
      </p:sp>
      <p:sp>
        <p:nvSpPr>
          <p:cNvPr id="5" name="Footer Placeholder 4">
            <a:extLst>
              <a:ext uri="{FF2B5EF4-FFF2-40B4-BE49-F238E27FC236}">
                <a16:creationId xmlns:a16="http://schemas.microsoft.com/office/drawing/2014/main" id="{46845BC9-832A-4882-878E-4A35BF6305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5EF320-594C-4FB0-A86D-7794B5043802}"/>
              </a:ext>
            </a:extLst>
          </p:cNvPr>
          <p:cNvSpPr>
            <a:spLocks noGrp="1"/>
          </p:cNvSpPr>
          <p:nvPr>
            <p:ph type="sldNum" sz="quarter" idx="12"/>
          </p:nvPr>
        </p:nvSpPr>
        <p:spPr/>
        <p:txBody>
          <a:bodyPr/>
          <a:lstStyle/>
          <a:p>
            <a:fld id="{75B7123D-D5FA-4467-8444-64141C2BA738}" type="slidenum">
              <a:rPr lang="en-GB" smtClean="0"/>
              <a:t>‹#›</a:t>
            </a:fld>
            <a:endParaRPr lang="en-GB"/>
          </a:p>
        </p:txBody>
      </p:sp>
    </p:spTree>
    <p:extLst>
      <p:ext uri="{BB962C8B-B14F-4D97-AF65-F5344CB8AC3E}">
        <p14:creationId xmlns:p14="http://schemas.microsoft.com/office/powerpoint/2010/main" val="4051169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C3A05-0CDC-43BB-BD8E-58D1B148BC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C601B63-C05C-4B51-97AC-7DAB2451FC4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A412876-46A8-434B-80BF-9AE30673966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C4A51E6-1399-4B18-AD90-B80D1735FC2A}"/>
              </a:ext>
            </a:extLst>
          </p:cNvPr>
          <p:cNvSpPr>
            <a:spLocks noGrp="1"/>
          </p:cNvSpPr>
          <p:nvPr>
            <p:ph type="dt" sz="half" idx="10"/>
          </p:nvPr>
        </p:nvSpPr>
        <p:spPr/>
        <p:txBody>
          <a:bodyPr/>
          <a:lstStyle/>
          <a:p>
            <a:fld id="{E2A0B720-6BD3-4FDC-9E0F-F3D3375EAFE2}" type="datetimeFigureOut">
              <a:rPr lang="en-GB" smtClean="0"/>
              <a:t>05/05/2023</a:t>
            </a:fld>
            <a:endParaRPr lang="en-GB"/>
          </a:p>
        </p:txBody>
      </p:sp>
      <p:sp>
        <p:nvSpPr>
          <p:cNvPr id="6" name="Footer Placeholder 5">
            <a:extLst>
              <a:ext uri="{FF2B5EF4-FFF2-40B4-BE49-F238E27FC236}">
                <a16:creationId xmlns:a16="http://schemas.microsoft.com/office/drawing/2014/main" id="{BDF996E9-687C-49E6-A798-A0698DEDA2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DA315B1-DF3E-4352-BEF7-469FE4F0CF42}"/>
              </a:ext>
            </a:extLst>
          </p:cNvPr>
          <p:cNvSpPr>
            <a:spLocks noGrp="1"/>
          </p:cNvSpPr>
          <p:nvPr>
            <p:ph type="sldNum" sz="quarter" idx="12"/>
          </p:nvPr>
        </p:nvSpPr>
        <p:spPr/>
        <p:txBody>
          <a:bodyPr/>
          <a:lstStyle/>
          <a:p>
            <a:fld id="{75B7123D-D5FA-4467-8444-64141C2BA738}" type="slidenum">
              <a:rPr lang="en-GB" smtClean="0"/>
              <a:t>‹#›</a:t>
            </a:fld>
            <a:endParaRPr lang="en-GB"/>
          </a:p>
        </p:txBody>
      </p:sp>
    </p:spTree>
    <p:extLst>
      <p:ext uri="{BB962C8B-B14F-4D97-AF65-F5344CB8AC3E}">
        <p14:creationId xmlns:p14="http://schemas.microsoft.com/office/powerpoint/2010/main" val="606047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DC537-15FE-4259-8179-9618B01D0A4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B42F5B-B263-41BB-B6F3-6DA63208F2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98BDB82-52F4-4157-A655-0A2F0FB5B57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A1D33DD-6A2B-4331-A7FB-8DFD8E3434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5172F8E-C154-4159-98D8-76772340113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C222FC8-3DD9-43AE-A3FA-48706F2B80F8}"/>
              </a:ext>
            </a:extLst>
          </p:cNvPr>
          <p:cNvSpPr>
            <a:spLocks noGrp="1"/>
          </p:cNvSpPr>
          <p:nvPr>
            <p:ph type="dt" sz="half" idx="10"/>
          </p:nvPr>
        </p:nvSpPr>
        <p:spPr/>
        <p:txBody>
          <a:bodyPr/>
          <a:lstStyle/>
          <a:p>
            <a:fld id="{E2A0B720-6BD3-4FDC-9E0F-F3D3375EAFE2}" type="datetimeFigureOut">
              <a:rPr lang="en-GB" smtClean="0"/>
              <a:t>05/05/2023</a:t>
            </a:fld>
            <a:endParaRPr lang="en-GB"/>
          </a:p>
        </p:txBody>
      </p:sp>
      <p:sp>
        <p:nvSpPr>
          <p:cNvPr id="8" name="Footer Placeholder 7">
            <a:extLst>
              <a:ext uri="{FF2B5EF4-FFF2-40B4-BE49-F238E27FC236}">
                <a16:creationId xmlns:a16="http://schemas.microsoft.com/office/drawing/2014/main" id="{03697B85-1963-48B7-82F6-F31F10E1AEB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2E81E72-35C1-4E7B-8C61-74BA617434B1}"/>
              </a:ext>
            </a:extLst>
          </p:cNvPr>
          <p:cNvSpPr>
            <a:spLocks noGrp="1"/>
          </p:cNvSpPr>
          <p:nvPr>
            <p:ph type="sldNum" sz="quarter" idx="12"/>
          </p:nvPr>
        </p:nvSpPr>
        <p:spPr/>
        <p:txBody>
          <a:bodyPr/>
          <a:lstStyle/>
          <a:p>
            <a:fld id="{75B7123D-D5FA-4467-8444-64141C2BA738}" type="slidenum">
              <a:rPr lang="en-GB" smtClean="0"/>
              <a:t>‹#›</a:t>
            </a:fld>
            <a:endParaRPr lang="en-GB"/>
          </a:p>
        </p:txBody>
      </p:sp>
    </p:spTree>
    <p:extLst>
      <p:ext uri="{BB962C8B-B14F-4D97-AF65-F5344CB8AC3E}">
        <p14:creationId xmlns:p14="http://schemas.microsoft.com/office/powerpoint/2010/main" val="50194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25D0E-7F71-4B8E-A636-BC09876F95E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9162309-2B03-43FC-A15E-7C8C065452E3}"/>
              </a:ext>
            </a:extLst>
          </p:cNvPr>
          <p:cNvSpPr>
            <a:spLocks noGrp="1"/>
          </p:cNvSpPr>
          <p:nvPr>
            <p:ph type="dt" sz="half" idx="10"/>
          </p:nvPr>
        </p:nvSpPr>
        <p:spPr/>
        <p:txBody>
          <a:bodyPr/>
          <a:lstStyle/>
          <a:p>
            <a:fld id="{E2A0B720-6BD3-4FDC-9E0F-F3D3375EAFE2}" type="datetimeFigureOut">
              <a:rPr lang="en-GB" smtClean="0"/>
              <a:t>05/05/2023</a:t>
            </a:fld>
            <a:endParaRPr lang="en-GB"/>
          </a:p>
        </p:txBody>
      </p:sp>
      <p:sp>
        <p:nvSpPr>
          <p:cNvPr id="4" name="Footer Placeholder 3">
            <a:extLst>
              <a:ext uri="{FF2B5EF4-FFF2-40B4-BE49-F238E27FC236}">
                <a16:creationId xmlns:a16="http://schemas.microsoft.com/office/drawing/2014/main" id="{7EC3376F-DED7-4DEB-A051-75D1A08DDE3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348AF24-68E8-464C-BD9C-FBD40250FF5C}"/>
              </a:ext>
            </a:extLst>
          </p:cNvPr>
          <p:cNvSpPr>
            <a:spLocks noGrp="1"/>
          </p:cNvSpPr>
          <p:nvPr>
            <p:ph type="sldNum" sz="quarter" idx="12"/>
          </p:nvPr>
        </p:nvSpPr>
        <p:spPr/>
        <p:txBody>
          <a:bodyPr/>
          <a:lstStyle/>
          <a:p>
            <a:fld id="{75B7123D-D5FA-4467-8444-64141C2BA738}" type="slidenum">
              <a:rPr lang="en-GB" smtClean="0"/>
              <a:t>‹#›</a:t>
            </a:fld>
            <a:endParaRPr lang="en-GB"/>
          </a:p>
        </p:txBody>
      </p:sp>
    </p:spTree>
    <p:extLst>
      <p:ext uri="{BB962C8B-B14F-4D97-AF65-F5344CB8AC3E}">
        <p14:creationId xmlns:p14="http://schemas.microsoft.com/office/powerpoint/2010/main" val="240213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150A22-D99F-4046-84D8-7FDAB7FACFCF}"/>
              </a:ext>
            </a:extLst>
          </p:cNvPr>
          <p:cNvSpPr>
            <a:spLocks noGrp="1"/>
          </p:cNvSpPr>
          <p:nvPr>
            <p:ph type="dt" sz="half" idx="10"/>
          </p:nvPr>
        </p:nvSpPr>
        <p:spPr/>
        <p:txBody>
          <a:bodyPr/>
          <a:lstStyle/>
          <a:p>
            <a:fld id="{E2A0B720-6BD3-4FDC-9E0F-F3D3375EAFE2}" type="datetimeFigureOut">
              <a:rPr lang="en-GB" smtClean="0"/>
              <a:t>05/05/2023</a:t>
            </a:fld>
            <a:endParaRPr lang="en-GB"/>
          </a:p>
        </p:txBody>
      </p:sp>
      <p:sp>
        <p:nvSpPr>
          <p:cNvPr id="3" name="Footer Placeholder 2">
            <a:extLst>
              <a:ext uri="{FF2B5EF4-FFF2-40B4-BE49-F238E27FC236}">
                <a16:creationId xmlns:a16="http://schemas.microsoft.com/office/drawing/2014/main" id="{93CD7C69-C908-4A37-9CD2-5311A76D3D1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57D70D6-56E8-4FA9-941C-13D937FE6E7E}"/>
              </a:ext>
            </a:extLst>
          </p:cNvPr>
          <p:cNvSpPr>
            <a:spLocks noGrp="1"/>
          </p:cNvSpPr>
          <p:nvPr>
            <p:ph type="sldNum" sz="quarter" idx="12"/>
          </p:nvPr>
        </p:nvSpPr>
        <p:spPr/>
        <p:txBody>
          <a:bodyPr/>
          <a:lstStyle/>
          <a:p>
            <a:fld id="{75B7123D-D5FA-4467-8444-64141C2BA738}" type="slidenum">
              <a:rPr lang="en-GB" smtClean="0"/>
              <a:t>‹#›</a:t>
            </a:fld>
            <a:endParaRPr lang="en-GB"/>
          </a:p>
        </p:txBody>
      </p:sp>
    </p:spTree>
    <p:extLst>
      <p:ext uri="{BB962C8B-B14F-4D97-AF65-F5344CB8AC3E}">
        <p14:creationId xmlns:p14="http://schemas.microsoft.com/office/powerpoint/2010/main" val="1714051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BF265-54F4-490E-A423-8117C95491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1CFB6D7-6BC4-445E-AD1F-2A15CF1155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F482457-0483-47A3-B0DF-F36629F14C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42989A3-2BA7-410A-A0D0-F50181E2E828}"/>
              </a:ext>
            </a:extLst>
          </p:cNvPr>
          <p:cNvSpPr>
            <a:spLocks noGrp="1"/>
          </p:cNvSpPr>
          <p:nvPr>
            <p:ph type="dt" sz="half" idx="10"/>
          </p:nvPr>
        </p:nvSpPr>
        <p:spPr/>
        <p:txBody>
          <a:bodyPr/>
          <a:lstStyle/>
          <a:p>
            <a:fld id="{E2A0B720-6BD3-4FDC-9E0F-F3D3375EAFE2}" type="datetimeFigureOut">
              <a:rPr lang="en-GB" smtClean="0"/>
              <a:t>05/05/2023</a:t>
            </a:fld>
            <a:endParaRPr lang="en-GB"/>
          </a:p>
        </p:txBody>
      </p:sp>
      <p:sp>
        <p:nvSpPr>
          <p:cNvPr id="6" name="Footer Placeholder 5">
            <a:extLst>
              <a:ext uri="{FF2B5EF4-FFF2-40B4-BE49-F238E27FC236}">
                <a16:creationId xmlns:a16="http://schemas.microsoft.com/office/drawing/2014/main" id="{332551A3-08F4-459E-9876-373FEA72DA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4B9127-12B2-480B-8FE2-34D6E8183503}"/>
              </a:ext>
            </a:extLst>
          </p:cNvPr>
          <p:cNvSpPr>
            <a:spLocks noGrp="1"/>
          </p:cNvSpPr>
          <p:nvPr>
            <p:ph type="sldNum" sz="quarter" idx="12"/>
          </p:nvPr>
        </p:nvSpPr>
        <p:spPr/>
        <p:txBody>
          <a:bodyPr/>
          <a:lstStyle/>
          <a:p>
            <a:fld id="{75B7123D-D5FA-4467-8444-64141C2BA738}" type="slidenum">
              <a:rPr lang="en-GB" smtClean="0"/>
              <a:t>‹#›</a:t>
            </a:fld>
            <a:endParaRPr lang="en-GB"/>
          </a:p>
        </p:txBody>
      </p:sp>
    </p:spTree>
    <p:extLst>
      <p:ext uri="{BB962C8B-B14F-4D97-AF65-F5344CB8AC3E}">
        <p14:creationId xmlns:p14="http://schemas.microsoft.com/office/powerpoint/2010/main" val="2175727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094E9-45E9-4F5A-981D-41726E46C1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D1F0512-E7EE-4BAB-A895-E1019162F8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AB2C99C-3F24-4483-9FF9-7CBE621DDE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3BEF17-7C1B-414A-B94D-19FD05B9D185}"/>
              </a:ext>
            </a:extLst>
          </p:cNvPr>
          <p:cNvSpPr>
            <a:spLocks noGrp="1"/>
          </p:cNvSpPr>
          <p:nvPr>
            <p:ph type="dt" sz="half" idx="10"/>
          </p:nvPr>
        </p:nvSpPr>
        <p:spPr/>
        <p:txBody>
          <a:bodyPr/>
          <a:lstStyle/>
          <a:p>
            <a:fld id="{E2A0B720-6BD3-4FDC-9E0F-F3D3375EAFE2}" type="datetimeFigureOut">
              <a:rPr lang="en-GB" smtClean="0"/>
              <a:t>05/05/2023</a:t>
            </a:fld>
            <a:endParaRPr lang="en-GB"/>
          </a:p>
        </p:txBody>
      </p:sp>
      <p:sp>
        <p:nvSpPr>
          <p:cNvPr id="6" name="Footer Placeholder 5">
            <a:extLst>
              <a:ext uri="{FF2B5EF4-FFF2-40B4-BE49-F238E27FC236}">
                <a16:creationId xmlns:a16="http://schemas.microsoft.com/office/drawing/2014/main" id="{5DEE7F98-75B0-4DE3-A650-E767AF50E7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CEC83B-BB44-4133-B6D9-CE03D2952E45}"/>
              </a:ext>
            </a:extLst>
          </p:cNvPr>
          <p:cNvSpPr>
            <a:spLocks noGrp="1"/>
          </p:cNvSpPr>
          <p:nvPr>
            <p:ph type="sldNum" sz="quarter" idx="12"/>
          </p:nvPr>
        </p:nvSpPr>
        <p:spPr/>
        <p:txBody>
          <a:bodyPr/>
          <a:lstStyle/>
          <a:p>
            <a:fld id="{75B7123D-D5FA-4467-8444-64141C2BA738}" type="slidenum">
              <a:rPr lang="en-GB" smtClean="0"/>
              <a:t>‹#›</a:t>
            </a:fld>
            <a:endParaRPr lang="en-GB"/>
          </a:p>
        </p:txBody>
      </p:sp>
    </p:spTree>
    <p:extLst>
      <p:ext uri="{BB962C8B-B14F-4D97-AF65-F5344CB8AC3E}">
        <p14:creationId xmlns:p14="http://schemas.microsoft.com/office/powerpoint/2010/main" val="1302336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3D0277-855A-4321-B5A5-1D1B732BFA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13B06AE-E708-4A0E-96AD-42E33A1626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DC49A1-54B9-493A-8A13-E56F3E852D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A0B720-6BD3-4FDC-9E0F-F3D3375EAFE2}" type="datetimeFigureOut">
              <a:rPr lang="en-GB" smtClean="0"/>
              <a:t>05/05/2023</a:t>
            </a:fld>
            <a:endParaRPr lang="en-GB"/>
          </a:p>
        </p:txBody>
      </p:sp>
      <p:sp>
        <p:nvSpPr>
          <p:cNvPr id="5" name="Footer Placeholder 4">
            <a:extLst>
              <a:ext uri="{FF2B5EF4-FFF2-40B4-BE49-F238E27FC236}">
                <a16:creationId xmlns:a16="http://schemas.microsoft.com/office/drawing/2014/main" id="{B5C2F22E-5304-4263-BE66-A56CC0B52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CA99516-0538-4238-BFB0-C360E92135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B7123D-D5FA-4467-8444-64141C2BA738}" type="slidenum">
              <a:rPr lang="en-GB" smtClean="0"/>
              <a:t>‹#›</a:t>
            </a:fld>
            <a:endParaRPr lang="en-GB"/>
          </a:p>
        </p:txBody>
      </p:sp>
    </p:spTree>
    <p:extLst>
      <p:ext uri="{BB962C8B-B14F-4D97-AF65-F5344CB8AC3E}">
        <p14:creationId xmlns:p14="http://schemas.microsoft.com/office/powerpoint/2010/main" val="2499088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726D91E-2F26-858C-BB82-B913B4832179}"/>
              </a:ext>
            </a:extLst>
          </p:cNvPr>
          <p:cNvSpPr txBox="1"/>
          <p:nvPr/>
        </p:nvSpPr>
        <p:spPr>
          <a:xfrm>
            <a:off x="471090" y="1473693"/>
            <a:ext cx="3728266" cy="1200329"/>
          </a:xfrm>
          <a:prstGeom prst="rect">
            <a:avLst/>
          </a:prstGeom>
          <a:noFill/>
        </p:spPr>
        <p:txBody>
          <a:bodyPr wrap="square" rtlCol="0">
            <a:spAutoFit/>
          </a:bodyPr>
          <a:lstStyle/>
          <a:p>
            <a:r>
              <a:rPr lang="en-GB" sz="1200" dirty="0">
                <a:effectLst/>
                <a:latin typeface="Calibri" panose="020F0502020204030204" pitchFamily="34" charset="0"/>
                <a:ea typeface="Calibri" panose="020F0502020204030204" pitchFamily="34" charset="0"/>
                <a:cs typeface="Times New Roman" panose="02020603050405020304" pitchFamily="18" charset="0"/>
              </a:rPr>
              <a:t>CC22 isolates are found in all countries but are particularly prevalent in the UK.  One sub-lineage is found in the Netherlands and caused some successful spread. CC22s in the Netherlands and France are often from separate sub-lineages to UK isolates, and often less resistant to ciprofloxacin and erythromycin.</a:t>
            </a:r>
            <a:endParaRPr lang="en-GB" sz="1200" dirty="0"/>
          </a:p>
        </p:txBody>
      </p:sp>
      <p:sp>
        <p:nvSpPr>
          <p:cNvPr id="5" name="Rectangle 4">
            <a:extLst>
              <a:ext uri="{FF2B5EF4-FFF2-40B4-BE49-F238E27FC236}">
                <a16:creationId xmlns:a16="http://schemas.microsoft.com/office/drawing/2014/main" id="{9D40E733-0399-E27F-D772-F471D87CF02D}"/>
              </a:ext>
            </a:extLst>
          </p:cNvPr>
          <p:cNvSpPr/>
          <p:nvPr/>
        </p:nvSpPr>
        <p:spPr>
          <a:xfrm>
            <a:off x="471090" y="864759"/>
            <a:ext cx="4609860" cy="523220"/>
          </a:xfrm>
          <a:prstGeom prst="rect">
            <a:avLst/>
          </a:prstGeom>
        </p:spPr>
        <p:txBody>
          <a:bodyPr wrap="square">
            <a:spAutoFit/>
          </a:bodyPr>
          <a:lstStyle/>
          <a:p>
            <a:r>
              <a:rPr lang="en-GB" sz="1400" dirty="0">
                <a:solidFill>
                  <a:srgbClr val="1111FF"/>
                </a:solidFill>
              </a:rPr>
              <a:t>Figure S1</a:t>
            </a:r>
          </a:p>
          <a:p>
            <a:r>
              <a:rPr lang="en-GB" sz="1400" dirty="0">
                <a:solidFill>
                  <a:srgbClr val="1111FF"/>
                </a:solidFill>
              </a:rPr>
              <a:t>CC22 isolates phylogenetic tree</a:t>
            </a:r>
          </a:p>
        </p:txBody>
      </p:sp>
      <p:pic>
        <p:nvPicPr>
          <p:cNvPr id="6" name="Picture 5" descr="Chart&#10;&#10;Description automatically generated">
            <a:extLst>
              <a:ext uri="{FF2B5EF4-FFF2-40B4-BE49-F238E27FC236}">
                <a16:creationId xmlns:a16="http://schemas.microsoft.com/office/drawing/2014/main" id="{89CB28A5-888F-0927-A5B6-12C889ED3F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9356" y="196645"/>
            <a:ext cx="6858000" cy="6858000"/>
          </a:xfrm>
          <a:prstGeom prst="rect">
            <a:avLst/>
          </a:prstGeom>
        </p:spPr>
      </p:pic>
    </p:spTree>
    <p:extLst>
      <p:ext uri="{BB962C8B-B14F-4D97-AF65-F5344CB8AC3E}">
        <p14:creationId xmlns:p14="http://schemas.microsoft.com/office/powerpoint/2010/main" val="2686397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741148E-390B-7D1B-E2A9-B6A467DD36F7}"/>
              </a:ext>
            </a:extLst>
          </p:cNvPr>
          <p:cNvSpPr txBox="1"/>
          <p:nvPr/>
        </p:nvSpPr>
        <p:spPr>
          <a:xfrm>
            <a:off x="761939" y="629946"/>
            <a:ext cx="3861786" cy="523220"/>
          </a:xfrm>
          <a:prstGeom prst="rect">
            <a:avLst/>
          </a:prstGeom>
          <a:noFill/>
        </p:spPr>
        <p:txBody>
          <a:bodyPr wrap="square" rtlCol="0">
            <a:spAutoFit/>
          </a:bodyPr>
          <a:lstStyle/>
          <a:p>
            <a:r>
              <a:rPr lang="en-GB" sz="1400" dirty="0">
                <a:solidFill>
                  <a:srgbClr val="1111FF"/>
                </a:solidFill>
              </a:rPr>
              <a:t>Figure S2</a:t>
            </a:r>
          </a:p>
          <a:p>
            <a:r>
              <a:rPr lang="en-GB" sz="1400" dirty="0">
                <a:solidFill>
                  <a:srgbClr val="1111FF"/>
                </a:solidFill>
              </a:rPr>
              <a:t>CC30 isolates phylogenetic tree</a:t>
            </a:r>
          </a:p>
        </p:txBody>
      </p:sp>
      <p:sp>
        <p:nvSpPr>
          <p:cNvPr id="5" name="TextBox 4">
            <a:extLst>
              <a:ext uri="{FF2B5EF4-FFF2-40B4-BE49-F238E27FC236}">
                <a16:creationId xmlns:a16="http://schemas.microsoft.com/office/drawing/2014/main" id="{BF434C2D-698E-1B8F-9ACC-51451397F578}"/>
              </a:ext>
            </a:extLst>
          </p:cNvPr>
          <p:cNvSpPr txBox="1"/>
          <p:nvPr/>
        </p:nvSpPr>
        <p:spPr>
          <a:xfrm>
            <a:off x="761939" y="1225118"/>
            <a:ext cx="4032003" cy="1661993"/>
          </a:xfrm>
          <a:prstGeom prst="rect">
            <a:avLst/>
          </a:prstGeom>
          <a:noFill/>
        </p:spPr>
        <p:txBody>
          <a:bodyPr wrap="square" rtlCol="0">
            <a:spAutoFit/>
          </a:bodyPr>
          <a:lstStyle/>
          <a:p>
            <a:r>
              <a:rPr lang="en-GB" sz="1200" dirty="0">
                <a:effectLst/>
                <a:latin typeface="Calibri" panose="020F0502020204030204" pitchFamily="34" charset="0"/>
                <a:ea typeface="Calibri" panose="020F0502020204030204" pitchFamily="34" charset="0"/>
                <a:cs typeface="Times New Roman" panose="02020603050405020304" pitchFamily="18" charset="0"/>
              </a:rPr>
              <a:t>Phylogenetic tree of the CC30 isolates. Isolates are predominantly from the UK, but have been identified in the Netherlands, however these isolates have not spread.  In the Netherlands an unrelated subgroup of diverse CC30s are successful, they are susceptible to ciprofloxacin, erythromycin and aminoglycosides.  AMR profiles are highly variable in this CC.</a:t>
            </a:r>
          </a:p>
          <a:p>
            <a:endParaRPr lang="en-GB" dirty="0"/>
          </a:p>
        </p:txBody>
      </p:sp>
      <p:pic>
        <p:nvPicPr>
          <p:cNvPr id="6" name="Picture 5" descr="Chart, bar chart&#10;&#10;Description automatically generated">
            <a:extLst>
              <a:ext uri="{FF2B5EF4-FFF2-40B4-BE49-F238E27FC236}">
                <a16:creationId xmlns:a16="http://schemas.microsoft.com/office/drawing/2014/main" id="{4A1999A1-A3A3-FB21-FF11-713A55E2D3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84280" y="137651"/>
            <a:ext cx="6858000" cy="6858000"/>
          </a:xfrm>
          <a:prstGeom prst="rect">
            <a:avLst/>
          </a:prstGeom>
        </p:spPr>
      </p:pic>
    </p:spTree>
    <p:extLst>
      <p:ext uri="{BB962C8B-B14F-4D97-AF65-F5344CB8AC3E}">
        <p14:creationId xmlns:p14="http://schemas.microsoft.com/office/powerpoint/2010/main" val="1185988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1BC9335-CB26-61F5-7E3D-5721F6455A0B}"/>
              </a:ext>
            </a:extLst>
          </p:cNvPr>
          <p:cNvSpPr txBox="1"/>
          <p:nvPr/>
        </p:nvSpPr>
        <p:spPr>
          <a:xfrm flipH="1">
            <a:off x="454281" y="196334"/>
            <a:ext cx="4574918" cy="307777"/>
          </a:xfrm>
          <a:prstGeom prst="rect">
            <a:avLst/>
          </a:prstGeom>
          <a:noFill/>
        </p:spPr>
        <p:txBody>
          <a:bodyPr wrap="square" rtlCol="0">
            <a:spAutoFit/>
          </a:bodyPr>
          <a:lstStyle/>
          <a:p>
            <a:r>
              <a:rPr lang="en-GB" sz="1400" dirty="0"/>
              <a:t>Figure S3. Plasmid and rep gene distribution</a:t>
            </a:r>
          </a:p>
        </p:txBody>
      </p:sp>
      <p:pic>
        <p:nvPicPr>
          <p:cNvPr id="2" name="Picture 1">
            <a:extLst>
              <a:ext uri="{FF2B5EF4-FFF2-40B4-BE49-F238E27FC236}">
                <a16:creationId xmlns:a16="http://schemas.microsoft.com/office/drawing/2014/main" id="{C4C486F0-4E7D-4DF7-AB47-94878AF4F7E6}"/>
              </a:ext>
            </a:extLst>
          </p:cNvPr>
          <p:cNvPicPr>
            <a:picLocks noChangeAspect="1"/>
          </p:cNvPicPr>
          <p:nvPr/>
        </p:nvPicPr>
        <p:blipFill>
          <a:blip r:embed="rId2"/>
          <a:stretch>
            <a:fillRect/>
          </a:stretch>
        </p:blipFill>
        <p:spPr>
          <a:xfrm>
            <a:off x="0" y="774727"/>
            <a:ext cx="12192000" cy="6083273"/>
          </a:xfrm>
          <a:prstGeom prst="rect">
            <a:avLst/>
          </a:prstGeom>
        </p:spPr>
      </p:pic>
    </p:spTree>
    <p:extLst>
      <p:ext uri="{BB962C8B-B14F-4D97-AF65-F5344CB8AC3E}">
        <p14:creationId xmlns:p14="http://schemas.microsoft.com/office/powerpoint/2010/main" val="3925748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5">
            <a:extLst>
              <a:ext uri="{FF2B5EF4-FFF2-40B4-BE49-F238E27FC236}">
                <a16:creationId xmlns:a16="http://schemas.microsoft.com/office/drawing/2014/main" id="{EDABAECE-3E0A-3B9C-93A1-AF7B25B812D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299" y="1816100"/>
            <a:ext cx="11017251" cy="4406900"/>
          </a:xfrm>
          <a:prstGeom prst="rect">
            <a:avLst/>
          </a:prstGeom>
        </p:spPr>
      </p:pic>
      <p:sp>
        <p:nvSpPr>
          <p:cNvPr id="3" name="TextBox 2">
            <a:extLst>
              <a:ext uri="{FF2B5EF4-FFF2-40B4-BE49-F238E27FC236}">
                <a16:creationId xmlns:a16="http://schemas.microsoft.com/office/drawing/2014/main" id="{77A661F4-64FD-DEA9-0CBC-785FB6D9D0FC}"/>
              </a:ext>
            </a:extLst>
          </p:cNvPr>
          <p:cNvSpPr txBox="1"/>
          <p:nvPr/>
        </p:nvSpPr>
        <p:spPr>
          <a:xfrm flipH="1">
            <a:off x="850896" y="825500"/>
            <a:ext cx="10790497" cy="1077218"/>
          </a:xfrm>
          <a:prstGeom prst="rect">
            <a:avLst/>
          </a:prstGeom>
          <a:noFill/>
        </p:spPr>
        <p:txBody>
          <a:bodyPr wrap="square" rtlCol="0">
            <a:spAutoFit/>
          </a:bodyPr>
          <a:lstStyle/>
          <a:p>
            <a:r>
              <a:rPr lang="en-GB" sz="1400" dirty="0"/>
              <a:t>Figure S4. </a:t>
            </a:r>
            <a:r>
              <a:rPr lang="en-GB" sz="1400" b="1" dirty="0">
                <a:effectLst/>
                <a:latin typeface="Calibri" panose="020F0502020204030204" pitchFamily="34" charset="0"/>
                <a:ea typeface="Calibri" panose="020F0502020204030204" pitchFamily="34" charset="0"/>
                <a:cs typeface="Times New Roman" panose="02020603050405020304" pitchFamily="18" charset="0"/>
              </a:rPr>
              <a:t>AMR profiles are highly variable and associated with country.</a:t>
            </a:r>
          </a:p>
          <a:p>
            <a:r>
              <a:rPr lang="en-GB" sz="1400" dirty="0">
                <a:effectLst/>
                <a:latin typeface="Calibri" panose="020F0502020204030204" pitchFamily="34" charset="0"/>
                <a:ea typeface="Calibri" panose="020F0502020204030204" pitchFamily="34" charset="0"/>
                <a:cs typeface="Times New Roman" panose="02020603050405020304" pitchFamily="18" charset="0"/>
              </a:rPr>
              <a:t>AMR resistance varied between isolates between countries.  AMR association is marked as *</a:t>
            </a:r>
            <a:r>
              <a:rPr lang="en-GB" sz="1400" dirty="0">
                <a:effectLst/>
                <a:latin typeface="Calibri" panose="020F0502020204030204" pitchFamily="34" charset="0"/>
                <a:ea typeface="Calibri" panose="020F0502020204030204" pitchFamily="34" charset="0"/>
                <a:cs typeface="Calibri" panose="020F0502020204030204" pitchFamily="34" charset="0"/>
              </a:rPr>
              <a:t>: p=&lt; 0,05 ; **: p=&lt; 0,01 ; ***: p=&lt; 0,001 by Chi2 test.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103644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2A9985-6A62-492B-AC70-CC9BE1D06DC2}"/>
              </a:ext>
            </a:extLst>
          </p:cNvPr>
          <p:cNvSpPr txBox="1"/>
          <p:nvPr/>
        </p:nvSpPr>
        <p:spPr>
          <a:xfrm>
            <a:off x="757770" y="557485"/>
            <a:ext cx="9379287" cy="1292662"/>
          </a:xfrm>
          <a:prstGeom prst="rect">
            <a:avLst/>
          </a:prstGeom>
          <a:noFill/>
        </p:spPr>
        <p:txBody>
          <a:bodyPr wrap="square" rtlCol="0">
            <a:spAutoFit/>
          </a:bodyPr>
          <a:lstStyle/>
          <a:p>
            <a:r>
              <a:rPr lang="en-GB" sz="1200" dirty="0"/>
              <a:t>Figure S5. </a:t>
            </a:r>
            <a:r>
              <a:rPr lang="en-GB" sz="1200" dirty="0" err="1"/>
              <a:t>Pyseer</a:t>
            </a:r>
            <a:r>
              <a:rPr lang="en-GB" sz="1200" dirty="0"/>
              <a:t> can identify markers of resistance in the collection.  A. Ciprofloxacin, resistance is due to two SNPs in </a:t>
            </a:r>
            <a:r>
              <a:rPr lang="en-GB" sz="1200" i="1" dirty="0" err="1"/>
              <a:t>gyrA</a:t>
            </a:r>
            <a:r>
              <a:rPr lang="en-GB" sz="1200" dirty="0"/>
              <a:t> and </a:t>
            </a:r>
            <a:r>
              <a:rPr lang="en-GB" sz="1200" i="1" dirty="0" err="1"/>
              <a:t>parC</a:t>
            </a:r>
            <a:r>
              <a:rPr lang="en-GB" sz="1200" dirty="0"/>
              <a:t>. B. </a:t>
            </a:r>
            <a:r>
              <a:rPr lang="en-GB" sz="1200" dirty="0" err="1"/>
              <a:t>Fusidic</a:t>
            </a:r>
            <a:r>
              <a:rPr lang="en-GB" sz="1200" dirty="0"/>
              <a:t> acid, Resistance is due to either a SNP in </a:t>
            </a:r>
            <a:r>
              <a:rPr lang="en-GB" sz="1200" i="1" dirty="0" err="1"/>
              <a:t>fusA</a:t>
            </a:r>
            <a:r>
              <a:rPr lang="en-GB" sz="1200" dirty="0"/>
              <a:t> and/or acquisition of </a:t>
            </a:r>
            <a:r>
              <a:rPr lang="en-GB" sz="1200" i="1" dirty="0" err="1"/>
              <a:t>fusB</a:t>
            </a:r>
            <a:r>
              <a:rPr lang="en-GB" sz="1200" dirty="0"/>
              <a:t> or </a:t>
            </a:r>
            <a:r>
              <a:rPr lang="en-GB" sz="1200" i="1" dirty="0" err="1"/>
              <a:t>fusC</a:t>
            </a:r>
            <a:r>
              <a:rPr lang="en-GB" sz="1200" i="1" dirty="0"/>
              <a:t> </a:t>
            </a:r>
            <a:r>
              <a:rPr lang="en-GB" sz="1200" dirty="0"/>
              <a:t>genes on MGEs, C.  Trimethoprim, Resistance is due to a SNP in </a:t>
            </a:r>
            <a:r>
              <a:rPr lang="en-GB" sz="1200" i="1" dirty="0" err="1"/>
              <a:t>dfr</a:t>
            </a:r>
            <a:r>
              <a:rPr lang="en-GB" sz="1200" dirty="0"/>
              <a:t> and/or acquisition of </a:t>
            </a:r>
            <a:r>
              <a:rPr lang="en-GB" sz="1200" i="1" dirty="0" err="1"/>
              <a:t>dfrC</a:t>
            </a:r>
            <a:r>
              <a:rPr lang="en-GB" sz="1200" dirty="0"/>
              <a:t> or </a:t>
            </a:r>
            <a:r>
              <a:rPr lang="en-GB" sz="1200" i="1" dirty="0" err="1"/>
              <a:t>dfrG</a:t>
            </a:r>
            <a:r>
              <a:rPr lang="en-GB" sz="1200" i="1" dirty="0"/>
              <a:t> </a:t>
            </a:r>
            <a:r>
              <a:rPr lang="en-GB" sz="1200" dirty="0"/>
              <a:t>genes on MGEs D. Rifampicin, Resistance is due to SNPs in the RNA polymerase gene. The plot was generated using </a:t>
            </a:r>
            <a:r>
              <a:rPr lang="en-GB" sz="1200" dirty="0" err="1"/>
              <a:t>Phandango</a:t>
            </a:r>
            <a:r>
              <a:rPr lang="en-GB" sz="1200" dirty="0"/>
              <a:t> [29]. The x axis is the mapped position of each </a:t>
            </a:r>
            <a:r>
              <a:rPr lang="en-GB" sz="1200" dirty="0" err="1"/>
              <a:t>kmer</a:t>
            </a:r>
            <a:r>
              <a:rPr lang="en-GB" sz="1200" dirty="0"/>
              <a:t> across the reference genome used, the y axis is the -log10(p-value).</a:t>
            </a:r>
          </a:p>
          <a:p>
            <a:endParaRPr lang="en-GB" sz="1200" dirty="0"/>
          </a:p>
          <a:p>
            <a:endParaRPr lang="en-GB" dirty="0"/>
          </a:p>
        </p:txBody>
      </p:sp>
      <p:grpSp>
        <p:nvGrpSpPr>
          <p:cNvPr id="3" name="Group 2">
            <a:extLst>
              <a:ext uri="{FF2B5EF4-FFF2-40B4-BE49-F238E27FC236}">
                <a16:creationId xmlns:a16="http://schemas.microsoft.com/office/drawing/2014/main" id="{9EE36820-799E-411F-9C11-7A93CF098D09}"/>
              </a:ext>
            </a:extLst>
          </p:cNvPr>
          <p:cNvGrpSpPr/>
          <p:nvPr/>
        </p:nvGrpSpPr>
        <p:grpSpPr>
          <a:xfrm>
            <a:off x="694281" y="1596044"/>
            <a:ext cx="7585552" cy="4322618"/>
            <a:chOff x="-85377" y="0"/>
            <a:chExt cx="10187648" cy="6858000"/>
          </a:xfrm>
        </p:grpSpPr>
        <p:pic>
          <p:nvPicPr>
            <p:cNvPr id="4" name="Picture 3">
              <a:extLst>
                <a:ext uri="{FF2B5EF4-FFF2-40B4-BE49-F238E27FC236}">
                  <a16:creationId xmlns:a16="http://schemas.microsoft.com/office/drawing/2014/main" id="{70D40782-683C-4154-9A78-83FCD6A85343}"/>
                </a:ext>
              </a:extLst>
            </p:cNvPr>
            <p:cNvPicPr>
              <a:picLocks noChangeAspect="1"/>
            </p:cNvPicPr>
            <p:nvPr/>
          </p:nvPicPr>
          <p:blipFill>
            <a:blip r:embed="rId2"/>
            <a:stretch>
              <a:fillRect/>
            </a:stretch>
          </p:blipFill>
          <p:spPr>
            <a:xfrm>
              <a:off x="2089727" y="0"/>
              <a:ext cx="8012544" cy="6858000"/>
            </a:xfrm>
            <a:prstGeom prst="rect">
              <a:avLst/>
            </a:prstGeom>
          </p:spPr>
        </p:pic>
        <p:sp>
          <p:nvSpPr>
            <p:cNvPr id="5" name="TextBox 4">
              <a:extLst>
                <a:ext uri="{FF2B5EF4-FFF2-40B4-BE49-F238E27FC236}">
                  <a16:creationId xmlns:a16="http://schemas.microsoft.com/office/drawing/2014/main" id="{96CD2D9C-E6A9-414F-8570-C645877039CF}"/>
                </a:ext>
              </a:extLst>
            </p:cNvPr>
            <p:cNvSpPr txBox="1"/>
            <p:nvPr/>
          </p:nvSpPr>
          <p:spPr>
            <a:xfrm>
              <a:off x="-85377" y="723872"/>
              <a:ext cx="2175104" cy="585959"/>
            </a:xfrm>
            <a:prstGeom prst="rect">
              <a:avLst/>
            </a:prstGeom>
            <a:noFill/>
          </p:spPr>
          <p:txBody>
            <a:bodyPr wrap="none" rtlCol="0">
              <a:spAutoFit/>
            </a:bodyPr>
            <a:lstStyle/>
            <a:p>
              <a:r>
                <a:rPr lang="en-GB" dirty="0"/>
                <a:t>A. ciprofloxacin</a:t>
              </a:r>
            </a:p>
          </p:txBody>
        </p:sp>
        <p:sp>
          <p:nvSpPr>
            <p:cNvPr id="6" name="TextBox 5">
              <a:extLst>
                <a:ext uri="{FF2B5EF4-FFF2-40B4-BE49-F238E27FC236}">
                  <a16:creationId xmlns:a16="http://schemas.microsoft.com/office/drawing/2014/main" id="{430D7E8D-E1A7-47AA-96D7-5E8B44314BC4}"/>
                </a:ext>
              </a:extLst>
            </p:cNvPr>
            <p:cNvSpPr txBox="1"/>
            <p:nvPr/>
          </p:nvSpPr>
          <p:spPr>
            <a:xfrm>
              <a:off x="8644394" y="3816166"/>
              <a:ext cx="620683" cy="369332"/>
            </a:xfrm>
            <a:prstGeom prst="rect">
              <a:avLst/>
            </a:prstGeom>
            <a:noFill/>
          </p:spPr>
          <p:txBody>
            <a:bodyPr wrap="none" rtlCol="0">
              <a:spAutoFit/>
            </a:bodyPr>
            <a:lstStyle/>
            <a:p>
              <a:r>
                <a:rPr lang="en-GB" dirty="0" err="1"/>
                <a:t>parC</a:t>
              </a:r>
              <a:endParaRPr lang="en-GB" dirty="0"/>
            </a:p>
          </p:txBody>
        </p:sp>
        <p:sp>
          <p:nvSpPr>
            <p:cNvPr id="7" name="TextBox 6">
              <a:extLst>
                <a:ext uri="{FF2B5EF4-FFF2-40B4-BE49-F238E27FC236}">
                  <a16:creationId xmlns:a16="http://schemas.microsoft.com/office/drawing/2014/main" id="{1D913898-1738-42C2-89AB-62331E4AD30E}"/>
                </a:ext>
              </a:extLst>
            </p:cNvPr>
            <p:cNvSpPr txBox="1"/>
            <p:nvPr/>
          </p:nvSpPr>
          <p:spPr>
            <a:xfrm>
              <a:off x="3110286" y="1472316"/>
              <a:ext cx="611065" cy="369332"/>
            </a:xfrm>
            <a:prstGeom prst="rect">
              <a:avLst/>
            </a:prstGeom>
            <a:noFill/>
          </p:spPr>
          <p:txBody>
            <a:bodyPr wrap="none" rtlCol="0">
              <a:spAutoFit/>
            </a:bodyPr>
            <a:lstStyle/>
            <a:p>
              <a:r>
                <a:rPr lang="en-GB" dirty="0" err="1"/>
                <a:t>gyrA</a:t>
              </a:r>
              <a:endParaRPr lang="en-GB" dirty="0"/>
            </a:p>
          </p:txBody>
        </p:sp>
        <p:cxnSp>
          <p:nvCxnSpPr>
            <p:cNvPr id="8" name="Straight Arrow Connector 7">
              <a:extLst>
                <a:ext uri="{FF2B5EF4-FFF2-40B4-BE49-F238E27FC236}">
                  <a16:creationId xmlns:a16="http://schemas.microsoft.com/office/drawing/2014/main" id="{8837602A-A965-467A-86A7-3152B60E619A}"/>
                </a:ext>
              </a:extLst>
            </p:cNvPr>
            <p:cNvCxnSpPr/>
            <p:nvPr/>
          </p:nvCxnSpPr>
          <p:spPr>
            <a:xfrm flipH="1">
              <a:off x="2623931" y="1677725"/>
              <a:ext cx="453225"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C7F344E-BE89-4EED-BDF2-65C20A1E8E14}"/>
                </a:ext>
              </a:extLst>
            </p:cNvPr>
            <p:cNvCxnSpPr/>
            <p:nvPr/>
          </p:nvCxnSpPr>
          <p:spPr>
            <a:xfrm flipH="1">
              <a:off x="8191169" y="4024685"/>
              <a:ext cx="453225"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id="{DE01844E-56CF-4541-A69D-F33885C2DF79}"/>
              </a:ext>
            </a:extLst>
          </p:cNvPr>
          <p:cNvSpPr txBox="1"/>
          <p:nvPr/>
        </p:nvSpPr>
        <p:spPr>
          <a:xfrm flipH="1">
            <a:off x="1940524" y="6400236"/>
            <a:ext cx="2729467" cy="369332"/>
          </a:xfrm>
          <a:prstGeom prst="rect">
            <a:avLst/>
          </a:prstGeom>
          <a:noFill/>
        </p:spPr>
        <p:txBody>
          <a:bodyPr wrap="square" rtlCol="0">
            <a:spAutoFit/>
          </a:bodyPr>
          <a:lstStyle/>
          <a:p>
            <a:r>
              <a:rPr lang="en-GB" dirty="0"/>
              <a:t>Resistance is due to 2 SNPs</a:t>
            </a:r>
          </a:p>
        </p:txBody>
      </p:sp>
    </p:spTree>
    <p:extLst>
      <p:ext uri="{BB962C8B-B14F-4D97-AF65-F5344CB8AC3E}">
        <p14:creationId xmlns:p14="http://schemas.microsoft.com/office/powerpoint/2010/main" val="1953333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D07B8C6-15E6-4D7C-83CB-9AA46609F78F}"/>
              </a:ext>
            </a:extLst>
          </p:cNvPr>
          <p:cNvGrpSpPr/>
          <p:nvPr/>
        </p:nvGrpSpPr>
        <p:grpSpPr>
          <a:xfrm>
            <a:off x="1636801" y="1300272"/>
            <a:ext cx="6514140" cy="3042458"/>
            <a:chOff x="588397" y="0"/>
            <a:chExt cx="9006662" cy="6858000"/>
          </a:xfrm>
        </p:grpSpPr>
        <p:pic>
          <p:nvPicPr>
            <p:cNvPr id="2" name="Picture 1">
              <a:extLst>
                <a:ext uri="{FF2B5EF4-FFF2-40B4-BE49-F238E27FC236}">
                  <a16:creationId xmlns:a16="http://schemas.microsoft.com/office/drawing/2014/main" id="{6CD27666-33D5-417F-898A-C2C3C4DCC204}"/>
                </a:ext>
              </a:extLst>
            </p:cNvPr>
            <p:cNvPicPr>
              <a:picLocks noChangeAspect="1"/>
            </p:cNvPicPr>
            <p:nvPr/>
          </p:nvPicPr>
          <p:blipFill>
            <a:blip r:embed="rId2"/>
            <a:stretch>
              <a:fillRect/>
            </a:stretch>
          </p:blipFill>
          <p:spPr>
            <a:xfrm>
              <a:off x="2596941" y="0"/>
              <a:ext cx="6998118" cy="6858000"/>
            </a:xfrm>
            <a:prstGeom prst="rect">
              <a:avLst/>
            </a:prstGeom>
          </p:spPr>
        </p:pic>
        <p:sp>
          <p:nvSpPr>
            <p:cNvPr id="3" name="TextBox 2">
              <a:extLst>
                <a:ext uri="{FF2B5EF4-FFF2-40B4-BE49-F238E27FC236}">
                  <a16:creationId xmlns:a16="http://schemas.microsoft.com/office/drawing/2014/main" id="{FC8AF6DA-4165-41F2-B402-AB643DAB175C}"/>
                </a:ext>
              </a:extLst>
            </p:cNvPr>
            <p:cNvSpPr txBox="1"/>
            <p:nvPr/>
          </p:nvSpPr>
          <p:spPr>
            <a:xfrm>
              <a:off x="588397" y="771278"/>
              <a:ext cx="2578605" cy="832511"/>
            </a:xfrm>
            <a:prstGeom prst="rect">
              <a:avLst/>
            </a:prstGeom>
            <a:noFill/>
          </p:spPr>
          <p:txBody>
            <a:bodyPr wrap="none" rtlCol="0">
              <a:spAutoFit/>
            </a:bodyPr>
            <a:lstStyle/>
            <a:p>
              <a:r>
                <a:rPr lang="en-GB" dirty="0"/>
                <a:t>B. </a:t>
              </a:r>
              <a:r>
                <a:rPr lang="en-GB" dirty="0" err="1"/>
                <a:t>Fusidic</a:t>
              </a:r>
              <a:r>
                <a:rPr lang="en-GB" dirty="0"/>
                <a:t> Acid</a:t>
              </a:r>
            </a:p>
          </p:txBody>
        </p:sp>
        <p:sp>
          <p:nvSpPr>
            <p:cNvPr id="4" name="TextBox 3">
              <a:extLst>
                <a:ext uri="{FF2B5EF4-FFF2-40B4-BE49-F238E27FC236}">
                  <a16:creationId xmlns:a16="http://schemas.microsoft.com/office/drawing/2014/main" id="{98B1BC41-4C36-40B6-B7A1-9948C025152C}"/>
                </a:ext>
              </a:extLst>
            </p:cNvPr>
            <p:cNvSpPr txBox="1"/>
            <p:nvPr/>
          </p:nvSpPr>
          <p:spPr>
            <a:xfrm>
              <a:off x="6346467" y="3244334"/>
              <a:ext cx="599844" cy="369332"/>
            </a:xfrm>
            <a:prstGeom prst="rect">
              <a:avLst/>
            </a:prstGeom>
            <a:noFill/>
          </p:spPr>
          <p:txBody>
            <a:bodyPr wrap="none" rtlCol="0">
              <a:spAutoFit/>
            </a:bodyPr>
            <a:lstStyle/>
            <a:p>
              <a:r>
                <a:rPr lang="en-GB" dirty="0" err="1"/>
                <a:t>fusA</a:t>
              </a:r>
              <a:endParaRPr lang="en-GB" dirty="0"/>
            </a:p>
          </p:txBody>
        </p:sp>
        <p:cxnSp>
          <p:nvCxnSpPr>
            <p:cNvPr id="5" name="Straight Arrow Connector 4">
              <a:extLst>
                <a:ext uri="{FF2B5EF4-FFF2-40B4-BE49-F238E27FC236}">
                  <a16:creationId xmlns:a16="http://schemas.microsoft.com/office/drawing/2014/main" id="{33B42881-AA7D-4D3E-805B-43A14641E681}"/>
                </a:ext>
              </a:extLst>
            </p:cNvPr>
            <p:cNvCxnSpPr>
              <a:cxnSpLocks/>
            </p:cNvCxnSpPr>
            <p:nvPr/>
          </p:nvCxnSpPr>
          <p:spPr>
            <a:xfrm flipH="1">
              <a:off x="5893243" y="3452853"/>
              <a:ext cx="453225"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id="{EDB76E9E-D8E4-4584-B814-8A327E77AFD4}"/>
              </a:ext>
            </a:extLst>
          </p:cNvPr>
          <p:cNvSpPr txBox="1"/>
          <p:nvPr/>
        </p:nvSpPr>
        <p:spPr>
          <a:xfrm flipH="1">
            <a:off x="2182087" y="5004262"/>
            <a:ext cx="7308141" cy="923330"/>
          </a:xfrm>
          <a:prstGeom prst="rect">
            <a:avLst/>
          </a:prstGeom>
          <a:noFill/>
        </p:spPr>
        <p:txBody>
          <a:bodyPr wrap="square" rtlCol="0">
            <a:spAutoFit/>
          </a:bodyPr>
          <a:lstStyle/>
          <a:p>
            <a:r>
              <a:rPr lang="en-GB" dirty="0"/>
              <a:t>Resistance is due to either a SNP and/or </a:t>
            </a:r>
            <a:r>
              <a:rPr lang="en-GB" i="1" dirty="0" err="1"/>
              <a:t>fusB</a:t>
            </a:r>
            <a:r>
              <a:rPr lang="en-GB" dirty="0"/>
              <a:t> or </a:t>
            </a:r>
            <a:r>
              <a:rPr lang="en-GB" i="1" dirty="0" err="1"/>
              <a:t>fusC</a:t>
            </a:r>
            <a:r>
              <a:rPr lang="en-GB" i="1" dirty="0"/>
              <a:t> </a:t>
            </a:r>
            <a:r>
              <a:rPr lang="en-GB" dirty="0"/>
              <a:t>genes on MGEs		</a:t>
            </a:r>
          </a:p>
          <a:p>
            <a:r>
              <a:rPr lang="en-GB" dirty="0"/>
              <a:t>		</a:t>
            </a:r>
            <a:endParaRPr lang="en-GB" i="1" dirty="0"/>
          </a:p>
        </p:txBody>
      </p:sp>
    </p:spTree>
    <p:extLst>
      <p:ext uri="{BB962C8B-B14F-4D97-AF65-F5344CB8AC3E}">
        <p14:creationId xmlns:p14="http://schemas.microsoft.com/office/powerpoint/2010/main" val="3002257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758699A-9277-4236-AC22-66429D0A4E12}"/>
              </a:ext>
            </a:extLst>
          </p:cNvPr>
          <p:cNvGrpSpPr/>
          <p:nvPr/>
        </p:nvGrpSpPr>
        <p:grpSpPr>
          <a:xfrm>
            <a:off x="1027009" y="1163781"/>
            <a:ext cx="7826046" cy="4073237"/>
            <a:chOff x="-310456" y="0"/>
            <a:chExt cx="10591456" cy="6858000"/>
          </a:xfrm>
        </p:grpSpPr>
        <p:pic>
          <p:nvPicPr>
            <p:cNvPr id="8" name="Picture 7">
              <a:extLst>
                <a:ext uri="{FF2B5EF4-FFF2-40B4-BE49-F238E27FC236}">
                  <a16:creationId xmlns:a16="http://schemas.microsoft.com/office/drawing/2014/main" id="{B3730660-33DE-4C64-85BC-EE5AB169B251}"/>
                </a:ext>
              </a:extLst>
            </p:cNvPr>
            <p:cNvPicPr>
              <a:picLocks noChangeAspect="1"/>
            </p:cNvPicPr>
            <p:nvPr/>
          </p:nvPicPr>
          <p:blipFill>
            <a:blip r:embed="rId2"/>
            <a:stretch>
              <a:fillRect/>
            </a:stretch>
          </p:blipFill>
          <p:spPr>
            <a:xfrm>
              <a:off x="1911000" y="0"/>
              <a:ext cx="8370000" cy="6858000"/>
            </a:xfrm>
            <a:prstGeom prst="rect">
              <a:avLst/>
            </a:prstGeom>
          </p:spPr>
        </p:pic>
        <p:sp>
          <p:nvSpPr>
            <p:cNvPr id="9" name="TextBox 8">
              <a:extLst>
                <a:ext uri="{FF2B5EF4-FFF2-40B4-BE49-F238E27FC236}">
                  <a16:creationId xmlns:a16="http://schemas.microsoft.com/office/drawing/2014/main" id="{15238365-2B24-4EFF-88E6-3CDD14D15151}"/>
                </a:ext>
              </a:extLst>
            </p:cNvPr>
            <p:cNvSpPr txBox="1"/>
            <p:nvPr/>
          </p:nvSpPr>
          <p:spPr>
            <a:xfrm>
              <a:off x="-310456" y="898191"/>
              <a:ext cx="2311582" cy="621834"/>
            </a:xfrm>
            <a:prstGeom prst="rect">
              <a:avLst/>
            </a:prstGeom>
            <a:noFill/>
          </p:spPr>
          <p:txBody>
            <a:bodyPr wrap="none" rtlCol="0">
              <a:spAutoFit/>
            </a:bodyPr>
            <a:lstStyle/>
            <a:p>
              <a:r>
                <a:rPr lang="en-GB" dirty="0"/>
                <a:t>C. Trimethoprim</a:t>
              </a:r>
            </a:p>
          </p:txBody>
        </p:sp>
        <p:sp>
          <p:nvSpPr>
            <p:cNvPr id="10" name="TextBox 9">
              <a:extLst>
                <a:ext uri="{FF2B5EF4-FFF2-40B4-BE49-F238E27FC236}">
                  <a16:creationId xmlns:a16="http://schemas.microsoft.com/office/drawing/2014/main" id="{A315B9C2-6554-4804-9AE3-06A724AA09AA}"/>
                </a:ext>
              </a:extLst>
            </p:cNvPr>
            <p:cNvSpPr txBox="1"/>
            <p:nvPr/>
          </p:nvSpPr>
          <p:spPr>
            <a:xfrm>
              <a:off x="7229062" y="1335360"/>
              <a:ext cx="457176" cy="369332"/>
            </a:xfrm>
            <a:prstGeom prst="rect">
              <a:avLst/>
            </a:prstGeom>
            <a:noFill/>
          </p:spPr>
          <p:txBody>
            <a:bodyPr wrap="none" rtlCol="0">
              <a:spAutoFit/>
            </a:bodyPr>
            <a:lstStyle/>
            <a:p>
              <a:r>
                <a:rPr lang="en-GB" dirty="0" err="1"/>
                <a:t>dfr</a:t>
              </a:r>
              <a:endParaRPr lang="en-GB" dirty="0"/>
            </a:p>
          </p:txBody>
        </p:sp>
        <p:cxnSp>
          <p:nvCxnSpPr>
            <p:cNvPr id="11" name="Straight Arrow Connector 10">
              <a:extLst>
                <a:ext uri="{FF2B5EF4-FFF2-40B4-BE49-F238E27FC236}">
                  <a16:creationId xmlns:a16="http://schemas.microsoft.com/office/drawing/2014/main" id="{D2A578A7-95B0-48AC-9624-1B1153F07A20}"/>
                </a:ext>
              </a:extLst>
            </p:cNvPr>
            <p:cNvCxnSpPr/>
            <p:nvPr/>
          </p:nvCxnSpPr>
          <p:spPr>
            <a:xfrm flipH="1">
              <a:off x="6775837" y="1543879"/>
              <a:ext cx="453225"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2" name="TextBox 11">
            <a:extLst>
              <a:ext uri="{FF2B5EF4-FFF2-40B4-BE49-F238E27FC236}">
                <a16:creationId xmlns:a16="http://schemas.microsoft.com/office/drawing/2014/main" id="{FB61CE93-2E79-4CBA-BD0C-0768E62100EB}"/>
              </a:ext>
            </a:extLst>
          </p:cNvPr>
          <p:cNvSpPr txBox="1"/>
          <p:nvPr/>
        </p:nvSpPr>
        <p:spPr>
          <a:xfrm flipH="1">
            <a:off x="2726571" y="5968538"/>
            <a:ext cx="6408550" cy="646331"/>
          </a:xfrm>
          <a:prstGeom prst="rect">
            <a:avLst/>
          </a:prstGeom>
          <a:noFill/>
        </p:spPr>
        <p:txBody>
          <a:bodyPr wrap="square" rtlCol="0">
            <a:spAutoFit/>
          </a:bodyPr>
          <a:lstStyle/>
          <a:p>
            <a:r>
              <a:rPr lang="en-GB" dirty="0"/>
              <a:t>Resistance is due to SNP and/or </a:t>
            </a:r>
            <a:r>
              <a:rPr lang="en-GB" i="1" dirty="0" err="1"/>
              <a:t>dfrC</a:t>
            </a:r>
            <a:r>
              <a:rPr lang="en-GB" dirty="0"/>
              <a:t> or </a:t>
            </a:r>
            <a:r>
              <a:rPr lang="en-GB" i="1" dirty="0" err="1"/>
              <a:t>dfrG</a:t>
            </a:r>
            <a:r>
              <a:rPr lang="en-GB" i="1" dirty="0"/>
              <a:t> </a:t>
            </a:r>
            <a:r>
              <a:rPr lang="en-GB" dirty="0"/>
              <a:t>genes on MGEs</a:t>
            </a:r>
          </a:p>
          <a:p>
            <a:r>
              <a:rPr lang="en-GB" dirty="0"/>
              <a:t>			</a:t>
            </a:r>
            <a:endParaRPr lang="en-GB" i="1" dirty="0"/>
          </a:p>
        </p:txBody>
      </p:sp>
    </p:spTree>
    <p:extLst>
      <p:ext uri="{BB962C8B-B14F-4D97-AF65-F5344CB8AC3E}">
        <p14:creationId xmlns:p14="http://schemas.microsoft.com/office/powerpoint/2010/main" val="1029283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E20CD68-A115-4C23-980D-DCFA9BED8F7C}"/>
              </a:ext>
            </a:extLst>
          </p:cNvPr>
          <p:cNvGrpSpPr/>
          <p:nvPr/>
        </p:nvGrpSpPr>
        <p:grpSpPr>
          <a:xfrm>
            <a:off x="598516" y="756458"/>
            <a:ext cx="8067070" cy="5345084"/>
            <a:chOff x="445273" y="0"/>
            <a:chExt cx="9375782" cy="6858000"/>
          </a:xfrm>
        </p:grpSpPr>
        <p:pic>
          <p:nvPicPr>
            <p:cNvPr id="3" name="Picture 2">
              <a:extLst>
                <a:ext uri="{FF2B5EF4-FFF2-40B4-BE49-F238E27FC236}">
                  <a16:creationId xmlns:a16="http://schemas.microsoft.com/office/drawing/2014/main" id="{D137F8D6-18ED-4AF6-A0A9-CB5B587F4918}"/>
                </a:ext>
              </a:extLst>
            </p:cNvPr>
            <p:cNvPicPr>
              <a:picLocks noChangeAspect="1"/>
            </p:cNvPicPr>
            <p:nvPr/>
          </p:nvPicPr>
          <p:blipFill>
            <a:blip r:embed="rId2"/>
            <a:stretch>
              <a:fillRect/>
            </a:stretch>
          </p:blipFill>
          <p:spPr>
            <a:xfrm>
              <a:off x="2370944" y="0"/>
              <a:ext cx="7450111" cy="6858000"/>
            </a:xfrm>
            <a:prstGeom prst="rect">
              <a:avLst/>
            </a:prstGeom>
          </p:spPr>
        </p:pic>
        <p:sp>
          <p:nvSpPr>
            <p:cNvPr id="4" name="TextBox 3">
              <a:extLst>
                <a:ext uri="{FF2B5EF4-FFF2-40B4-BE49-F238E27FC236}">
                  <a16:creationId xmlns:a16="http://schemas.microsoft.com/office/drawing/2014/main" id="{FE19E490-14CE-4D3E-AF4C-7A2555A7B938}"/>
                </a:ext>
              </a:extLst>
            </p:cNvPr>
            <p:cNvSpPr txBox="1"/>
            <p:nvPr/>
          </p:nvSpPr>
          <p:spPr>
            <a:xfrm>
              <a:off x="445273" y="858742"/>
              <a:ext cx="1648880" cy="473871"/>
            </a:xfrm>
            <a:prstGeom prst="rect">
              <a:avLst/>
            </a:prstGeom>
            <a:noFill/>
          </p:spPr>
          <p:txBody>
            <a:bodyPr wrap="none" rtlCol="0">
              <a:spAutoFit/>
            </a:bodyPr>
            <a:lstStyle/>
            <a:p>
              <a:r>
                <a:rPr lang="en-GB" dirty="0"/>
                <a:t>D. Rifampicin</a:t>
              </a:r>
            </a:p>
          </p:txBody>
        </p:sp>
        <p:sp>
          <p:nvSpPr>
            <p:cNvPr id="5" name="TextBox 4">
              <a:extLst>
                <a:ext uri="{FF2B5EF4-FFF2-40B4-BE49-F238E27FC236}">
                  <a16:creationId xmlns:a16="http://schemas.microsoft.com/office/drawing/2014/main" id="{EE835098-2562-4E7B-BAF4-8096666187AB}"/>
                </a:ext>
              </a:extLst>
            </p:cNvPr>
            <p:cNvSpPr txBox="1"/>
            <p:nvPr/>
          </p:nvSpPr>
          <p:spPr>
            <a:xfrm>
              <a:off x="5360506" y="1112722"/>
              <a:ext cx="941283" cy="369332"/>
            </a:xfrm>
            <a:prstGeom prst="rect">
              <a:avLst/>
            </a:prstGeom>
            <a:noFill/>
          </p:spPr>
          <p:txBody>
            <a:bodyPr wrap="none" rtlCol="0">
              <a:spAutoFit/>
            </a:bodyPr>
            <a:lstStyle/>
            <a:p>
              <a:r>
                <a:rPr lang="en-GB" dirty="0"/>
                <a:t>RNA pol</a:t>
              </a:r>
            </a:p>
          </p:txBody>
        </p:sp>
        <p:cxnSp>
          <p:nvCxnSpPr>
            <p:cNvPr id="6" name="Straight Arrow Connector 5">
              <a:extLst>
                <a:ext uri="{FF2B5EF4-FFF2-40B4-BE49-F238E27FC236}">
                  <a16:creationId xmlns:a16="http://schemas.microsoft.com/office/drawing/2014/main" id="{440DBD4A-0D50-4D86-8C0B-AEF2AD1590DF}"/>
                </a:ext>
              </a:extLst>
            </p:cNvPr>
            <p:cNvCxnSpPr/>
            <p:nvPr/>
          </p:nvCxnSpPr>
          <p:spPr>
            <a:xfrm flipH="1">
              <a:off x="4907281" y="1321241"/>
              <a:ext cx="453225"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id="{EA4A2373-A954-F59C-31B1-37FAE25F6A7D}"/>
              </a:ext>
            </a:extLst>
          </p:cNvPr>
          <p:cNvSpPr txBox="1"/>
          <p:nvPr/>
        </p:nvSpPr>
        <p:spPr>
          <a:xfrm flipH="1">
            <a:off x="1661690" y="6356412"/>
            <a:ext cx="3975865" cy="369332"/>
          </a:xfrm>
          <a:prstGeom prst="rect">
            <a:avLst/>
          </a:prstGeom>
          <a:noFill/>
        </p:spPr>
        <p:txBody>
          <a:bodyPr wrap="square" rtlCol="0">
            <a:spAutoFit/>
          </a:bodyPr>
          <a:lstStyle/>
          <a:p>
            <a:r>
              <a:rPr lang="en-GB" dirty="0"/>
              <a:t>Resistance is due to SNPs</a:t>
            </a:r>
          </a:p>
        </p:txBody>
      </p:sp>
    </p:spTree>
    <p:extLst>
      <p:ext uri="{BB962C8B-B14F-4D97-AF65-F5344CB8AC3E}">
        <p14:creationId xmlns:p14="http://schemas.microsoft.com/office/powerpoint/2010/main" val="318699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bf7fb748-46f6-433c-b77e-30cb26cf228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46BAA9560F43249AE06819FE4E736E5" ma:contentTypeVersion="15" ma:contentTypeDescription="Create a new document." ma:contentTypeScope="" ma:versionID="2c01ce5d9006c3ea9bfd813b5733ac9a">
  <xsd:schema xmlns:xsd="http://www.w3.org/2001/XMLSchema" xmlns:xs="http://www.w3.org/2001/XMLSchema" xmlns:p="http://schemas.microsoft.com/office/2006/metadata/properties" xmlns:ns3="bf7fb748-46f6-433c-b77e-30cb26cf2287" xmlns:ns4="de77539d-0db0-45f6-8419-5c7b7de557b6" targetNamespace="http://schemas.microsoft.com/office/2006/metadata/properties" ma:root="true" ma:fieldsID="7cc9feb5188415a9e7774cc1ff2286c4" ns3:_="" ns4:_="">
    <xsd:import namespace="bf7fb748-46f6-433c-b77e-30cb26cf2287"/>
    <xsd:import namespace="de77539d-0db0-45f6-8419-5c7b7de557b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7fb748-46f6-433c-b77e-30cb26cf22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e77539d-0db0-45f6-8419-5c7b7de557b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F157B5-C888-4EC6-A882-0039E564916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bf7fb748-46f6-433c-b77e-30cb26cf2287"/>
    <ds:schemaRef ds:uri="de77539d-0db0-45f6-8419-5c7b7de557b6"/>
    <ds:schemaRef ds:uri="http://www.w3.org/XML/1998/namespace"/>
    <ds:schemaRef ds:uri="http://purl.org/dc/dcmitype/"/>
  </ds:schemaRefs>
</ds:datastoreItem>
</file>

<file path=customXml/itemProps2.xml><?xml version="1.0" encoding="utf-8"?>
<ds:datastoreItem xmlns:ds="http://schemas.openxmlformats.org/officeDocument/2006/customXml" ds:itemID="{12641BB3-947D-41A2-8BC7-22644999FE74}">
  <ds:schemaRefs>
    <ds:schemaRef ds:uri="http://schemas.microsoft.com/sharepoint/v3/contenttype/forms"/>
  </ds:schemaRefs>
</ds:datastoreItem>
</file>

<file path=customXml/itemProps3.xml><?xml version="1.0" encoding="utf-8"?>
<ds:datastoreItem xmlns:ds="http://schemas.openxmlformats.org/officeDocument/2006/customXml" ds:itemID="{3F5CD81D-8EFD-442D-AA33-144CC20849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7fb748-46f6-433c-b77e-30cb26cf2287"/>
    <ds:schemaRef ds:uri="de77539d-0db0-45f6-8419-5c7b7de557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17565</TotalTime>
  <Words>370</Words>
  <Application>Microsoft Office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Jodi Lindsay</dc:creator>
  <cp:lastModifiedBy>Jodi Lindsay</cp:lastModifiedBy>
  <cp:revision>27</cp:revision>
  <dcterms:created xsi:type="dcterms:W3CDTF">2020-07-15T15:47:02Z</dcterms:created>
  <dcterms:modified xsi:type="dcterms:W3CDTF">2023-05-05T14:03:32Z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0x010100546BAA9560F43249AE06819FE4E736E5</vt:lpwstr>
  </property>
</Properties>
</file>