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8" r:id="rId2"/>
    <p:sldId id="315" r:id="rId3"/>
    <p:sldId id="328" r:id="rId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22" autoAdjust="0"/>
    <p:restoredTop sz="96226" autoAdjust="0"/>
  </p:normalViewPr>
  <p:slideViewPr>
    <p:cSldViewPr snapToGrid="0" snapToObjects="1">
      <p:cViewPr varScale="1">
        <p:scale>
          <a:sx n="186" d="100"/>
          <a:sy n="186" d="100"/>
        </p:scale>
        <p:origin x="208" y="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03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53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0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26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197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61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9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3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706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58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610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Cliquez pour modifier les styles du texte du masque</a:t>
            </a:r>
          </a:p>
          <a:p>
            <a:pPr lvl="1"/>
            <a:r>
              <a:rPr lang="it-IT"/>
              <a:t>Deuxième niveau</a:t>
            </a:r>
          </a:p>
          <a:p>
            <a:pPr lvl="2"/>
            <a:r>
              <a:rPr lang="it-IT"/>
              <a:t>Troisième niveau</a:t>
            </a:r>
          </a:p>
          <a:p>
            <a:pPr lvl="3"/>
            <a:r>
              <a:rPr lang="it-IT"/>
              <a:t>Quatrième niveau</a:t>
            </a:r>
          </a:p>
          <a:p>
            <a:pPr lvl="4"/>
            <a:r>
              <a:rPr lang="it-IT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D6A6A-143D-B94D-B2B0-F58F0CEDB42B}" type="datetimeFigureOut">
              <a:rPr lang="fr-FR" smtClean="0"/>
              <a:t>06/02/2019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6000C-008E-E940-8976-BD95C15B87D7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03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03735" y="1255965"/>
            <a:ext cx="8575912" cy="4373260"/>
            <a:chOff x="11763" y="1025519"/>
            <a:chExt cx="8393444" cy="5110548"/>
          </a:xfrm>
        </p:grpSpPr>
        <p:sp>
          <p:nvSpPr>
            <p:cNvPr id="9" name="Rectangle 8"/>
            <p:cNvSpPr/>
            <p:nvPr/>
          </p:nvSpPr>
          <p:spPr>
            <a:xfrm>
              <a:off x="11763" y="1025519"/>
              <a:ext cx="8393444" cy="511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1552" y="1206973"/>
              <a:ext cx="7156823" cy="3201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>
                  <a:latin typeface="Georgia"/>
                  <a:cs typeface="Georgia"/>
                </a:rPr>
                <a:t>Key points</a:t>
              </a:r>
            </a:p>
            <a:p>
              <a:endParaRPr lang="en-US" dirty="0">
                <a:latin typeface="Georgia"/>
                <a:cs typeface="Georgia"/>
              </a:endParaRPr>
            </a:p>
            <a:p>
              <a:endParaRPr lang="en-US" dirty="0">
                <a:latin typeface="Georgia"/>
                <a:cs typeface="Georgia"/>
              </a:endParaRPr>
            </a:p>
            <a:p>
              <a:r>
                <a:rPr lang="en-US" dirty="0">
                  <a:latin typeface="Georgia"/>
                  <a:cs typeface="Georgia"/>
                </a:rPr>
                <a:t>1. Rehabilitation</a:t>
              </a:r>
            </a:p>
            <a:p>
              <a:endParaRPr lang="en-US" dirty="0">
                <a:latin typeface="Georgia"/>
                <a:cs typeface="Georgia"/>
              </a:endParaRPr>
            </a:p>
            <a:p>
              <a:r>
                <a:rPr lang="en-US" dirty="0">
                  <a:latin typeface="Georgia"/>
                  <a:cs typeface="Georgia"/>
                </a:rPr>
                <a:t>2. Lumbar fusion surgery</a:t>
              </a:r>
            </a:p>
            <a:p>
              <a:endParaRPr lang="en-US" dirty="0">
                <a:latin typeface="Georgia"/>
                <a:cs typeface="Georgia"/>
              </a:endParaRPr>
            </a:p>
            <a:p>
              <a:r>
                <a:rPr lang="en-US" dirty="0">
                  <a:latin typeface="Georgia"/>
                  <a:cs typeface="Georgia"/>
                </a:rPr>
                <a:t>3. </a:t>
              </a:r>
              <a:r>
                <a:rPr lang="en-US" dirty="0" err="1">
                  <a:latin typeface="Georgia"/>
                  <a:cs typeface="Georgia"/>
                </a:rPr>
                <a:t>Theoretcial</a:t>
              </a:r>
              <a:r>
                <a:rPr lang="en-US" dirty="0">
                  <a:latin typeface="Georgia"/>
                  <a:cs typeface="Georgia"/>
                </a:rPr>
                <a:t> modelling</a:t>
              </a:r>
            </a:p>
            <a:p>
              <a:endParaRPr lang="fr-FR" dirty="0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306F7A5E-DFE3-1A40-B08C-9E500CFB44F6}"/>
              </a:ext>
            </a:extLst>
          </p:cNvPr>
          <p:cNvSpPr txBox="1"/>
          <p:nvPr/>
        </p:nvSpPr>
        <p:spPr>
          <a:xfrm>
            <a:off x="403735" y="5841999"/>
            <a:ext cx="7024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Georgia" panose="02040502050405020303" pitchFamily="18" charset="0"/>
              </a:rPr>
              <a:t>Greenwood J, McGregor A, Jones F, Hurley M (2019)</a:t>
            </a:r>
            <a:r>
              <a:rPr lang="de-DE" sz="1400" dirty="0">
                <a:latin typeface="Georgia" panose="02040502050405020303" pitchFamily="18" charset="0"/>
              </a:rPr>
              <a:t> </a:t>
            </a:r>
            <a:r>
              <a:rPr lang="en-GB" sz="1400" dirty="0">
                <a:latin typeface="Georgia" panose="02040502050405020303" pitchFamily="18" charset="0"/>
              </a:rPr>
              <a:t>Rehabilitation following lumbar </a:t>
            </a:r>
          </a:p>
          <a:p>
            <a:r>
              <a:rPr lang="en-GB" sz="1400" dirty="0">
                <a:latin typeface="Georgia" panose="02040502050405020303" pitchFamily="18" charset="0"/>
              </a:rPr>
              <a:t>fusion surgery (REFS) a randomised controlled feasibility study. </a:t>
            </a:r>
            <a:r>
              <a:rPr lang="en-GB" sz="1400" dirty="0" err="1">
                <a:latin typeface="Georgia" panose="02040502050405020303" pitchFamily="18" charset="0"/>
              </a:rPr>
              <a:t>Eur</a:t>
            </a:r>
            <a:r>
              <a:rPr lang="en-GB" sz="1400" dirty="0">
                <a:latin typeface="Georgia" panose="02040502050405020303" pitchFamily="18" charset="0"/>
              </a:rPr>
              <a:t> Spine J;</a:t>
            </a:r>
            <a:endParaRPr lang="de-CH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03735" y="1255967"/>
            <a:ext cx="8575912" cy="4257327"/>
            <a:chOff x="11763" y="1025519"/>
            <a:chExt cx="8393444" cy="5110548"/>
          </a:xfrm>
        </p:grpSpPr>
        <p:sp>
          <p:nvSpPr>
            <p:cNvPr id="9" name="Rectangle 8"/>
            <p:cNvSpPr/>
            <p:nvPr/>
          </p:nvSpPr>
          <p:spPr>
            <a:xfrm>
              <a:off x="11763" y="1025519"/>
              <a:ext cx="8393444" cy="511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1552" y="1206973"/>
              <a:ext cx="7156823" cy="14408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9412" y="1136209"/>
            <a:ext cx="5667188" cy="412159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B6A17209-1692-5444-84A6-40D864E0D3EE}"/>
              </a:ext>
            </a:extLst>
          </p:cNvPr>
          <p:cNvSpPr txBox="1"/>
          <p:nvPr/>
        </p:nvSpPr>
        <p:spPr>
          <a:xfrm>
            <a:off x="403735" y="5841999"/>
            <a:ext cx="7024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Georgia" panose="02040502050405020303" pitchFamily="18" charset="0"/>
              </a:rPr>
              <a:t>Greenwood J, McGregor A, Jones F, Hurley M (2019)</a:t>
            </a:r>
            <a:r>
              <a:rPr lang="de-DE" sz="1400" dirty="0">
                <a:latin typeface="Georgia" panose="02040502050405020303" pitchFamily="18" charset="0"/>
              </a:rPr>
              <a:t> </a:t>
            </a:r>
            <a:r>
              <a:rPr lang="en-GB" sz="1400" dirty="0">
                <a:latin typeface="Georgia" panose="02040502050405020303" pitchFamily="18" charset="0"/>
              </a:rPr>
              <a:t>Rehabilitation following lumbar </a:t>
            </a:r>
          </a:p>
          <a:p>
            <a:r>
              <a:rPr lang="en-GB" sz="1400" dirty="0">
                <a:latin typeface="Georgia" panose="02040502050405020303" pitchFamily="18" charset="0"/>
              </a:rPr>
              <a:t>fusion surgery (REFS) a randomised controlled feasibility study. </a:t>
            </a:r>
            <a:r>
              <a:rPr lang="en-GB" sz="1400" dirty="0" err="1">
                <a:latin typeface="Georgia" panose="02040502050405020303" pitchFamily="18" charset="0"/>
              </a:rPr>
              <a:t>Eur</a:t>
            </a:r>
            <a:r>
              <a:rPr lang="en-GB" sz="1400" dirty="0">
                <a:latin typeface="Georgia" panose="02040502050405020303" pitchFamily="18" charset="0"/>
              </a:rPr>
              <a:t> Spine J;</a:t>
            </a:r>
            <a:endParaRPr lang="de-CH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68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3"/>
          <p:cNvGrpSpPr/>
          <p:nvPr/>
        </p:nvGrpSpPr>
        <p:grpSpPr>
          <a:xfrm>
            <a:off x="403735" y="1255966"/>
            <a:ext cx="8575912" cy="5107331"/>
            <a:chOff x="11763" y="1025519"/>
            <a:chExt cx="8393444" cy="6091885"/>
          </a:xfrm>
        </p:grpSpPr>
        <p:sp>
          <p:nvSpPr>
            <p:cNvPr id="9" name="Rectangle 8"/>
            <p:cNvSpPr/>
            <p:nvPr/>
          </p:nvSpPr>
          <p:spPr>
            <a:xfrm>
              <a:off x="11763" y="1025519"/>
              <a:ext cx="8393444" cy="51105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fr-FR" dirty="0">
                <a:solidFill>
                  <a:srgbClr val="000000"/>
                </a:solidFill>
                <a:latin typeface="Georgia"/>
                <a:cs typeface="Georgia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201552" y="1206973"/>
              <a:ext cx="7156823" cy="5910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800" dirty="0" err="1">
                  <a:latin typeface="Georgia"/>
                  <a:cs typeface="Georgia"/>
                </a:rPr>
                <a:t>Take</a:t>
              </a:r>
              <a:r>
                <a:rPr lang="fr-FR" sz="2800" dirty="0">
                  <a:latin typeface="Georgia"/>
                  <a:cs typeface="Georgia"/>
                </a:rPr>
                <a:t> Home Messages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pPr marL="342900" indent="-342900">
                <a:buFont typeface="+mj-lt"/>
                <a:buAutoNum type="arabicPeriod"/>
              </a:pPr>
              <a:endParaRPr lang="en-US" dirty="0">
                <a:latin typeface="Georgia"/>
                <a:cs typeface="Georgia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latin typeface="Georgia"/>
                  <a:cs typeface="Georgia"/>
                </a:rPr>
                <a:t>Lumbar fusion surgery is associated with high levels of post-operative patient dissatisfaction.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>
                <a:latin typeface="Georgia"/>
                <a:cs typeface="Georgia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latin typeface="Georgia"/>
                  <a:cs typeface="Georgia"/>
                </a:rPr>
                <a:t>We describe a theoretically informed rehabilitation program, which appears feasible for delivery following lumbar fusion surgery (REFS).</a:t>
              </a:r>
            </a:p>
            <a:p>
              <a:pPr marL="342900" indent="-342900">
                <a:buFont typeface="+mj-lt"/>
                <a:buAutoNum type="arabicPeriod"/>
              </a:pPr>
              <a:endParaRPr lang="en-US" dirty="0">
                <a:latin typeface="Georgia"/>
                <a:cs typeface="Georgia"/>
              </a:endParaRPr>
            </a:p>
            <a:p>
              <a:pPr marL="342900" indent="-342900">
                <a:buFont typeface="+mj-lt"/>
                <a:buAutoNum type="arabicPeriod"/>
              </a:pPr>
              <a:r>
                <a:rPr lang="en-US" dirty="0">
                  <a:latin typeface="Georgia"/>
                  <a:cs typeface="Georgia"/>
                </a:rPr>
                <a:t>REFS participants appeared to have a short and longer term  clinically meaningful improvement in disability and pain self-efficacy when compared to ‘usual care’.</a:t>
              </a: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>
                <a:latin typeface="Georgia"/>
                <a:cs typeface="Georgia"/>
              </a:endParaRPr>
            </a:p>
            <a:p>
              <a:endParaRPr lang="fr-FR" dirty="0"/>
            </a:p>
          </p:txBody>
        </p:sp>
      </p:grp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529" y="5841999"/>
            <a:ext cx="1240118" cy="342970"/>
          </a:xfrm>
          <a:prstGeom prst="rect">
            <a:avLst/>
          </a:prstGeom>
        </p:spPr>
      </p:pic>
      <p:grpSp>
        <p:nvGrpSpPr>
          <p:cNvPr id="3" name="Grouper 2"/>
          <p:cNvGrpSpPr/>
          <p:nvPr/>
        </p:nvGrpSpPr>
        <p:grpSpPr>
          <a:xfrm>
            <a:off x="128494" y="343657"/>
            <a:ext cx="9015506" cy="821410"/>
            <a:chOff x="128494" y="1210235"/>
            <a:chExt cx="9015506" cy="821410"/>
          </a:xfrm>
        </p:grpSpPr>
        <p:cxnSp>
          <p:nvCxnSpPr>
            <p:cNvPr id="13" name="Connecteur droit 12"/>
            <p:cNvCxnSpPr/>
            <p:nvPr/>
          </p:nvCxnSpPr>
          <p:spPr>
            <a:xfrm>
              <a:off x="2211294" y="1410442"/>
              <a:ext cx="6932706" cy="0"/>
            </a:xfrm>
            <a:prstGeom prst="line">
              <a:avLst/>
            </a:prstGeom>
            <a:ln w="3175" cmpd="sng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Image 9" descr="LOGO ESJ.png"/>
            <p:cNvPicPr>
              <a:picLocks noChangeAspect="1"/>
            </p:cNvPicPr>
            <p:nvPr/>
          </p:nvPicPr>
          <p:blipFill>
            <a:blip r:embed="rId3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8494" y="1210235"/>
              <a:ext cx="2202330" cy="821410"/>
            </a:xfrm>
            <a:prstGeom prst="rect">
              <a:avLst/>
            </a:prstGeom>
          </p:spPr>
        </p:pic>
      </p:grpSp>
      <p:sp>
        <p:nvSpPr>
          <p:cNvPr id="6" name="Textfeld 5">
            <a:extLst>
              <a:ext uri="{FF2B5EF4-FFF2-40B4-BE49-F238E27FC236}">
                <a16:creationId xmlns:a16="http://schemas.microsoft.com/office/drawing/2014/main" id="{A13ABD5C-DE01-764E-8F3F-6DAB596A4251}"/>
              </a:ext>
            </a:extLst>
          </p:cNvPr>
          <p:cNvSpPr txBox="1"/>
          <p:nvPr/>
        </p:nvSpPr>
        <p:spPr>
          <a:xfrm>
            <a:off x="403735" y="5840077"/>
            <a:ext cx="70246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Georgia" panose="02040502050405020303" pitchFamily="18" charset="0"/>
              </a:rPr>
              <a:t>Greenwood J, McGregor A, Jones F, Hurley M (2019)</a:t>
            </a:r>
            <a:r>
              <a:rPr lang="de-DE" sz="1400" dirty="0">
                <a:latin typeface="Georgia" panose="02040502050405020303" pitchFamily="18" charset="0"/>
              </a:rPr>
              <a:t> </a:t>
            </a:r>
            <a:r>
              <a:rPr lang="en-GB" sz="1400" dirty="0">
                <a:latin typeface="Georgia" panose="02040502050405020303" pitchFamily="18" charset="0"/>
              </a:rPr>
              <a:t>Rehabilitation following lumbar </a:t>
            </a:r>
          </a:p>
          <a:p>
            <a:r>
              <a:rPr lang="en-GB" sz="1400" dirty="0">
                <a:latin typeface="Georgia" panose="02040502050405020303" pitchFamily="18" charset="0"/>
              </a:rPr>
              <a:t>fusion surgery (REFS) a randomised controlled feasibility study. </a:t>
            </a:r>
            <a:r>
              <a:rPr lang="en-GB" sz="1400" dirty="0" err="1">
                <a:latin typeface="Georgia" panose="02040502050405020303" pitchFamily="18" charset="0"/>
              </a:rPr>
              <a:t>Eur</a:t>
            </a:r>
            <a:r>
              <a:rPr lang="en-GB" sz="1400" dirty="0">
                <a:latin typeface="Georgia" panose="02040502050405020303" pitchFamily="18" charset="0"/>
              </a:rPr>
              <a:t> Spine J;</a:t>
            </a:r>
            <a:endParaRPr lang="de-CH" sz="1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440"/>
      </p:ext>
    </p:extLst>
  </p:cSld>
  <p:clrMapOvr>
    <a:masterClrMapping/>
  </p:clrMapOvr>
</p:sld>
</file>

<file path=ppt/theme/theme1.xml><?xml version="1.0" encoding="utf-8"?>
<a:theme xmlns:a="http://schemas.openxmlformats.org/drawingml/2006/main" name="ESJ_PPT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ESJ_PPT.potx</Template>
  <TotalTime>0</TotalTime>
  <Words>171</Words>
  <Application>Microsoft Macintosh PowerPoint</Application>
  <PresentationFormat>Bildschirmpräsentation 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Georgia</vt:lpstr>
      <vt:lpstr>ESJ_PPT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Meeting</dc:title>
  <dc:creator>Maryem-Fama Ismael Aguirre</dc:creator>
  <cp:lastModifiedBy>Irene Zintel</cp:lastModifiedBy>
  <cp:revision>55</cp:revision>
  <cp:lastPrinted>2015-11-08T10:17:41Z</cp:lastPrinted>
  <dcterms:created xsi:type="dcterms:W3CDTF">2015-11-08T09:47:16Z</dcterms:created>
  <dcterms:modified xsi:type="dcterms:W3CDTF">2019-02-06T09:26:41Z</dcterms:modified>
</cp:coreProperties>
</file>