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62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2188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4B94-8074-4ED6-8944-84A307D976C1}" type="datetimeFigureOut">
              <a:rPr lang="en-ID" smtClean="0"/>
              <a:t>30/01/2023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D036-6321-4A81-952D-2B84FBADE84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920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4B94-8074-4ED6-8944-84A307D976C1}" type="datetimeFigureOut">
              <a:rPr lang="en-ID" smtClean="0"/>
              <a:t>30/01/2023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D036-6321-4A81-952D-2B84FBADE84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6340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4B94-8074-4ED6-8944-84A307D976C1}" type="datetimeFigureOut">
              <a:rPr lang="en-ID" smtClean="0"/>
              <a:t>30/01/2023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D036-6321-4A81-952D-2B84FBADE84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5503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4B94-8074-4ED6-8944-84A307D976C1}" type="datetimeFigureOut">
              <a:rPr lang="en-ID" smtClean="0"/>
              <a:t>30/01/2023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D036-6321-4A81-952D-2B84FBADE84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330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4B94-8074-4ED6-8944-84A307D976C1}" type="datetimeFigureOut">
              <a:rPr lang="en-ID" smtClean="0"/>
              <a:t>30/01/2023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D036-6321-4A81-952D-2B84FBADE84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281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4B94-8074-4ED6-8944-84A307D976C1}" type="datetimeFigureOut">
              <a:rPr lang="en-ID" smtClean="0"/>
              <a:t>30/01/2023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D036-6321-4A81-952D-2B84FBADE84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8764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4B94-8074-4ED6-8944-84A307D976C1}" type="datetimeFigureOut">
              <a:rPr lang="en-ID" smtClean="0"/>
              <a:t>30/01/2023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D036-6321-4A81-952D-2B84FBADE84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915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4B94-8074-4ED6-8944-84A307D976C1}" type="datetimeFigureOut">
              <a:rPr lang="en-ID" smtClean="0"/>
              <a:t>30/01/2023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D036-6321-4A81-952D-2B84FBADE84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8170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4B94-8074-4ED6-8944-84A307D976C1}" type="datetimeFigureOut">
              <a:rPr lang="en-ID" smtClean="0"/>
              <a:t>30/01/2023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D036-6321-4A81-952D-2B84FBADE84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176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4B94-8074-4ED6-8944-84A307D976C1}" type="datetimeFigureOut">
              <a:rPr lang="en-ID" smtClean="0"/>
              <a:t>30/01/2023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D036-6321-4A81-952D-2B84FBADE84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705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4B94-8074-4ED6-8944-84A307D976C1}" type="datetimeFigureOut">
              <a:rPr lang="en-ID" smtClean="0"/>
              <a:t>30/01/2023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D036-6321-4A81-952D-2B84FBADE84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075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54B94-8074-4ED6-8944-84A307D976C1}" type="datetimeFigureOut">
              <a:rPr lang="en-ID" smtClean="0"/>
              <a:t>30/01/2023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ED036-6321-4A81-952D-2B84FBADE84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353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B02AD5-D0FB-477E-B698-0C7FA5769FA2}"/>
              </a:ext>
            </a:extLst>
          </p:cNvPr>
          <p:cNvSpPr/>
          <p:nvPr/>
        </p:nvSpPr>
        <p:spPr>
          <a:xfrm>
            <a:off x="2759075" y="654050"/>
            <a:ext cx="1339850" cy="501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TB patients screened for DM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908)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AB50E4E-E496-4C7A-8678-359C642ECB0C}"/>
              </a:ext>
            </a:extLst>
          </p:cNvPr>
          <p:cNvSpPr/>
          <p:nvPr/>
        </p:nvSpPr>
        <p:spPr>
          <a:xfrm>
            <a:off x="1311275" y="1530350"/>
            <a:ext cx="1339850" cy="501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Non-selective screening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748)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49B68E-A25F-46E8-961F-9351DF747EAA}"/>
              </a:ext>
            </a:extLst>
          </p:cNvPr>
          <p:cNvSpPr/>
          <p:nvPr/>
        </p:nvSpPr>
        <p:spPr>
          <a:xfrm>
            <a:off x="4206875" y="1530350"/>
            <a:ext cx="1339850" cy="501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Selective screening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160)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97A2ED-90B8-4E64-B881-C2088378BA56}"/>
              </a:ext>
            </a:extLst>
          </p:cNvPr>
          <p:cNvSpPr/>
          <p:nvPr/>
        </p:nvSpPr>
        <p:spPr>
          <a:xfrm>
            <a:off x="2759076" y="2937364"/>
            <a:ext cx="1339850" cy="4145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TB-DM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218)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B4CC04-E2F8-48FD-B445-BBB91F500EE2}"/>
              </a:ext>
            </a:extLst>
          </p:cNvPr>
          <p:cNvSpPr/>
          <p:nvPr/>
        </p:nvSpPr>
        <p:spPr>
          <a:xfrm>
            <a:off x="662369" y="2307344"/>
            <a:ext cx="1107314" cy="3426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TB-no DM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620)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3A0237-3423-4F81-A649-844C49590E9A}"/>
              </a:ext>
            </a:extLst>
          </p:cNvPr>
          <p:cNvSpPr/>
          <p:nvPr/>
        </p:nvSpPr>
        <p:spPr>
          <a:xfrm>
            <a:off x="2192717" y="2307343"/>
            <a:ext cx="1107314" cy="3426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TB-DM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128)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29E64D-94EC-45BB-B7FE-00048B653903}"/>
              </a:ext>
            </a:extLst>
          </p:cNvPr>
          <p:cNvSpPr/>
          <p:nvPr/>
        </p:nvSpPr>
        <p:spPr>
          <a:xfrm>
            <a:off x="3545268" y="2311844"/>
            <a:ext cx="1107314" cy="3426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TB-DM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90)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AB295C-ADFE-48CB-B7BD-25265E640CEA}"/>
              </a:ext>
            </a:extLst>
          </p:cNvPr>
          <p:cNvSpPr/>
          <p:nvPr/>
        </p:nvSpPr>
        <p:spPr>
          <a:xfrm>
            <a:off x="5088318" y="2307343"/>
            <a:ext cx="1107314" cy="3426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TB-no DM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70)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5F753847-078D-47B5-AC3F-95D3888BFBA2}"/>
              </a:ext>
            </a:extLst>
          </p:cNvPr>
          <p:cNvCxnSpPr>
            <a:stCxn id="2" idx="2"/>
            <a:endCxn id="3" idx="0"/>
          </p:cNvCxnSpPr>
          <p:nvPr/>
        </p:nvCxnSpPr>
        <p:spPr>
          <a:xfrm rot="5400000">
            <a:off x="2517775" y="619125"/>
            <a:ext cx="374650" cy="1447800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B2111939-AE64-4BBA-9D41-1BA292AA9EC8}"/>
              </a:ext>
            </a:extLst>
          </p:cNvPr>
          <p:cNvCxnSpPr>
            <a:stCxn id="2" idx="2"/>
            <a:endCxn id="4" idx="0"/>
          </p:cNvCxnSpPr>
          <p:nvPr/>
        </p:nvCxnSpPr>
        <p:spPr>
          <a:xfrm rot="16200000" flipH="1">
            <a:off x="3965575" y="619125"/>
            <a:ext cx="374650" cy="1447800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A6B978CF-4BB8-481D-B7EB-0FF19D02AC43}"/>
              </a:ext>
            </a:extLst>
          </p:cNvPr>
          <p:cNvCxnSpPr>
            <a:stCxn id="3" idx="2"/>
            <a:endCxn id="6" idx="0"/>
          </p:cNvCxnSpPr>
          <p:nvPr/>
        </p:nvCxnSpPr>
        <p:spPr>
          <a:xfrm rot="5400000">
            <a:off x="1460941" y="1787085"/>
            <a:ext cx="275344" cy="765174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0C4A17FD-0DC5-46AE-A07F-8C2B0BA1C63E}"/>
              </a:ext>
            </a:extLst>
          </p:cNvPr>
          <p:cNvCxnSpPr>
            <a:stCxn id="3" idx="2"/>
            <a:endCxn id="7" idx="0"/>
          </p:cNvCxnSpPr>
          <p:nvPr/>
        </p:nvCxnSpPr>
        <p:spPr>
          <a:xfrm rot="16200000" flipH="1">
            <a:off x="2226116" y="1787084"/>
            <a:ext cx="275343" cy="765174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6A1DB205-6274-4FB7-A16F-73E94EE89A2C}"/>
              </a:ext>
            </a:extLst>
          </p:cNvPr>
          <p:cNvCxnSpPr>
            <a:stCxn id="4" idx="2"/>
            <a:endCxn id="8" idx="0"/>
          </p:cNvCxnSpPr>
          <p:nvPr/>
        </p:nvCxnSpPr>
        <p:spPr>
          <a:xfrm rot="5400000">
            <a:off x="4347941" y="1782985"/>
            <a:ext cx="279844" cy="777875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B64EB3B3-56D2-46ED-B246-5E7FF880B2A3}"/>
              </a:ext>
            </a:extLst>
          </p:cNvPr>
          <p:cNvCxnSpPr>
            <a:stCxn id="4" idx="2"/>
            <a:endCxn id="9" idx="0"/>
          </p:cNvCxnSpPr>
          <p:nvPr/>
        </p:nvCxnSpPr>
        <p:spPr>
          <a:xfrm rot="16200000" flipH="1">
            <a:off x="5121716" y="1787083"/>
            <a:ext cx="275343" cy="765175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0E316C84-3F3E-4F3C-A594-E7A47584A079}"/>
              </a:ext>
            </a:extLst>
          </p:cNvPr>
          <p:cNvCxnSpPr>
            <a:stCxn id="7" idx="2"/>
            <a:endCxn id="5" idx="0"/>
          </p:cNvCxnSpPr>
          <p:nvPr/>
        </p:nvCxnSpPr>
        <p:spPr>
          <a:xfrm rot="16200000" flipH="1">
            <a:off x="2943993" y="2452356"/>
            <a:ext cx="287388" cy="682627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7C0E6909-F2FA-4C40-8783-E82729F5D708}"/>
              </a:ext>
            </a:extLst>
          </p:cNvPr>
          <p:cNvCxnSpPr>
            <a:stCxn id="8" idx="2"/>
            <a:endCxn id="5" idx="0"/>
          </p:cNvCxnSpPr>
          <p:nvPr/>
        </p:nvCxnSpPr>
        <p:spPr>
          <a:xfrm rot="5400000">
            <a:off x="3622520" y="2460958"/>
            <a:ext cx="282887" cy="669924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6E0006F-EFF2-4CE8-B482-CE88F9134212}"/>
              </a:ext>
            </a:extLst>
          </p:cNvPr>
          <p:cNvSpPr/>
          <p:nvPr/>
        </p:nvSpPr>
        <p:spPr>
          <a:xfrm>
            <a:off x="4206874" y="3493542"/>
            <a:ext cx="1339850" cy="501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Not followed-up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48)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5486543-BCCF-4AAC-AD9F-F1276D4AC7AE}"/>
              </a:ext>
            </a:extLst>
          </p:cNvPr>
          <p:cNvSpPr/>
          <p:nvPr/>
        </p:nvSpPr>
        <p:spPr>
          <a:xfrm>
            <a:off x="2759075" y="4136785"/>
            <a:ext cx="1339850" cy="4145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TB-DM included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170)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A13F55E-6A50-4433-81B0-9728008EFF92}"/>
              </a:ext>
            </a:extLst>
          </p:cNvPr>
          <p:cNvCxnSpPr>
            <a:stCxn id="5" idx="2"/>
            <a:endCxn id="23" idx="0"/>
          </p:cNvCxnSpPr>
          <p:nvPr/>
        </p:nvCxnSpPr>
        <p:spPr>
          <a:xfrm flipH="1">
            <a:off x="3429000" y="3351950"/>
            <a:ext cx="1" cy="78483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016DC7E-4F8E-4572-8401-9136728D2607}"/>
              </a:ext>
            </a:extLst>
          </p:cNvPr>
          <p:cNvCxnSpPr>
            <a:endCxn id="20" idx="1"/>
          </p:cNvCxnSpPr>
          <p:nvPr/>
        </p:nvCxnSpPr>
        <p:spPr>
          <a:xfrm>
            <a:off x="3428998" y="3744367"/>
            <a:ext cx="777876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61166BC6-A488-42D7-A3C5-D88823D95DAE}"/>
              </a:ext>
            </a:extLst>
          </p:cNvPr>
          <p:cNvSpPr/>
          <p:nvPr/>
        </p:nvSpPr>
        <p:spPr>
          <a:xfrm>
            <a:off x="1311275" y="4919295"/>
            <a:ext cx="1339850" cy="501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Intervention arm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76)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ACFA60-A37D-4003-9FB0-1E8362D9D4F9}"/>
              </a:ext>
            </a:extLst>
          </p:cNvPr>
          <p:cNvSpPr/>
          <p:nvPr/>
        </p:nvSpPr>
        <p:spPr>
          <a:xfrm>
            <a:off x="4206874" y="4916678"/>
            <a:ext cx="1339850" cy="501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Control arm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94)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17F0391-9955-49CF-822B-38A85624D64B}"/>
              </a:ext>
            </a:extLst>
          </p:cNvPr>
          <p:cNvSpPr/>
          <p:nvPr/>
        </p:nvSpPr>
        <p:spPr>
          <a:xfrm>
            <a:off x="387350" y="5570567"/>
            <a:ext cx="1266064" cy="9794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Died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Defaulted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MDR-TB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Moved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2)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DAC802C-AA26-45A1-ACBA-CC087AAC03E9}"/>
              </a:ext>
            </a:extLst>
          </p:cNvPr>
          <p:cNvSpPr/>
          <p:nvPr/>
        </p:nvSpPr>
        <p:spPr>
          <a:xfrm>
            <a:off x="5076126" y="5570567"/>
            <a:ext cx="1473835" cy="9775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Died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Defaulted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Left study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Moved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No show at month-6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2)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07FE7FE-A43F-4C55-9042-8B76D1D8BBB8}"/>
              </a:ext>
            </a:extLst>
          </p:cNvPr>
          <p:cNvSpPr/>
          <p:nvPr/>
        </p:nvSpPr>
        <p:spPr>
          <a:xfrm>
            <a:off x="1311274" y="6697042"/>
            <a:ext cx="1339850" cy="50165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Completed 6-month follow up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68)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5F53D0D-8193-47FD-B9F8-92F13D49DF52}"/>
              </a:ext>
            </a:extLst>
          </p:cNvPr>
          <p:cNvSpPr/>
          <p:nvPr/>
        </p:nvSpPr>
        <p:spPr>
          <a:xfrm>
            <a:off x="4204951" y="6697042"/>
            <a:ext cx="1339850" cy="501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Completed 6-month follow up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80)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2487B4D-3E61-466E-8991-C7864C3F93E6}"/>
              </a:ext>
            </a:extLst>
          </p:cNvPr>
          <p:cNvSpPr/>
          <p:nvPr/>
        </p:nvSpPr>
        <p:spPr>
          <a:xfrm>
            <a:off x="387350" y="7354417"/>
            <a:ext cx="1266064" cy="1072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Died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Left study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MDR-TB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Moved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Lost to follow-up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1)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3B1222A-E377-415B-A89D-1BC92C3778D1}"/>
              </a:ext>
            </a:extLst>
          </p:cNvPr>
          <p:cNvSpPr/>
          <p:nvPr/>
        </p:nvSpPr>
        <p:spPr>
          <a:xfrm>
            <a:off x="5076126" y="7354417"/>
            <a:ext cx="1591374" cy="1072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Died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Left study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Lost to follow-up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8)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MDR-TB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1)</a:t>
            </a:r>
          </a:p>
          <a:p>
            <a:pPr algn="ctr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No show at month 6 but came at month 12 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2)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40FF086-3056-4ECD-8BFC-D300CD5234BF}"/>
              </a:ext>
            </a:extLst>
          </p:cNvPr>
          <p:cNvSpPr/>
          <p:nvPr/>
        </p:nvSpPr>
        <p:spPr>
          <a:xfrm>
            <a:off x="1311274" y="8579288"/>
            <a:ext cx="1339850" cy="501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Completed 12-month follow-up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59)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106DD27-F7B5-46E1-800F-85D187ABEE69}"/>
              </a:ext>
            </a:extLst>
          </p:cNvPr>
          <p:cNvSpPr/>
          <p:nvPr/>
        </p:nvSpPr>
        <p:spPr>
          <a:xfrm>
            <a:off x="4204951" y="8579288"/>
            <a:ext cx="1339850" cy="501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Completed 12-month follow-up </a:t>
            </a:r>
          </a:p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 66)</a:t>
            </a:r>
            <a:endParaRPr lang="en-ID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F1091C0D-990F-4A29-8616-5946D885A9C2}"/>
              </a:ext>
            </a:extLst>
          </p:cNvPr>
          <p:cNvCxnSpPr>
            <a:stCxn id="23" idx="2"/>
            <a:endCxn id="28" idx="0"/>
          </p:cNvCxnSpPr>
          <p:nvPr/>
        </p:nvCxnSpPr>
        <p:spPr>
          <a:xfrm rot="5400000">
            <a:off x="2521138" y="4011433"/>
            <a:ext cx="367924" cy="1447800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E7152148-7A52-40B5-BCD6-530B013C8167}"/>
              </a:ext>
            </a:extLst>
          </p:cNvPr>
          <p:cNvCxnSpPr>
            <a:stCxn id="23" idx="2"/>
            <a:endCxn id="29" idx="0"/>
          </p:cNvCxnSpPr>
          <p:nvPr/>
        </p:nvCxnSpPr>
        <p:spPr>
          <a:xfrm rot="16200000" flipH="1">
            <a:off x="3970246" y="4010124"/>
            <a:ext cx="365307" cy="1447799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45F5964-EF26-45FD-ACAA-B99B35EA8229}"/>
              </a:ext>
            </a:extLst>
          </p:cNvPr>
          <p:cNvCxnSpPr>
            <a:stCxn id="28" idx="2"/>
            <a:endCxn id="42" idx="0"/>
          </p:cNvCxnSpPr>
          <p:nvPr/>
        </p:nvCxnSpPr>
        <p:spPr>
          <a:xfrm flipH="1">
            <a:off x="1981199" y="5420945"/>
            <a:ext cx="1" cy="127609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EAB66BA-A992-4F62-BABA-B457FDCE4C11}"/>
              </a:ext>
            </a:extLst>
          </p:cNvPr>
          <p:cNvCxnSpPr>
            <a:stCxn id="29" idx="2"/>
            <a:endCxn id="43" idx="0"/>
          </p:cNvCxnSpPr>
          <p:nvPr/>
        </p:nvCxnSpPr>
        <p:spPr>
          <a:xfrm flipH="1">
            <a:off x="4874876" y="5418328"/>
            <a:ext cx="1923" cy="127871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877CECE-C015-48BD-8328-566B1057ECF6}"/>
              </a:ext>
            </a:extLst>
          </p:cNvPr>
          <p:cNvCxnSpPr>
            <a:endCxn id="30" idx="3"/>
          </p:cNvCxnSpPr>
          <p:nvPr/>
        </p:nvCxnSpPr>
        <p:spPr>
          <a:xfrm flipH="1" flipV="1">
            <a:off x="1653414" y="6060316"/>
            <a:ext cx="327786" cy="96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9E55C2B-D156-4BD4-B30E-20C473F50CF0}"/>
              </a:ext>
            </a:extLst>
          </p:cNvPr>
          <p:cNvCxnSpPr>
            <a:endCxn id="41" idx="1"/>
          </p:cNvCxnSpPr>
          <p:nvPr/>
        </p:nvCxnSpPr>
        <p:spPr>
          <a:xfrm>
            <a:off x="4876798" y="6053934"/>
            <a:ext cx="199328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B100E6F-DBF9-4286-9FAE-4F38E39234F6}"/>
              </a:ext>
            </a:extLst>
          </p:cNvPr>
          <p:cNvCxnSpPr>
            <a:stCxn id="42" idx="2"/>
            <a:endCxn id="47" idx="0"/>
          </p:cNvCxnSpPr>
          <p:nvPr/>
        </p:nvCxnSpPr>
        <p:spPr>
          <a:xfrm>
            <a:off x="1981199" y="7198692"/>
            <a:ext cx="0" cy="138059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CBED5D7-5CD0-403A-8ED9-2DFC133E0238}"/>
              </a:ext>
            </a:extLst>
          </p:cNvPr>
          <p:cNvCxnSpPr>
            <a:stCxn id="43" idx="2"/>
            <a:endCxn id="48" idx="0"/>
          </p:cNvCxnSpPr>
          <p:nvPr/>
        </p:nvCxnSpPr>
        <p:spPr>
          <a:xfrm>
            <a:off x="4874876" y="7198692"/>
            <a:ext cx="0" cy="138059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A07BA52A-F348-44FC-85D3-E75F4A3E066C}"/>
              </a:ext>
            </a:extLst>
          </p:cNvPr>
          <p:cNvCxnSpPr>
            <a:endCxn id="44" idx="3"/>
          </p:cNvCxnSpPr>
          <p:nvPr/>
        </p:nvCxnSpPr>
        <p:spPr>
          <a:xfrm flipH="1">
            <a:off x="1653414" y="7888990"/>
            <a:ext cx="327786" cy="154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5F867F5-71A4-4F0C-A0BD-C023400E9E5E}"/>
              </a:ext>
            </a:extLst>
          </p:cNvPr>
          <p:cNvCxnSpPr>
            <a:endCxn id="45" idx="1"/>
          </p:cNvCxnSpPr>
          <p:nvPr/>
        </p:nvCxnSpPr>
        <p:spPr>
          <a:xfrm flipV="1">
            <a:off x="4876799" y="7890537"/>
            <a:ext cx="199327" cy="154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09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540E682-388B-77A6-32BF-F9F2E3857B3C}"/>
              </a:ext>
            </a:extLst>
          </p:cNvPr>
          <p:cNvGrpSpPr/>
          <p:nvPr/>
        </p:nvGrpSpPr>
        <p:grpSpPr>
          <a:xfrm>
            <a:off x="387350" y="654050"/>
            <a:ext cx="6280150" cy="8426888"/>
            <a:chOff x="387350" y="654050"/>
            <a:chExt cx="6280150" cy="842688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3B02AD5-D0FB-477E-B698-0C7FA5769FA2}"/>
                </a:ext>
              </a:extLst>
            </p:cNvPr>
            <p:cNvSpPr/>
            <p:nvPr/>
          </p:nvSpPr>
          <p:spPr>
            <a:xfrm>
              <a:off x="2759075" y="654050"/>
              <a:ext cx="1339850" cy="5016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TB patients screened for DM 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908)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AB50E4E-E496-4C7A-8678-359C642ECB0C}"/>
                </a:ext>
              </a:extLst>
            </p:cNvPr>
            <p:cNvSpPr/>
            <p:nvPr/>
          </p:nvSpPr>
          <p:spPr>
            <a:xfrm>
              <a:off x="1311275" y="1530350"/>
              <a:ext cx="1339850" cy="5016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Non-selective screening 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748)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749B68E-A25F-46E8-961F-9351DF747EAA}"/>
                </a:ext>
              </a:extLst>
            </p:cNvPr>
            <p:cNvSpPr/>
            <p:nvPr/>
          </p:nvSpPr>
          <p:spPr>
            <a:xfrm>
              <a:off x="4206875" y="1530350"/>
              <a:ext cx="1339850" cy="5016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Selective screening 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160)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D97A2ED-90B8-4E64-B881-C2088378BA56}"/>
                </a:ext>
              </a:extLst>
            </p:cNvPr>
            <p:cNvSpPr/>
            <p:nvPr/>
          </p:nvSpPr>
          <p:spPr>
            <a:xfrm>
              <a:off x="2759076" y="2937364"/>
              <a:ext cx="1339850" cy="41458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TB-DM 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218)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FB4CC04-E2F8-48FD-B445-BBB91F500EE2}"/>
                </a:ext>
              </a:extLst>
            </p:cNvPr>
            <p:cNvSpPr/>
            <p:nvPr/>
          </p:nvSpPr>
          <p:spPr>
            <a:xfrm>
              <a:off x="662369" y="2307344"/>
              <a:ext cx="1107314" cy="3426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TB-no DM 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620)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E3A0237-3423-4F81-A649-844C49590E9A}"/>
                </a:ext>
              </a:extLst>
            </p:cNvPr>
            <p:cNvSpPr/>
            <p:nvPr/>
          </p:nvSpPr>
          <p:spPr>
            <a:xfrm>
              <a:off x="2192717" y="2307343"/>
              <a:ext cx="1107314" cy="3426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TB-DM 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128)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929E64D-94EC-45BB-B7FE-00048B653903}"/>
                </a:ext>
              </a:extLst>
            </p:cNvPr>
            <p:cNvSpPr/>
            <p:nvPr/>
          </p:nvSpPr>
          <p:spPr>
            <a:xfrm>
              <a:off x="3545268" y="2311844"/>
              <a:ext cx="1107314" cy="3426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TB-DM 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90)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FAB295C-ADFE-48CB-B7BD-25265E640CEA}"/>
                </a:ext>
              </a:extLst>
            </p:cNvPr>
            <p:cNvSpPr/>
            <p:nvPr/>
          </p:nvSpPr>
          <p:spPr>
            <a:xfrm>
              <a:off x="5088318" y="2307343"/>
              <a:ext cx="1107314" cy="3426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TB-no DM 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70)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" name="Connector: Elbow 10">
              <a:extLst>
                <a:ext uri="{FF2B5EF4-FFF2-40B4-BE49-F238E27FC236}">
                  <a16:creationId xmlns:a16="http://schemas.microsoft.com/office/drawing/2014/main" id="{5F753847-078D-47B5-AC3F-95D3888BFBA2}"/>
                </a:ext>
              </a:extLst>
            </p:cNvPr>
            <p:cNvCxnSpPr>
              <a:stCxn id="2" idx="2"/>
              <a:endCxn id="3" idx="0"/>
            </p:cNvCxnSpPr>
            <p:nvPr/>
          </p:nvCxnSpPr>
          <p:spPr>
            <a:xfrm rot="5400000">
              <a:off x="2517775" y="619125"/>
              <a:ext cx="374650" cy="1447800"/>
            </a:xfrm>
            <a:prstGeom prst="bentConnector3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nector: Elbow 12">
              <a:extLst>
                <a:ext uri="{FF2B5EF4-FFF2-40B4-BE49-F238E27FC236}">
                  <a16:creationId xmlns:a16="http://schemas.microsoft.com/office/drawing/2014/main" id="{B2111939-AE64-4BBA-9D41-1BA292AA9EC8}"/>
                </a:ext>
              </a:extLst>
            </p:cNvPr>
            <p:cNvCxnSpPr>
              <a:stCxn id="2" idx="2"/>
              <a:endCxn id="4" idx="0"/>
            </p:cNvCxnSpPr>
            <p:nvPr/>
          </p:nvCxnSpPr>
          <p:spPr>
            <a:xfrm rot="16200000" flipH="1">
              <a:off x="3965575" y="619125"/>
              <a:ext cx="374650" cy="1447800"/>
            </a:xfrm>
            <a:prstGeom prst="bentConnector3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ctor: Elbow 14">
              <a:extLst>
                <a:ext uri="{FF2B5EF4-FFF2-40B4-BE49-F238E27FC236}">
                  <a16:creationId xmlns:a16="http://schemas.microsoft.com/office/drawing/2014/main" id="{A6B978CF-4BB8-481D-B7EB-0FF19D02AC43}"/>
                </a:ext>
              </a:extLst>
            </p:cNvPr>
            <p:cNvCxnSpPr>
              <a:stCxn id="3" idx="2"/>
              <a:endCxn id="6" idx="0"/>
            </p:cNvCxnSpPr>
            <p:nvPr/>
          </p:nvCxnSpPr>
          <p:spPr>
            <a:xfrm rot="5400000">
              <a:off x="1460941" y="1787085"/>
              <a:ext cx="275344" cy="765174"/>
            </a:xfrm>
            <a:prstGeom prst="bentConnector3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0C4A17FD-0DC5-46AE-A07F-8C2B0BA1C63E}"/>
                </a:ext>
              </a:extLst>
            </p:cNvPr>
            <p:cNvCxnSpPr>
              <a:stCxn id="3" idx="2"/>
              <a:endCxn id="7" idx="0"/>
            </p:cNvCxnSpPr>
            <p:nvPr/>
          </p:nvCxnSpPr>
          <p:spPr>
            <a:xfrm rot="16200000" flipH="1">
              <a:off x="2226116" y="1787084"/>
              <a:ext cx="275343" cy="765174"/>
            </a:xfrm>
            <a:prstGeom prst="bentConnector3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6A1DB205-6274-4FB7-A16F-73E94EE89A2C}"/>
                </a:ext>
              </a:extLst>
            </p:cNvPr>
            <p:cNvCxnSpPr>
              <a:stCxn id="4" idx="2"/>
              <a:endCxn id="8" idx="0"/>
            </p:cNvCxnSpPr>
            <p:nvPr/>
          </p:nvCxnSpPr>
          <p:spPr>
            <a:xfrm rot="5400000">
              <a:off x="4347941" y="1782985"/>
              <a:ext cx="279844" cy="777875"/>
            </a:xfrm>
            <a:prstGeom prst="bentConnector3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or: Elbow 20">
              <a:extLst>
                <a:ext uri="{FF2B5EF4-FFF2-40B4-BE49-F238E27FC236}">
                  <a16:creationId xmlns:a16="http://schemas.microsoft.com/office/drawing/2014/main" id="{B64EB3B3-56D2-46ED-B246-5E7FF880B2A3}"/>
                </a:ext>
              </a:extLst>
            </p:cNvPr>
            <p:cNvCxnSpPr>
              <a:stCxn id="4" idx="2"/>
              <a:endCxn id="9" idx="0"/>
            </p:cNvCxnSpPr>
            <p:nvPr/>
          </p:nvCxnSpPr>
          <p:spPr>
            <a:xfrm rot="16200000" flipH="1">
              <a:off x="5121716" y="1787083"/>
              <a:ext cx="275343" cy="765175"/>
            </a:xfrm>
            <a:prstGeom prst="bentConnector3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or: Elbow 30">
              <a:extLst>
                <a:ext uri="{FF2B5EF4-FFF2-40B4-BE49-F238E27FC236}">
                  <a16:creationId xmlns:a16="http://schemas.microsoft.com/office/drawing/2014/main" id="{0E316C84-3F3E-4F3C-A594-E7A47584A079}"/>
                </a:ext>
              </a:extLst>
            </p:cNvPr>
            <p:cNvCxnSpPr>
              <a:stCxn id="7" idx="2"/>
              <a:endCxn id="5" idx="0"/>
            </p:cNvCxnSpPr>
            <p:nvPr/>
          </p:nvCxnSpPr>
          <p:spPr>
            <a:xfrm rot="16200000" flipH="1">
              <a:off x="2943993" y="2452356"/>
              <a:ext cx="287388" cy="682627"/>
            </a:xfrm>
            <a:prstGeom prst="bentConnector3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or: Elbow 32">
              <a:extLst>
                <a:ext uri="{FF2B5EF4-FFF2-40B4-BE49-F238E27FC236}">
                  <a16:creationId xmlns:a16="http://schemas.microsoft.com/office/drawing/2014/main" id="{7C0E6909-F2FA-4C40-8783-E82729F5D708}"/>
                </a:ext>
              </a:extLst>
            </p:cNvPr>
            <p:cNvCxnSpPr>
              <a:stCxn id="8" idx="2"/>
              <a:endCxn id="5" idx="0"/>
            </p:cNvCxnSpPr>
            <p:nvPr/>
          </p:nvCxnSpPr>
          <p:spPr>
            <a:xfrm rot="5400000">
              <a:off x="3622520" y="2460958"/>
              <a:ext cx="282887" cy="669924"/>
            </a:xfrm>
            <a:prstGeom prst="bentConnector3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0006F-EFF2-4CE8-B482-CE88F9134212}"/>
                </a:ext>
              </a:extLst>
            </p:cNvPr>
            <p:cNvSpPr/>
            <p:nvPr/>
          </p:nvSpPr>
          <p:spPr>
            <a:xfrm>
              <a:off x="4206874" y="3493542"/>
              <a:ext cx="1339850" cy="5016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Not followed-up 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48)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5486543-BCCF-4AAC-AD9F-F1276D4AC7AE}"/>
                </a:ext>
              </a:extLst>
            </p:cNvPr>
            <p:cNvSpPr/>
            <p:nvPr/>
          </p:nvSpPr>
          <p:spPr>
            <a:xfrm>
              <a:off x="2759075" y="4136785"/>
              <a:ext cx="1339850" cy="41458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TB-DM included 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170)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9A13F55E-6A50-4433-81B0-9728008EFF92}"/>
                </a:ext>
              </a:extLst>
            </p:cNvPr>
            <p:cNvCxnSpPr>
              <a:stCxn id="5" idx="2"/>
              <a:endCxn id="23" idx="0"/>
            </p:cNvCxnSpPr>
            <p:nvPr/>
          </p:nvCxnSpPr>
          <p:spPr>
            <a:xfrm flipH="1">
              <a:off x="3429000" y="3351950"/>
              <a:ext cx="1" cy="78483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016DC7E-4F8E-4572-8401-9136728D2607}"/>
                </a:ext>
              </a:extLst>
            </p:cNvPr>
            <p:cNvCxnSpPr>
              <a:endCxn id="20" idx="1"/>
            </p:cNvCxnSpPr>
            <p:nvPr/>
          </p:nvCxnSpPr>
          <p:spPr>
            <a:xfrm>
              <a:off x="3428998" y="3744367"/>
              <a:ext cx="777876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1166BC6-A488-42D7-A3C5-D88823D95DAE}"/>
                </a:ext>
              </a:extLst>
            </p:cNvPr>
            <p:cNvSpPr/>
            <p:nvPr/>
          </p:nvSpPr>
          <p:spPr>
            <a:xfrm>
              <a:off x="1311275" y="4919295"/>
              <a:ext cx="1339850" cy="5016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Intervention arm 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76)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2ACFA60-A37D-4003-9FB0-1E8362D9D4F9}"/>
                </a:ext>
              </a:extLst>
            </p:cNvPr>
            <p:cNvSpPr/>
            <p:nvPr/>
          </p:nvSpPr>
          <p:spPr>
            <a:xfrm>
              <a:off x="4206874" y="4916678"/>
              <a:ext cx="1339850" cy="5016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Control arm 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94)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7F0391-9955-49CF-822B-38A85624D64B}"/>
                </a:ext>
              </a:extLst>
            </p:cNvPr>
            <p:cNvSpPr/>
            <p:nvPr/>
          </p:nvSpPr>
          <p:spPr>
            <a:xfrm>
              <a:off x="387350" y="5570567"/>
              <a:ext cx="1266064" cy="9794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Died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2)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Defaulted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3)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MDR-TB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1)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Moved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2)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DAC802C-AA26-45A1-ACBA-CC087AAC03E9}"/>
                </a:ext>
              </a:extLst>
            </p:cNvPr>
            <p:cNvSpPr/>
            <p:nvPr/>
          </p:nvSpPr>
          <p:spPr>
            <a:xfrm>
              <a:off x="5076126" y="5570567"/>
              <a:ext cx="1473835" cy="97757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Died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3)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Defaulted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5)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Left study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3)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Moved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1)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No show at month-6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2)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07FE7FE-A43F-4C55-9042-8B76D1D8BBB8}"/>
                </a:ext>
              </a:extLst>
            </p:cNvPr>
            <p:cNvSpPr/>
            <p:nvPr/>
          </p:nvSpPr>
          <p:spPr>
            <a:xfrm>
              <a:off x="1311274" y="6697042"/>
              <a:ext cx="1339850" cy="50165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Completed 6-month follow up 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68)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5F53D0D-8193-47FD-B9F8-92F13D49DF52}"/>
                </a:ext>
              </a:extLst>
            </p:cNvPr>
            <p:cNvSpPr/>
            <p:nvPr/>
          </p:nvSpPr>
          <p:spPr>
            <a:xfrm>
              <a:off x="4204951" y="6697042"/>
              <a:ext cx="1339850" cy="5016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Completed 6-month follow up 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80)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82487B4D-3E61-466E-8991-C7864C3F93E6}"/>
                </a:ext>
              </a:extLst>
            </p:cNvPr>
            <p:cNvSpPr/>
            <p:nvPr/>
          </p:nvSpPr>
          <p:spPr>
            <a:xfrm>
              <a:off x="387350" y="7354417"/>
              <a:ext cx="1266064" cy="10722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Died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1)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Left study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5)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MDR-TB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1)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Moved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1)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Lost to follow-up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1)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3B1222A-E377-415B-A89D-1BC92C3778D1}"/>
                </a:ext>
              </a:extLst>
            </p:cNvPr>
            <p:cNvSpPr/>
            <p:nvPr/>
          </p:nvSpPr>
          <p:spPr>
            <a:xfrm>
              <a:off x="5076126" y="7354417"/>
              <a:ext cx="1591374" cy="10722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Died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1)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Left study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6)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Lost to follow-up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8)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MDR-TB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1)</a:t>
              </a:r>
            </a:p>
            <a:p>
              <a:pPr algn="ctr"/>
              <a:endParaRPr 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No show at month 6 but came at month 12 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2)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40FF086-3056-4ECD-8BFC-D300CD5234BF}"/>
                </a:ext>
              </a:extLst>
            </p:cNvPr>
            <p:cNvSpPr/>
            <p:nvPr/>
          </p:nvSpPr>
          <p:spPr>
            <a:xfrm>
              <a:off x="1311274" y="8579288"/>
              <a:ext cx="1339850" cy="5016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Completed 12-month follow-up 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59)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106DD27-F7B5-46E1-800F-85D187ABEE69}"/>
                </a:ext>
              </a:extLst>
            </p:cNvPr>
            <p:cNvSpPr/>
            <p:nvPr/>
          </p:nvSpPr>
          <p:spPr>
            <a:xfrm>
              <a:off x="4204951" y="8579288"/>
              <a:ext cx="1339850" cy="5016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Completed 12-month follow-up </a:t>
              </a:r>
            </a:p>
            <a:p>
              <a:pPr algn="ctr"/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900" i="1" dirty="0">
                  <a:latin typeface="Arial" panose="020B0604020202020204" pitchFamily="34" charset="0"/>
                  <a:cs typeface="Arial" panose="020B0604020202020204" pitchFamily="34" charset="0"/>
                </a:rPr>
                <a:t>n </a:t>
              </a:r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= 66)</a:t>
              </a:r>
              <a:endParaRPr lang="en-ID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Connector: Elbow 49">
              <a:extLst>
                <a:ext uri="{FF2B5EF4-FFF2-40B4-BE49-F238E27FC236}">
                  <a16:creationId xmlns:a16="http://schemas.microsoft.com/office/drawing/2014/main" id="{F1091C0D-990F-4A29-8616-5946D885A9C2}"/>
                </a:ext>
              </a:extLst>
            </p:cNvPr>
            <p:cNvCxnSpPr>
              <a:stCxn id="23" idx="2"/>
              <a:endCxn id="28" idx="0"/>
            </p:cNvCxnSpPr>
            <p:nvPr/>
          </p:nvCxnSpPr>
          <p:spPr>
            <a:xfrm rot="5400000">
              <a:off x="2521138" y="4011433"/>
              <a:ext cx="367924" cy="1447800"/>
            </a:xfrm>
            <a:prstGeom prst="bentConnector3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nector: Elbow 51">
              <a:extLst>
                <a:ext uri="{FF2B5EF4-FFF2-40B4-BE49-F238E27FC236}">
                  <a16:creationId xmlns:a16="http://schemas.microsoft.com/office/drawing/2014/main" id="{E7152148-7A52-40B5-BCD6-530B013C8167}"/>
                </a:ext>
              </a:extLst>
            </p:cNvPr>
            <p:cNvCxnSpPr>
              <a:stCxn id="23" idx="2"/>
              <a:endCxn id="29" idx="0"/>
            </p:cNvCxnSpPr>
            <p:nvPr/>
          </p:nvCxnSpPr>
          <p:spPr>
            <a:xfrm rot="16200000" flipH="1">
              <a:off x="3970246" y="4010124"/>
              <a:ext cx="365307" cy="1447799"/>
            </a:xfrm>
            <a:prstGeom prst="bentConnector3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45F5964-EF26-45FD-ACAA-B99B35EA8229}"/>
                </a:ext>
              </a:extLst>
            </p:cNvPr>
            <p:cNvCxnSpPr>
              <a:stCxn id="28" idx="2"/>
              <a:endCxn id="42" idx="0"/>
            </p:cNvCxnSpPr>
            <p:nvPr/>
          </p:nvCxnSpPr>
          <p:spPr>
            <a:xfrm flipH="1">
              <a:off x="1981199" y="5420945"/>
              <a:ext cx="1" cy="1276097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CEAB66BA-A992-4F62-BABA-B457FDCE4C11}"/>
                </a:ext>
              </a:extLst>
            </p:cNvPr>
            <p:cNvCxnSpPr>
              <a:stCxn id="29" idx="2"/>
              <a:endCxn id="43" idx="0"/>
            </p:cNvCxnSpPr>
            <p:nvPr/>
          </p:nvCxnSpPr>
          <p:spPr>
            <a:xfrm flipH="1">
              <a:off x="4874876" y="5418328"/>
              <a:ext cx="1923" cy="127871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C877CECE-C015-48BD-8328-566B1057ECF6}"/>
                </a:ext>
              </a:extLst>
            </p:cNvPr>
            <p:cNvCxnSpPr>
              <a:endCxn id="30" idx="3"/>
            </p:cNvCxnSpPr>
            <p:nvPr/>
          </p:nvCxnSpPr>
          <p:spPr>
            <a:xfrm flipH="1" flipV="1">
              <a:off x="1653414" y="6060316"/>
              <a:ext cx="327786" cy="96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79E55C2B-D156-4BD4-B30E-20C473F50CF0}"/>
                </a:ext>
              </a:extLst>
            </p:cNvPr>
            <p:cNvCxnSpPr>
              <a:endCxn id="41" idx="1"/>
            </p:cNvCxnSpPr>
            <p:nvPr/>
          </p:nvCxnSpPr>
          <p:spPr>
            <a:xfrm>
              <a:off x="4876798" y="6053934"/>
              <a:ext cx="199328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BB100E6F-DBF9-4286-9FAE-4F38E39234F6}"/>
                </a:ext>
              </a:extLst>
            </p:cNvPr>
            <p:cNvCxnSpPr>
              <a:stCxn id="42" idx="2"/>
              <a:endCxn id="47" idx="0"/>
            </p:cNvCxnSpPr>
            <p:nvPr/>
          </p:nvCxnSpPr>
          <p:spPr>
            <a:xfrm>
              <a:off x="1981199" y="7198692"/>
              <a:ext cx="0" cy="1380596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ECBED5D7-5CD0-403A-8ED9-2DFC133E0238}"/>
                </a:ext>
              </a:extLst>
            </p:cNvPr>
            <p:cNvCxnSpPr>
              <a:stCxn id="43" idx="2"/>
              <a:endCxn id="48" idx="0"/>
            </p:cNvCxnSpPr>
            <p:nvPr/>
          </p:nvCxnSpPr>
          <p:spPr>
            <a:xfrm>
              <a:off x="4874876" y="7198692"/>
              <a:ext cx="0" cy="1380596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A07BA52A-F348-44FC-85D3-E75F4A3E066C}"/>
                </a:ext>
              </a:extLst>
            </p:cNvPr>
            <p:cNvCxnSpPr>
              <a:endCxn id="44" idx="3"/>
            </p:cNvCxnSpPr>
            <p:nvPr/>
          </p:nvCxnSpPr>
          <p:spPr>
            <a:xfrm flipH="1">
              <a:off x="1653414" y="7888990"/>
              <a:ext cx="327786" cy="1547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C5F867F5-71A4-4F0C-A0BD-C023400E9E5E}"/>
                </a:ext>
              </a:extLst>
            </p:cNvPr>
            <p:cNvCxnSpPr>
              <a:endCxn id="45" idx="1"/>
            </p:cNvCxnSpPr>
            <p:nvPr/>
          </p:nvCxnSpPr>
          <p:spPr>
            <a:xfrm flipV="1">
              <a:off x="4876799" y="7890537"/>
              <a:ext cx="199327" cy="1548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315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7b94f2d-63c5-443a-abc1-b5bccbc769ee" xsi:nil="true"/>
    <lcf76f155ced4ddcb4097134ff3c332f xmlns="07117cb5-c2f8-46b0-a93b-0e0764ae2ec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72436FD82AEC4AB5A5AEDE84D25E09" ma:contentTypeVersion="15" ma:contentTypeDescription="Crée un document." ma:contentTypeScope="" ma:versionID="77525e324fec640dbab3d361ded05b33">
  <xsd:schema xmlns:xsd="http://www.w3.org/2001/XMLSchema" xmlns:xs="http://www.w3.org/2001/XMLSchema" xmlns:p="http://schemas.microsoft.com/office/2006/metadata/properties" xmlns:ns2="07117cb5-c2f8-46b0-a93b-0e0764ae2ec1" xmlns:ns3="67b94f2d-63c5-443a-abc1-b5bccbc769ee" targetNamespace="http://schemas.microsoft.com/office/2006/metadata/properties" ma:root="true" ma:fieldsID="0f53c477711852a5a5ac9e0f1a5b0729" ns2:_="" ns3:_="">
    <xsd:import namespace="07117cb5-c2f8-46b0-a93b-0e0764ae2ec1"/>
    <xsd:import namespace="67b94f2d-63c5-443a-abc1-b5bccbc769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117cb5-c2f8-46b0-a93b-0e0764ae2e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b573d24f-8a70-488d-a97d-41419af637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94f2d-63c5-443a-abc1-b5bccbc769e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0a5044e-55e8-490f-afc1-dcb3e1b5f25f}" ma:internalName="TaxCatchAll" ma:showField="CatchAllData" ma:web="67b94f2d-63c5-443a-abc1-b5bccbc769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4F1CA5-B1F0-4E26-95D5-DEBD5ACA59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B228F2-A8DE-4ACD-8371-7BF671456289}">
  <ds:schemaRefs>
    <ds:schemaRef ds:uri="http://schemas.microsoft.com/office/2006/metadata/properties"/>
    <ds:schemaRef ds:uri="http://schemas.microsoft.com/office/infopath/2007/PartnerControls"/>
    <ds:schemaRef ds:uri="67b94f2d-63c5-443a-abc1-b5bccbc769ee"/>
    <ds:schemaRef ds:uri="07117cb5-c2f8-46b0-a93b-0e0764ae2ec1"/>
  </ds:schemaRefs>
</ds:datastoreItem>
</file>

<file path=customXml/itemProps3.xml><?xml version="1.0" encoding="utf-8"?>
<ds:datastoreItem xmlns:ds="http://schemas.openxmlformats.org/officeDocument/2006/customXml" ds:itemID="{D607F632-437D-4A4D-8219-81511B914A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117cb5-c2f8-46b0-a93b-0e0764ae2ec1"/>
    <ds:schemaRef ds:uri="67b94f2d-63c5-443a-abc1-b5bccbc769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502</Words>
  <Application>Microsoft Office PowerPoint</Application>
  <PresentationFormat>A4 Paper (210x297 mm)</PresentationFormat>
  <Paragraphs>104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Raspati Cundarani Koesoemadinata</dc:creator>
  <cp:lastModifiedBy>Raspati Cundarani Koesoemadinata</cp:lastModifiedBy>
  <cp:revision>9</cp:revision>
  <dcterms:created xsi:type="dcterms:W3CDTF">2022-04-27T04:50:52Z</dcterms:created>
  <dcterms:modified xsi:type="dcterms:W3CDTF">2023-01-30T05:17:28Z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0x0101007472436FD82AEC4AB5A5AEDE84D25E09</vt:lpwstr>
  </property>
</Properties>
</file>