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1221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2381"/>
  </p:normalViewPr>
  <p:slideViewPr>
    <p:cSldViewPr snapToGrid="0" snapToObjects="1">
      <p:cViewPr varScale="1">
        <p:scale>
          <a:sx n="81" d="100"/>
          <a:sy n="81" d="100"/>
        </p:scale>
        <p:origin x="1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EA7A8-B0C8-4147-B754-F46A7DD6DA78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E42CA-E4EE-4EA2-B1CA-E078D12CE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83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E42CA-E4EE-4EA2-B1CA-E078D12CE2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0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79EC26-FDC4-FE41-AA40-4E02F4376D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DECD5B3-59EB-E442-9E62-8BA26234A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D505797-6B8E-7443-B171-9635A253C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E5E-31BA-9249-90DA-CFBB7A1DD700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3DACFD-D4E7-C544-95B0-CEFBF7E63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950962-B038-0D4A-B5E7-01DA8BBA1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D96-5A6F-5B47-8691-548143374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57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8B9835-435D-E94B-A01E-959F41727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62DB61F-F992-AC4E-A275-421E76A29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05F0B1-63C5-2444-A629-4818A0D21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E5E-31BA-9249-90DA-CFBB7A1DD700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84BB2E-C3BA-9142-8AC7-D82419D88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C47CCEF-326E-A443-8633-6E1D648B4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D96-5A6F-5B47-8691-548143374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547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D6BB120-879A-934C-AB1A-122BE0EDC6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AB57721-4B89-974F-9093-712FD0365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2C558E-C9AB-DD45-AD4B-FC8615F2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E5E-31BA-9249-90DA-CFBB7A1DD700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573BBE-E888-5D46-BDB6-0B2E6FD65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01064B-8B0A-EC49-A995-237AF76F8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D96-5A6F-5B47-8691-548143374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03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354D78-C0CA-4447-9669-FBFBD5C36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316F90-1A79-CE4A-9A81-B335F8B67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EA02597-2010-1048-9CEB-8960B3C5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E5E-31BA-9249-90DA-CFBB7A1DD700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82E471-4C86-E34A-9470-30B3C2EF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386F7A-ABB5-074A-80E1-6E08C789A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D96-5A6F-5B47-8691-548143374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83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769338-133E-DF4E-AB71-D8900F488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DC9875C-1F8F-0443-A757-9E1A31BB0E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F3C4A1-6166-454B-A725-9C800EEE9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E5E-31BA-9249-90DA-CFBB7A1DD700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0CD7DF-DC36-7641-9519-AF893F030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7413911-06A0-C646-8F41-64654B9E7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D96-5A6F-5B47-8691-548143374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22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A90767-50CC-E540-A210-0697DF0B6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413745-D22C-2A4F-99E5-F491BAE092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49BA83-F6C4-7141-99E0-1E4886EEC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D6EF10-61D8-EC45-83CE-C1CD2F064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E5E-31BA-9249-90DA-CFBB7A1DD700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366BFBB-499A-4546-B85E-19B98EEB9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018942-4BD6-794E-898A-3C28160A8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D96-5A6F-5B47-8691-548143374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79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6169BC-FCF8-0D4B-B233-0B29AC6F0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7ED70AF-2411-7B45-A37A-59AD9C344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A39189-8ADF-8142-8B4C-F4B528276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4B17D0A-3640-E145-B903-819775C452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A46B1FE-7E32-2947-B473-02DF980B93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2F262B1-E871-2346-AE12-E70561526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E5E-31BA-9249-90DA-CFBB7A1DD700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CD6CFA2-DF2B-1C40-9CAF-7C89E49AD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CFF67A9-6DA9-5546-A560-63AF4413E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D96-5A6F-5B47-8691-548143374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02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572AC0-95A0-814A-87B4-562C035CD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9FBFE49-0F46-3E4B-BB35-56C03B329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E5E-31BA-9249-90DA-CFBB7A1DD700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5CBBCE2-6EFD-B546-8ECF-02F5A4399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77A1A71-9453-5F48-B704-3B7B9621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D96-5A6F-5B47-8691-548143374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806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2695FE8-1251-D84F-8B93-CCB6947F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E5E-31BA-9249-90DA-CFBB7A1DD700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F639455-9E6F-3D4F-9CDF-365273EFF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2B21E15-146D-844B-BD59-ADB18F185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D96-5A6F-5B47-8691-548143374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2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AB45F-8050-7D4D-9B8E-897C452E0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7B4FA-85FB-C344-8330-53352CB38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B7005A-6D04-2A49-9699-0A7AE65CE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444698-E8B0-3347-8B8B-A3071FB0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E5E-31BA-9249-90DA-CFBB7A1DD700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63B9DE-6C08-6B47-89C9-CF27108B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2B7063-8ED1-0145-84B1-4FBB0ECFB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D96-5A6F-5B47-8691-548143374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12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01FADE-003E-6A49-9AEA-CFD8E5AA0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8C3506D-9A38-004D-91F2-E34B8A9D45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E578B4-9D4F-2D4B-B56E-6E948597D4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7D7B3D5-7677-BE4B-9355-21742189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E8E5E-31BA-9249-90DA-CFBB7A1DD700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6F4516E-174A-EC40-A9D0-90B0EFF17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AD50D3F-C747-324B-8992-43DF996A4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9AD96-5A6F-5B47-8691-548143374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660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C3537E5-D1CC-134F-ABA6-0BA115C7E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884E8BA-AA13-A542-A42D-61D2C30FA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BF111E-4A57-A74D-B03A-DCE975EC9C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E8E5E-31BA-9249-90DA-CFBB7A1DD700}" type="datetimeFigureOut">
              <a:rPr lang="en-GB" smtClean="0"/>
              <a:t>01/08/2022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5480E8-63E3-144B-9450-2592FF05EF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00DE8B6-55F3-8D4C-9476-776E6BC47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9AD96-5A6F-5B47-8691-548143374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01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EDF5BEA7-3765-1349-963E-0E963391F80A}"/>
              </a:ext>
            </a:extLst>
          </p:cNvPr>
          <p:cNvCxnSpPr>
            <a:cxnSpLocks/>
            <a:stCxn id="61" idx="2"/>
          </p:cNvCxnSpPr>
          <p:nvPr/>
        </p:nvCxnSpPr>
        <p:spPr>
          <a:xfrm>
            <a:off x="1602768" y="3707179"/>
            <a:ext cx="393685" cy="2220564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>
            <a:cxnSpLocks/>
          </p:cNvCxnSpPr>
          <p:nvPr/>
        </p:nvCxnSpPr>
        <p:spPr>
          <a:xfrm flipV="1">
            <a:off x="6929196" y="6375971"/>
            <a:ext cx="1171409" cy="98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2 85">
            <a:extLst>
              <a:ext uri="{FF2B5EF4-FFF2-40B4-BE49-F238E27FC236}">
                <a16:creationId xmlns:a16="http://schemas.microsoft.com/office/drawing/2014/main" id="{CB5FEB82-AADF-4948-8357-553DAB3EE9F0}"/>
              </a:ext>
            </a:extLst>
          </p:cNvPr>
          <p:cNvCxnSpPr>
            <a:cxnSpLocks/>
          </p:cNvCxnSpPr>
          <p:nvPr/>
        </p:nvCxnSpPr>
        <p:spPr>
          <a:xfrm>
            <a:off x="6452933" y="11343851"/>
            <a:ext cx="1719087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/>
          <p:cNvSpPr txBox="1"/>
          <p:nvPr/>
        </p:nvSpPr>
        <p:spPr>
          <a:xfrm>
            <a:off x="4423040" y="6034563"/>
            <a:ext cx="1130931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FFR &gt;0.80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7288844" y="6018521"/>
            <a:ext cx="550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≤0.8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8180556" y="5965381"/>
            <a:ext cx="2737225" cy="830997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Revascularization, 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indicated</a:t>
            </a:r>
          </a:p>
        </p:txBody>
      </p:sp>
      <p:cxnSp>
        <p:nvCxnSpPr>
          <p:cNvPr id="44" name="Connettore 2 43"/>
          <p:cNvCxnSpPr>
            <a:cxnSpLocks/>
          </p:cNvCxnSpPr>
          <p:nvPr/>
        </p:nvCxnSpPr>
        <p:spPr>
          <a:xfrm>
            <a:off x="9436019" y="5170891"/>
            <a:ext cx="0" cy="74801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2 78">
            <a:extLst>
              <a:ext uri="{FF2B5EF4-FFF2-40B4-BE49-F238E27FC236}">
                <a16:creationId xmlns:a16="http://schemas.microsoft.com/office/drawing/2014/main" id="{1CF34FFB-8C4C-6A4C-ABCD-2A8AF8F77493}"/>
              </a:ext>
            </a:extLst>
          </p:cNvPr>
          <p:cNvCxnSpPr>
            <a:cxnSpLocks/>
          </p:cNvCxnSpPr>
          <p:nvPr/>
        </p:nvCxnSpPr>
        <p:spPr>
          <a:xfrm>
            <a:off x="4443039" y="6380879"/>
            <a:ext cx="110360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/>
          <p:cNvSpPr txBox="1"/>
          <p:nvPr/>
        </p:nvSpPr>
        <p:spPr>
          <a:xfrm>
            <a:off x="1996453" y="5927743"/>
            <a:ext cx="2415479" cy="906273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2667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Functional assessment</a:t>
            </a:r>
          </a:p>
          <a:p>
            <a:pPr algn="ctr">
              <a:lnSpc>
                <a:spcPts val="1467"/>
              </a:lnSpc>
            </a:pPr>
            <a:r>
              <a:rPr lang="en-GB" sz="1600" b="1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ACh</a:t>
            </a:r>
            <a:r>
              <a:rPr lang="en-GB" sz="16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/CFR/IMR</a:t>
            </a:r>
            <a:endParaRPr lang="en-GB" sz="1200" b="1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7" name="CasellaDiTesto 56">
            <a:extLst>
              <a:ext uri="{FF2B5EF4-FFF2-40B4-BE49-F238E27FC236}">
                <a16:creationId xmlns:a16="http://schemas.microsoft.com/office/drawing/2014/main" id="{A4A0ACA9-CCB2-40ED-9B37-33347FDD53C2}"/>
              </a:ext>
            </a:extLst>
          </p:cNvPr>
          <p:cNvSpPr txBox="1"/>
          <p:nvPr/>
        </p:nvSpPr>
        <p:spPr>
          <a:xfrm>
            <a:off x="5553440" y="6202426"/>
            <a:ext cx="1484776" cy="404406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FFR / iFR</a:t>
            </a:r>
          </a:p>
        </p:txBody>
      </p:sp>
      <p:cxnSp>
        <p:nvCxnSpPr>
          <p:cNvPr id="98" name="Connettore 2 66">
            <a:extLst>
              <a:ext uri="{FF2B5EF4-FFF2-40B4-BE49-F238E27FC236}">
                <a16:creationId xmlns:a16="http://schemas.microsoft.com/office/drawing/2014/main" id="{2309BD77-14D2-4783-A740-1516F8035292}"/>
              </a:ext>
            </a:extLst>
          </p:cNvPr>
          <p:cNvCxnSpPr>
            <a:cxnSpLocks/>
            <a:endCxn id="71" idx="0"/>
          </p:cNvCxnSpPr>
          <p:nvPr/>
        </p:nvCxnSpPr>
        <p:spPr>
          <a:xfrm>
            <a:off x="6326593" y="4387328"/>
            <a:ext cx="8415" cy="6921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/>
          <p:cNvSpPr txBox="1"/>
          <p:nvPr/>
        </p:nvSpPr>
        <p:spPr>
          <a:xfrm>
            <a:off x="8271019" y="4921566"/>
            <a:ext cx="2539991" cy="71218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LMD or high-grade multivessel CAD</a:t>
            </a:r>
            <a:endParaRPr lang="it-IT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E9CF2683-86EC-A44C-9261-A913C7F40D52}"/>
              </a:ext>
            </a:extLst>
          </p:cNvPr>
          <p:cNvSpPr txBox="1"/>
          <p:nvPr/>
        </p:nvSpPr>
        <p:spPr>
          <a:xfrm>
            <a:off x="2038284" y="4928247"/>
            <a:ext cx="2360711" cy="71218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No/diffuse atherosclerosis</a:t>
            </a:r>
          </a:p>
        </p:txBody>
      </p:sp>
      <p:sp>
        <p:nvSpPr>
          <p:cNvPr id="94" name="CasellaDiTesto 13">
            <a:extLst>
              <a:ext uri="{FF2B5EF4-FFF2-40B4-BE49-F238E27FC236}">
                <a16:creationId xmlns:a16="http://schemas.microsoft.com/office/drawing/2014/main" id="{A2B6EE26-3636-408F-B104-A2D66B7EFD1F}"/>
              </a:ext>
            </a:extLst>
          </p:cNvPr>
          <p:cNvSpPr txBox="1"/>
          <p:nvPr/>
        </p:nvSpPr>
        <p:spPr>
          <a:xfrm>
            <a:off x="4827001" y="3940424"/>
            <a:ext cx="3000821" cy="461665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Coronary angiography</a:t>
            </a:r>
          </a:p>
        </p:txBody>
      </p:sp>
      <p:cxnSp>
        <p:nvCxnSpPr>
          <p:cNvPr id="102" name="Connettore 2 107">
            <a:extLst>
              <a:ext uri="{FF2B5EF4-FFF2-40B4-BE49-F238E27FC236}">
                <a16:creationId xmlns:a16="http://schemas.microsoft.com/office/drawing/2014/main" id="{BCCAAB38-913F-4228-AE57-708055DC631A}"/>
              </a:ext>
            </a:extLst>
          </p:cNvPr>
          <p:cNvCxnSpPr>
            <a:cxnSpLocks/>
            <a:stCxn id="94" idx="2"/>
          </p:cNvCxnSpPr>
          <p:nvPr/>
        </p:nvCxnSpPr>
        <p:spPr>
          <a:xfrm flipH="1">
            <a:off x="4398993" y="4402089"/>
            <a:ext cx="1928419" cy="49770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52">
            <a:extLst>
              <a:ext uri="{FF2B5EF4-FFF2-40B4-BE49-F238E27FC236}">
                <a16:creationId xmlns:a16="http://schemas.microsoft.com/office/drawing/2014/main" id="{0EC54E79-8E10-4923-9320-D6D3CC8B45E2}"/>
              </a:ext>
            </a:extLst>
          </p:cNvPr>
          <p:cNvSpPr txBox="1"/>
          <p:nvPr/>
        </p:nvSpPr>
        <p:spPr>
          <a:xfrm>
            <a:off x="5324154" y="5079527"/>
            <a:ext cx="2021707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Focal stenoses</a:t>
            </a:r>
          </a:p>
        </p:txBody>
      </p:sp>
      <p:cxnSp>
        <p:nvCxnSpPr>
          <p:cNvPr id="63" name="Connettore 2 107">
            <a:extLst>
              <a:ext uri="{FF2B5EF4-FFF2-40B4-BE49-F238E27FC236}">
                <a16:creationId xmlns:a16="http://schemas.microsoft.com/office/drawing/2014/main" id="{3DFE81A2-980B-9B45-BCA0-8A4179FA5A37}"/>
              </a:ext>
            </a:extLst>
          </p:cNvPr>
          <p:cNvCxnSpPr>
            <a:cxnSpLocks/>
            <a:stCxn id="94" idx="2"/>
          </p:cNvCxnSpPr>
          <p:nvPr/>
        </p:nvCxnSpPr>
        <p:spPr>
          <a:xfrm>
            <a:off x="6327412" y="4402089"/>
            <a:ext cx="1930791" cy="50404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asellaDiTesto 120"/>
          <p:cNvSpPr txBox="1"/>
          <p:nvPr/>
        </p:nvSpPr>
        <p:spPr>
          <a:xfrm>
            <a:off x="4737583" y="3102358"/>
            <a:ext cx="3219012" cy="71218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Optimize GDMT for CV event reduction</a:t>
            </a:r>
          </a:p>
        </p:txBody>
      </p:sp>
      <p:cxnSp>
        <p:nvCxnSpPr>
          <p:cNvPr id="93" name="Connettore 2 11">
            <a:extLst>
              <a:ext uri="{FF2B5EF4-FFF2-40B4-BE49-F238E27FC236}">
                <a16:creationId xmlns:a16="http://schemas.microsoft.com/office/drawing/2014/main" id="{9CE5ECB5-9B15-4530-83E7-F1F3801582D4}"/>
              </a:ext>
            </a:extLst>
          </p:cNvPr>
          <p:cNvCxnSpPr>
            <a:cxnSpLocks/>
          </p:cNvCxnSpPr>
          <p:nvPr/>
        </p:nvCxnSpPr>
        <p:spPr>
          <a:xfrm>
            <a:off x="6315060" y="703854"/>
            <a:ext cx="0" cy="9320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asellaDiTesto 4">
            <a:extLst>
              <a:ext uri="{FF2B5EF4-FFF2-40B4-BE49-F238E27FC236}">
                <a16:creationId xmlns:a16="http://schemas.microsoft.com/office/drawing/2014/main" id="{B469B530-35AB-4419-ADB6-E396193D68C0}"/>
              </a:ext>
            </a:extLst>
          </p:cNvPr>
          <p:cNvSpPr txBox="1"/>
          <p:nvPr/>
        </p:nvSpPr>
        <p:spPr>
          <a:xfrm>
            <a:off x="4139768" y="113193"/>
            <a:ext cx="4356257" cy="584775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Suspected Stable Angina</a:t>
            </a:r>
          </a:p>
        </p:txBody>
      </p: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id="{71D5B219-878A-564A-87D7-F88DDA84D358}"/>
              </a:ext>
            </a:extLst>
          </p:cNvPr>
          <p:cNvCxnSpPr>
            <a:cxnSpLocks/>
          </p:cNvCxnSpPr>
          <p:nvPr/>
        </p:nvCxnSpPr>
        <p:spPr>
          <a:xfrm flipH="1">
            <a:off x="2980871" y="2089664"/>
            <a:ext cx="2666875" cy="1816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CasellaDiTesto 55">
            <a:extLst>
              <a:ext uri="{FF2B5EF4-FFF2-40B4-BE49-F238E27FC236}">
                <a16:creationId xmlns:a16="http://schemas.microsoft.com/office/drawing/2014/main" id="{8EF38BBF-81F8-4EBD-8E32-DD3A78B162C3}"/>
              </a:ext>
            </a:extLst>
          </p:cNvPr>
          <p:cNvSpPr txBox="1"/>
          <p:nvPr/>
        </p:nvSpPr>
        <p:spPr>
          <a:xfrm>
            <a:off x="279202" y="1740180"/>
            <a:ext cx="2647134" cy="71218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LMD suspected or documented</a:t>
            </a:r>
            <a:endParaRPr lang="it-IT" sz="2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5" name="Connettore 2 44">
            <a:extLst>
              <a:ext uri="{FF2B5EF4-FFF2-40B4-BE49-F238E27FC236}">
                <a16:creationId xmlns:a16="http://schemas.microsoft.com/office/drawing/2014/main" id="{B3C791E3-4850-DD4D-BA1C-53FB8736E9DE}"/>
              </a:ext>
            </a:extLst>
          </p:cNvPr>
          <p:cNvCxnSpPr>
            <a:cxnSpLocks/>
          </p:cNvCxnSpPr>
          <p:nvPr/>
        </p:nvCxnSpPr>
        <p:spPr>
          <a:xfrm flipH="1">
            <a:off x="6361014" y="1220702"/>
            <a:ext cx="1881343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e 3">
            <a:extLst>
              <a:ext uri="{FF2B5EF4-FFF2-40B4-BE49-F238E27FC236}">
                <a16:creationId xmlns:a16="http://schemas.microsoft.com/office/drawing/2014/main" id="{E72D5678-D070-6A48-B946-96C769E2B9A1}"/>
              </a:ext>
            </a:extLst>
          </p:cNvPr>
          <p:cNvSpPr/>
          <p:nvPr/>
        </p:nvSpPr>
        <p:spPr>
          <a:xfrm>
            <a:off x="6719132" y="787975"/>
            <a:ext cx="5148338" cy="9043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GB" sz="2400" b="1" dirty="0"/>
              <a:t>Start therapy for angina /angina equivalent </a:t>
            </a:r>
          </a:p>
        </p:txBody>
      </p:sp>
      <p:cxnSp>
        <p:nvCxnSpPr>
          <p:cNvPr id="47" name="Connettore 2 59">
            <a:extLst>
              <a:ext uri="{FF2B5EF4-FFF2-40B4-BE49-F238E27FC236}">
                <a16:creationId xmlns:a16="http://schemas.microsoft.com/office/drawing/2014/main" id="{F74A470F-796C-4552-8031-6072036C7BFA}"/>
              </a:ext>
            </a:extLst>
          </p:cNvPr>
          <p:cNvCxnSpPr>
            <a:cxnSpLocks/>
          </p:cNvCxnSpPr>
          <p:nvPr/>
        </p:nvCxnSpPr>
        <p:spPr>
          <a:xfrm>
            <a:off x="5432092" y="1219988"/>
            <a:ext cx="863830" cy="142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AC9E1671-1836-4CF9-9B80-651DC7E95655}"/>
              </a:ext>
            </a:extLst>
          </p:cNvPr>
          <p:cNvSpPr/>
          <p:nvPr/>
        </p:nvSpPr>
        <p:spPr>
          <a:xfrm>
            <a:off x="400225" y="750922"/>
            <a:ext cx="5534860" cy="93205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00"/>
              </a:lnSpc>
            </a:pPr>
            <a:r>
              <a:rPr lang="en-GB" sz="2400" b="1"/>
              <a:t>Lifestyle                 interventions </a:t>
            </a:r>
            <a:r>
              <a:rPr lang="en-GB" sz="2400" b="1" dirty="0"/>
              <a:t>&amp; optimize CV  risk factor control</a:t>
            </a:r>
          </a:p>
        </p:txBody>
      </p:sp>
      <p:cxnSp>
        <p:nvCxnSpPr>
          <p:cNvPr id="48" name="Connettore 2 72">
            <a:extLst>
              <a:ext uri="{FF2B5EF4-FFF2-40B4-BE49-F238E27FC236}">
                <a16:creationId xmlns:a16="http://schemas.microsoft.com/office/drawing/2014/main" id="{091D93F8-EAAB-4930-B387-39EEFF64B651}"/>
              </a:ext>
            </a:extLst>
          </p:cNvPr>
          <p:cNvCxnSpPr>
            <a:cxnSpLocks/>
          </p:cNvCxnSpPr>
          <p:nvPr/>
        </p:nvCxnSpPr>
        <p:spPr>
          <a:xfrm>
            <a:off x="2934336" y="2434049"/>
            <a:ext cx="1892665" cy="151444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>
            <a:extLst>
              <a:ext uri="{FF2B5EF4-FFF2-40B4-BE49-F238E27FC236}">
                <a16:creationId xmlns:a16="http://schemas.microsoft.com/office/drawing/2014/main" id="{F9CE29B7-7FA9-284B-8686-C24DC4B23925}"/>
              </a:ext>
            </a:extLst>
          </p:cNvPr>
          <p:cNvCxnSpPr>
            <a:cxnSpLocks/>
            <a:endCxn id="94" idx="3"/>
          </p:cNvCxnSpPr>
          <p:nvPr/>
        </p:nvCxnSpPr>
        <p:spPr>
          <a:xfrm flipH="1">
            <a:off x="7827822" y="4152530"/>
            <a:ext cx="1436791" cy="1872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89124E43-EA97-F24B-88AB-A592E6E751BB}"/>
              </a:ext>
            </a:extLst>
          </p:cNvPr>
          <p:cNvSpPr txBox="1"/>
          <p:nvPr/>
        </p:nvSpPr>
        <p:spPr>
          <a:xfrm>
            <a:off x="9257690" y="3807231"/>
            <a:ext cx="2881017" cy="712183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it-IT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Symptoms</a:t>
            </a:r>
            <a:r>
              <a:rPr 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unresponsive</a:t>
            </a:r>
            <a:endParaRPr lang="it-IT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CasellaDiTesto 55">
            <a:extLst>
              <a:ext uri="{FF2B5EF4-FFF2-40B4-BE49-F238E27FC236}">
                <a16:creationId xmlns:a16="http://schemas.microsoft.com/office/drawing/2014/main" id="{B67970B8-3315-1248-B487-90BD365C78F5}"/>
              </a:ext>
            </a:extLst>
          </p:cNvPr>
          <p:cNvSpPr txBox="1"/>
          <p:nvPr/>
        </p:nvSpPr>
        <p:spPr>
          <a:xfrm>
            <a:off x="279201" y="2687220"/>
            <a:ext cx="2647133" cy="1019959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it-IT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Functional</a:t>
            </a:r>
            <a:r>
              <a:rPr 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testing-guided</a:t>
            </a:r>
            <a:r>
              <a:rPr 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antianginal</a:t>
            </a:r>
            <a:r>
              <a:rPr 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treatment</a:t>
            </a:r>
          </a:p>
        </p:txBody>
      </p:sp>
      <p:cxnSp>
        <p:nvCxnSpPr>
          <p:cNvPr id="54" name="Connettore 2 66">
            <a:extLst>
              <a:ext uri="{FF2B5EF4-FFF2-40B4-BE49-F238E27FC236}">
                <a16:creationId xmlns:a16="http://schemas.microsoft.com/office/drawing/2014/main" id="{AD788045-F9DD-0A4B-BAFA-5CE08D30B87F}"/>
              </a:ext>
            </a:extLst>
          </p:cNvPr>
          <p:cNvCxnSpPr>
            <a:cxnSpLocks/>
          </p:cNvCxnSpPr>
          <p:nvPr/>
        </p:nvCxnSpPr>
        <p:spPr>
          <a:xfrm>
            <a:off x="10624752" y="2145016"/>
            <a:ext cx="8415" cy="69041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55">
            <a:extLst>
              <a:ext uri="{FF2B5EF4-FFF2-40B4-BE49-F238E27FC236}">
                <a16:creationId xmlns:a16="http://schemas.microsoft.com/office/drawing/2014/main" id="{40E87533-1E9A-4A4C-A9C5-2C6AA8C20F1A}"/>
              </a:ext>
            </a:extLst>
          </p:cNvPr>
          <p:cNvSpPr txBox="1"/>
          <p:nvPr/>
        </p:nvSpPr>
        <p:spPr>
          <a:xfrm>
            <a:off x="9359704" y="1894068"/>
            <a:ext cx="2647134" cy="71218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LMD excluded </a:t>
            </a:r>
          </a:p>
          <a:p>
            <a:pPr algn="ctr">
              <a:lnSpc>
                <a:spcPts val="2400"/>
              </a:lnSpc>
            </a:pPr>
            <a:r>
              <a:rPr lang="en-GB"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</a:t>
            </a:r>
            <a:r>
              <a:rPr lang="en-GB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likely </a:t>
            </a:r>
            <a:endParaRPr lang="it-IT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5" name="Connettore 2 54">
            <a:extLst>
              <a:ext uri="{FF2B5EF4-FFF2-40B4-BE49-F238E27FC236}">
                <a16:creationId xmlns:a16="http://schemas.microsoft.com/office/drawing/2014/main" id="{5C90DEE9-1514-F04D-B7A3-237E69EED791}"/>
              </a:ext>
            </a:extLst>
          </p:cNvPr>
          <p:cNvCxnSpPr>
            <a:cxnSpLocks/>
          </p:cNvCxnSpPr>
          <p:nvPr/>
        </p:nvCxnSpPr>
        <p:spPr>
          <a:xfrm flipV="1">
            <a:off x="6684628" y="2124318"/>
            <a:ext cx="2644298" cy="206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CasellaDiTesto 15">
            <a:extLst>
              <a:ext uri="{FF2B5EF4-FFF2-40B4-BE49-F238E27FC236}">
                <a16:creationId xmlns:a16="http://schemas.microsoft.com/office/drawing/2014/main" id="{22A6DA49-D5C8-455B-8BB0-47300A5028E2}"/>
              </a:ext>
            </a:extLst>
          </p:cNvPr>
          <p:cNvSpPr txBox="1"/>
          <p:nvPr/>
        </p:nvSpPr>
        <p:spPr>
          <a:xfrm>
            <a:off x="4945166" y="1657023"/>
            <a:ext cx="2672526" cy="1200329"/>
          </a:xfrm>
          <a:prstGeom prst="rect">
            <a:avLst/>
          </a:prstGeom>
          <a:solidFill>
            <a:srgbClr val="7030A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b="1"/>
            </a:lvl1pPr>
          </a:lstStyle>
          <a:p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Functional imaging </a:t>
            </a:r>
          </a:p>
          <a:p>
            <a:r>
              <a:rPr lang="en-GB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 CCTA (FFR) confirms CAD</a:t>
            </a:r>
          </a:p>
        </p:txBody>
      </p:sp>
      <p:cxnSp>
        <p:nvCxnSpPr>
          <p:cNvPr id="40" name="Connettore 2 11">
            <a:extLst>
              <a:ext uri="{FF2B5EF4-FFF2-40B4-BE49-F238E27FC236}">
                <a16:creationId xmlns:a16="http://schemas.microsoft.com/office/drawing/2014/main" id="{7DFE8103-E86B-43B0-A644-3553DA627CB2}"/>
              </a:ext>
            </a:extLst>
          </p:cNvPr>
          <p:cNvCxnSpPr>
            <a:cxnSpLocks/>
          </p:cNvCxnSpPr>
          <p:nvPr/>
        </p:nvCxnSpPr>
        <p:spPr>
          <a:xfrm>
            <a:off x="10657542" y="3398079"/>
            <a:ext cx="0" cy="40365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66">
            <a:extLst>
              <a:ext uri="{FF2B5EF4-FFF2-40B4-BE49-F238E27FC236}">
                <a16:creationId xmlns:a16="http://schemas.microsoft.com/office/drawing/2014/main" id="{F6D61D47-F97D-4F1D-87B4-E771B28E3868}"/>
              </a:ext>
            </a:extLst>
          </p:cNvPr>
          <p:cNvCxnSpPr>
            <a:cxnSpLocks/>
          </p:cNvCxnSpPr>
          <p:nvPr/>
        </p:nvCxnSpPr>
        <p:spPr>
          <a:xfrm>
            <a:off x="6360243" y="5525376"/>
            <a:ext cx="8415" cy="69219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2">
            <a:extLst>
              <a:ext uri="{FF2B5EF4-FFF2-40B4-BE49-F238E27FC236}">
                <a16:creationId xmlns:a16="http://schemas.microsoft.com/office/drawing/2014/main" id="{6D4C73D3-9363-4DA1-B22C-1092BC05949A}"/>
              </a:ext>
            </a:extLst>
          </p:cNvPr>
          <p:cNvCxnSpPr>
            <a:cxnSpLocks/>
          </p:cNvCxnSpPr>
          <p:nvPr/>
        </p:nvCxnSpPr>
        <p:spPr>
          <a:xfrm>
            <a:off x="6293786" y="2820524"/>
            <a:ext cx="0" cy="2999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2">
            <a:extLst>
              <a:ext uri="{FF2B5EF4-FFF2-40B4-BE49-F238E27FC236}">
                <a16:creationId xmlns:a16="http://schemas.microsoft.com/office/drawing/2014/main" id="{98686932-56EE-43B4-ACB6-27B2A9C05ADB}"/>
              </a:ext>
            </a:extLst>
          </p:cNvPr>
          <p:cNvCxnSpPr>
            <a:cxnSpLocks/>
          </p:cNvCxnSpPr>
          <p:nvPr/>
        </p:nvCxnSpPr>
        <p:spPr>
          <a:xfrm>
            <a:off x="3132969" y="5621123"/>
            <a:ext cx="0" cy="29990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2 54">
            <a:extLst>
              <a:ext uri="{FF2B5EF4-FFF2-40B4-BE49-F238E27FC236}">
                <a16:creationId xmlns:a16="http://schemas.microsoft.com/office/drawing/2014/main" id="{F4FD9148-750F-45EE-AD6F-D48218D1ED86}"/>
              </a:ext>
            </a:extLst>
          </p:cNvPr>
          <p:cNvCxnSpPr>
            <a:cxnSpLocks/>
            <a:endCxn id="53" idx="1"/>
          </p:cNvCxnSpPr>
          <p:nvPr/>
        </p:nvCxnSpPr>
        <p:spPr>
          <a:xfrm flipV="1">
            <a:off x="7981855" y="3197200"/>
            <a:ext cx="1260908" cy="32846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5">
            <a:extLst>
              <a:ext uri="{FF2B5EF4-FFF2-40B4-BE49-F238E27FC236}">
                <a16:creationId xmlns:a16="http://schemas.microsoft.com/office/drawing/2014/main" id="{E8412F42-5E4E-2B4C-A472-B42B0730871E}"/>
              </a:ext>
            </a:extLst>
          </p:cNvPr>
          <p:cNvSpPr txBox="1"/>
          <p:nvPr/>
        </p:nvSpPr>
        <p:spPr>
          <a:xfrm>
            <a:off x="9242763" y="2841108"/>
            <a:ext cx="2881017" cy="712183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it-IT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Uptitrate</a:t>
            </a:r>
            <a:r>
              <a:rPr 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antianginal</a:t>
            </a:r>
            <a:r>
              <a:rPr 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therapy</a:t>
            </a:r>
            <a:r>
              <a:rPr 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t-IT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r>
              <a:rPr 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needed</a:t>
            </a:r>
            <a:endParaRPr lang="it-IT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CasellaDiTesto 61">
            <a:extLst>
              <a:ext uri="{FF2B5EF4-FFF2-40B4-BE49-F238E27FC236}">
                <a16:creationId xmlns:a16="http://schemas.microsoft.com/office/drawing/2014/main" id="{71271078-2AE9-499F-A871-E9A38CC45FE0}"/>
              </a:ext>
            </a:extLst>
          </p:cNvPr>
          <p:cNvSpPr txBox="1"/>
          <p:nvPr/>
        </p:nvSpPr>
        <p:spPr>
          <a:xfrm>
            <a:off x="4428144" y="6420305"/>
            <a:ext cx="1130931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 iFR &gt;0.89</a:t>
            </a:r>
          </a:p>
        </p:txBody>
      </p:sp>
      <p:sp>
        <p:nvSpPr>
          <p:cNvPr id="52" name="CasellaDiTesto 61">
            <a:extLst>
              <a:ext uri="{FF2B5EF4-FFF2-40B4-BE49-F238E27FC236}">
                <a16:creationId xmlns:a16="http://schemas.microsoft.com/office/drawing/2014/main" id="{4B325488-21B3-4CA8-80CB-B560C461217D}"/>
              </a:ext>
            </a:extLst>
          </p:cNvPr>
          <p:cNvSpPr txBox="1"/>
          <p:nvPr/>
        </p:nvSpPr>
        <p:spPr>
          <a:xfrm>
            <a:off x="7045686" y="6452183"/>
            <a:ext cx="1130931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Calibri" panose="020F0502020204030204" pitchFamily="34" charset="0"/>
                <a:cs typeface="Calibri" panose="020F0502020204030204" pitchFamily="34" charset="0"/>
              </a:rPr>
              <a:t>≤0.90</a:t>
            </a:r>
          </a:p>
        </p:txBody>
      </p:sp>
    </p:spTree>
    <p:extLst>
      <p:ext uri="{BB962C8B-B14F-4D97-AF65-F5344CB8AC3E}">
        <p14:creationId xmlns:p14="http://schemas.microsoft.com/office/powerpoint/2010/main" val="239031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93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Crea Filippo</dc:creator>
  <cp:lastModifiedBy>Boden, William E</cp:lastModifiedBy>
  <cp:revision>55</cp:revision>
  <cp:lastPrinted>2022-03-09T14:48:25Z</cp:lastPrinted>
  <dcterms:created xsi:type="dcterms:W3CDTF">2022-03-05T09:27:45Z</dcterms:created>
  <dcterms:modified xsi:type="dcterms:W3CDTF">2022-08-01T13:39:14Z</dcterms:modified>
</cp:coreProperties>
</file>