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5351"/>
  </p:normalViewPr>
  <p:slideViewPr>
    <p:cSldViewPr snapToGrid="0" snapToObjects="1">
      <p:cViewPr varScale="1">
        <p:scale>
          <a:sx n="104" d="100"/>
          <a:sy n="104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238C-174E-429F-82B5-FEBA9779F25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B6F18-630F-4B20-B36C-7D0C53D4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9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B6F18-630F-4B20-B36C-7D0C53D4C8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0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2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D2D1-A778-1544-8360-2367D24854A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EA7B-22F8-1944-81D6-5AEC5D28A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1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16"/>
          <p:cNvSpPr/>
          <p:nvPr/>
        </p:nvSpPr>
        <p:spPr>
          <a:xfrm>
            <a:off x="2225040" y="1487656"/>
            <a:ext cx="3528060" cy="3314700"/>
          </a:xfrm>
          <a:prstGeom prst="ellipse">
            <a:avLst/>
          </a:prstGeom>
          <a:solidFill>
            <a:srgbClr val="FF00FF">
              <a:alpha val="10000"/>
            </a:srgbClr>
          </a:solidFill>
          <a:ln w="12700" cmpd="sng">
            <a:solidFill>
              <a:srgbClr val="FF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Ellipse 15"/>
          <p:cNvSpPr/>
          <p:nvPr/>
        </p:nvSpPr>
        <p:spPr>
          <a:xfrm>
            <a:off x="4198620" y="1487656"/>
            <a:ext cx="3627120" cy="3314700"/>
          </a:xfrm>
          <a:prstGeom prst="ellipse">
            <a:avLst/>
          </a:prstGeom>
          <a:solidFill>
            <a:srgbClr val="008000">
              <a:alpha val="10000"/>
            </a:srgbClr>
          </a:solidFill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Ellipse 1"/>
          <p:cNvSpPr/>
          <p:nvPr/>
        </p:nvSpPr>
        <p:spPr>
          <a:xfrm>
            <a:off x="3230245" y="374501"/>
            <a:ext cx="3604260" cy="2987040"/>
          </a:xfrm>
          <a:prstGeom prst="ellipse">
            <a:avLst/>
          </a:prstGeom>
          <a:solidFill>
            <a:srgbClr val="3366FF">
              <a:alpha val="10000"/>
            </a:srgbClr>
          </a:solidFill>
          <a:ln w="127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Zone de texte 5"/>
          <p:cNvSpPr txBox="1"/>
          <p:nvPr/>
        </p:nvSpPr>
        <p:spPr>
          <a:xfrm>
            <a:off x="4122420" y="780855"/>
            <a:ext cx="1752600" cy="5257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100" b="1" dirty="0">
                <a:solidFill>
                  <a:srgbClr val="3366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LQTS variant carriers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rgbClr val="3366FF"/>
              </a:solidFill>
              <a:effectLst/>
              <a:latin typeface="Arial" charset="0"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rgbClr val="3366FF"/>
              </a:solidFill>
              <a:latin typeface="Arial" charset="0"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3366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n= </a:t>
            </a:r>
            <a:r>
              <a:rPr lang="en-GB" sz="1000" b="1" dirty="0">
                <a:solidFill>
                  <a:srgbClr val="3366FF"/>
                </a:solidFill>
                <a:latin typeface="Arial" charset="0"/>
                <a:ea typeface="ＭＳ 明朝" charset="-128"/>
                <a:cs typeface="Times New Roman" charset="0"/>
              </a:rPr>
              <a:t>19</a:t>
            </a:r>
            <a:r>
              <a:rPr lang="en-GB" sz="1000" b="1" dirty="0">
                <a:solidFill>
                  <a:srgbClr val="3366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 pts (12.4%)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400" b="1" dirty="0">
                <a:solidFill>
                  <a:srgbClr val="3366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8" name="Zone de texte 7"/>
          <p:cNvSpPr txBox="1"/>
          <p:nvPr/>
        </p:nvSpPr>
        <p:spPr>
          <a:xfrm>
            <a:off x="3340100" y="1980966"/>
            <a:ext cx="1143000" cy="37628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Arial" charset="0"/>
                <a:ea typeface="ＭＳ 明朝" charset="-128"/>
                <a:cs typeface="Times New Roman" charset="0"/>
              </a:rPr>
              <a:t>n= 1 pts (0.7%)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400" dirty="0">
                <a:effectLst/>
                <a:latin typeface="Arial" charset="0"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9" name="Zone de texte 6"/>
          <p:cNvSpPr txBox="1"/>
          <p:nvPr/>
        </p:nvSpPr>
        <p:spPr>
          <a:xfrm>
            <a:off x="2352661" y="3409022"/>
            <a:ext cx="18288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FF00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Carriers of CYP variants </a:t>
            </a:r>
            <a:endParaRPr lang="en-US" sz="10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FF00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In an enzyme known to metabolise that patient’s drugs</a:t>
            </a:r>
            <a:endParaRPr lang="en-US" sz="10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rgbClr val="FF00FF"/>
              </a:solidFill>
              <a:effectLst/>
              <a:latin typeface="Arial" charset="0"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rgbClr val="FF00FF"/>
              </a:solidFill>
              <a:effectLst/>
              <a:latin typeface="Arial" charset="0"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FF00FF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          n= 8 pts (5.2%)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10" name="Zone de texte 9"/>
          <p:cNvSpPr txBox="1"/>
          <p:nvPr/>
        </p:nvSpPr>
        <p:spPr>
          <a:xfrm>
            <a:off x="5323840" y="1947581"/>
            <a:ext cx="1600200" cy="34997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Arial" charset="0"/>
                <a:ea typeface="ＭＳ 明朝" charset="-128"/>
                <a:cs typeface="Times New Roman" charset="0"/>
              </a:rPr>
              <a:t>n= </a:t>
            </a:r>
            <a:r>
              <a:rPr lang="en-GB" sz="1000" b="1" dirty="0">
                <a:latin typeface="Arial" charset="0"/>
                <a:ea typeface="ＭＳ 明朝" charset="-128"/>
                <a:cs typeface="Times New Roman" charset="0"/>
              </a:rPr>
              <a:t>8</a:t>
            </a:r>
            <a:r>
              <a:rPr lang="en-GB" sz="1000" b="1" dirty="0">
                <a:effectLst/>
                <a:latin typeface="Arial" charset="0"/>
                <a:ea typeface="ＭＳ 明朝" charset="-128"/>
                <a:cs typeface="Times New Roman" charset="0"/>
              </a:rPr>
              <a:t> pts (4.6%)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400" dirty="0">
                <a:effectLst/>
                <a:latin typeface="Arial" charset="0"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800" dirty="0">
                <a:effectLst/>
                <a:latin typeface="Arial" charset="0"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11" name="Zone de texte 10"/>
          <p:cNvSpPr txBox="1"/>
          <p:nvPr/>
        </p:nvSpPr>
        <p:spPr>
          <a:xfrm>
            <a:off x="5467350" y="3361541"/>
            <a:ext cx="2514600" cy="77946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100" b="1" dirty="0">
                <a:solidFill>
                  <a:srgbClr val="008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Patients exposed to enzyme inhibitors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dirty="0">
                <a:solidFill>
                  <a:srgbClr val="008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that affect culprit drugs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rgbClr val="008000"/>
              </a:solidFill>
              <a:effectLst/>
              <a:latin typeface="Arial" charset="0"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008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n= </a:t>
            </a:r>
            <a:r>
              <a:rPr lang="en-GB" sz="1000" b="1" dirty="0">
                <a:solidFill>
                  <a:srgbClr val="008000"/>
                </a:solidFill>
                <a:latin typeface="Arial" charset="0"/>
                <a:ea typeface="ＭＳ 明朝" charset="-128"/>
                <a:cs typeface="Times New Roman" charset="0"/>
              </a:rPr>
              <a:t>18</a:t>
            </a:r>
            <a:r>
              <a:rPr lang="en-GB" sz="1000" b="1" dirty="0">
                <a:solidFill>
                  <a:srgbClr val="008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 pts (11.8%)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12" name="Zone de texte 11"/>
          <p:cNvSpPr txBox="1"/>
          <p:nvPr/>
        </p:nvSpPr>
        <p:spPr>
          <a:xfrm>
            <a:off x="4354830" y="3521414"/>
            <a:ext cx="1310640" cy="28973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Arial" charset="0"/>
                <a:ea typeface="ＭＳ 明朝" charset="-128"/>
                <a:cs typeface="Times New Roman" charset="0"/>
              </a:rPr>
              <a:t>n=1 pts (0.7%)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13" name="Zone de texte 12"/>
          <p:cNvSpPr txBox="1"/>
          <p:nvPr/>
        </p:nvSpPr>
        <p:spPr>
          <a:xfrm>
            <a:off x="4428561" y="2553916"/>
            <a:ext cx="1206500" cy="3762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Arial" charset="0"/>
                <a:ea typeface="ＭＳ 明朝" charset="-128"/>
                <a:cs typeface="Times New Roman" charset="0"/>
              </a:rPr>
              <a:t>n=2 pts (1.3%)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400" dirty="0">
                <a:effectLst/>
                <a:latin typeface="Arial" charset="0"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grpSp>
        <p:nvGrpSpPr>
          <p:cNvPr id="14" name="Grouper 23"/>
          <p:cNvGrpSpPr/>
          <p:nvPr/>
        </p:nvGrpSpPr>
        <p:grpSpPr>
          <a:xfrm>
            <a:off x="1752600" y="138916"/>
            <a:ext cx="6540500" cy="2720340"/>
            <a:chOff x="12700" y="0"/>
            <a:chExt cx="6540500" cy="2400300"/>
          </a:xfrm>
        </p:grpSpPr>
        <p:cxnSp>
          <p:nvCxnSpPr>
            <p:cNvPr id="15" name="Connecteur droit 18"/>
            <p:cNvCxnSpPr/>
            <p:nvPr/>
          </p:nvCxnSpPr>
          <p:spPr>
            <a:xfrm>
              <a:off x="12700" y="12700"/>
              <a:ext cx="6515100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9"/>
            <p:cNvCxnSpPr/>
            <p:nvPr/>
          </p:nvCxnSpPr>
          <p:spPr>
            <a:xfrm>
              <a:off x="6261100" y="2400300"/>
              <a:ext cx="292100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20"/>
            <p:cNvCxnSpPr/>
            <p:nvPr/>
          </p:nvCxnSpPr>
          <p:spPr>
            <a:xfrm>
              <a:off x="6540500" y="0"/>
              <a:ext cx="0" cy="24003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21"/>
            <p:cNvCxnSpPr/>
            <p:nvPr/>
          </p:nvCxnSpPr>
          <p:spPr>
            <a:xfrm>
              <a:off x="12700" y="0"/>
              <a:ext cx="0" cy="24003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 de texte 30"/>
          <p:cNvSpPr txBox="1"/>
          <p:nvPr/>
        </p:nvSpPr>
        <p:spPr>
          <a:xfrm>
            <a:off x="1729740" y="344656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solidFill>
                  <a:srgbClr val="FF0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Pharmacodynamics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20" name="Zone de texte 31"/>
          <p:cNvSpPr txBox="1"/>
          <p:nvPr/>
        </p:nvSpPr>
        <p:spPr>
          <a:xfrm>
            <a:off x="1739900" y="476088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latin typeface="Arial" charset="0"/>
                <a:ea typeface="ＭＳ 明朝" charset="-128"/>
                <a:cs typeface="Times New Roman" charset="0"/>
              </a:rPr>
              <a:t>Pharmacokinetics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23" name="Zone de texte 35"/>
          <p:cNvSpPr txBox="1"/>
          <p:nvPr/>
        </p:nvSpPr>
        <p:spPr>
          <a:xfrm>
            <a:off x="3366136" y="642033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No symptoms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n=22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24" name="Zone de texte 36"/>
          <p:cNvSpPr txBox="1"/>
          <p:nvPr/>
        </p:nvSpPr>
        <p:spPr>
          <a:xfrm>
            <a:off x="5753100" y="6427956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TdP or VF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n=122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25" name="Zone de texte 37"/>
          <p:cNvSpPr txBox="1"/>
          <p:nvPr/>
        </p:nvSpPr>
        <p:spPr>
          <a:xfrm>
            <a:off x="4638040" y="639664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Syncope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rial" charset="0"/>
                <a:ea typeface="ＭＳ 明朝" charset="-128"/>
                <a:cs typeface="Times New Roman" charset="0"/>
              </a:rPr>
              <a:t>n=9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26" name="Connecteur droit 38"/>
          <p:cNvCxnSpPr/>
          <p:nvPr/>
        </p:nvCxnSpPr>
        <p:spPr>
          <a:xfrm>
            <a:off x="800100" y="5488156"/>
            <a:ext cx="84582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39"/>
          <p:cNvCxnSpPr/>
          <p:nvPr/>
        </p:nvCxnSpPr>
        <p:spPr>
          <a:xfrm flipV="1">
            <a:off x="9258300" y="5259556"/>
            <a:ext cx="228600" cy="22860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40"/>
          <p:cNvCxnSpPr/>
          <p:nvPr/>
        </p:nvCxnSpPr>
        <p:spPr>
          <a:xfrm flipH="1" flipV="1">
            <a:off x="571500" y="5259556"/>
            <a:ext cx="228600" cy="22860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42"/>
          <p:cNvCxnSpPr>
            <a:cxnSpLocks/>
            <a:endCxn id="21" idx="0"/>
          </p:cNvCxnSpPr>
          <p:nvPr/>
        </p:nvCxnSpPr>
        <p:spPr>
          <a:xfrm>
            <a:off x="5323840" y="5518636"/>
            <a:ext cx="0" cy="19812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44"/>
          <p:cNvCxnSpPr>
            <a:cxnSpLocks/>
          </p:cNvCxnSpPr>
          <p:nvPr/>
        </p:nvCxnSpPr>
        <p:spPr>
          <a:xfrm>
            <a:off x="6496050" y="6146815"/>
            <a:ext cx="0" cy="244197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43"/>
          <p:cNvCxnSpPr>
            <a:cxnSpLocks/>
            <a:stCxn id="21" idx="2"/>
            <a:endCxn id="25" idx="0"/>
          </p:cNvCxnSpPr>
          <p:nvPr/>
        </p:nvCxnSpPr>
        <p:spPr>
          <a:xfrm>
            <a:off x="5323840" y="6173956"/>
            <a:ext cx="0" cy="22269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45"/>
          <p:cNvCxnSpPr/>
          <p:nvPr/>
        </p:nvCxnSpPr>
        <p:spPr>
          <a:xfrm>
            <a:off x="4049792" y="6173956"/>
            <a:ext cx="0" cy="22860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er 48"/>
          <p:cNvGrpSpPr/>
          <p:nvPr/>
        </p:nvGrpSpPr>
        <p:grpSpPr>
          <a:xfrm>
            <a:off x="1447800" y="1601956"/>
            <a:ext cx="7193280" cy="3511345"/>
            <a:chOff x="0" y="0"/>
            <a:chExt cx="7124227" cy="3657600"/>
          </a:xfrm>
        </p:grpSpPr>
        <p:grpSp>
          <p:nvGrpSpPr>
            <p:cNvPr id="35" name="Grouper 24"/>
            <p:cNvGrpSpPr/>
            <p:nvPr/>
          </p:nvGrpSpPr>
          <p:grpSpPr>
            <a:xfrm rot="10800000">
              <a:off x="13335" y="0"/>
              <a:ext cx="7110892" cy="3657600"/>
              <a:chOff x="0" y="0"/>
              <a:chExt cx="6540500" cy="2412567"/>
            </a:xfrm>
          </p:grpSpPr>
          <p:cxnSp>
            <p:nvCxnSpPr>
              <p:cNvPr id="37" name="Connecteur droit 25"/>
              <p:cNvCxnSpPr/>
              <p:nvPr/>
            </p:nvCxnSpPr>
            <p:spPr>
              <a:xfrm>
                <a:off x="12700" y="12700"/>
                <a:ext cx="6515100" cy="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27"/>
              <p:cNvCxnSpPr/>
              <p:nvPr/>
            </p:nvCxnSpPr>
            <p:spPr>
              <a:xfrm>
                <a:off x="6540500" y="0"/>
                <a:ext cx="0" cy="240030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28"/>
              <p:cNvCxnSpPr/>
              <p:nvPr/>
            </p:nvCxnSpPr>
            <p:spPr>
              <a:xfrm>
                <a:off x="12700" y="0"/>
                <a:ext cx="0" cy="240030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29"/>
              <p:cNvCxnSpPr/>
              <p:nvPr/>
            </p:nvCxnSpPr>
            <p:spPr>
              <a:xfrm rot="10800000" flipH="1">
                <a:off x="0" y="2412567"/>
                <a:ext cx="876096" cy="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Connecteur droit 46"/>
            <p:cNvCxnSpPr/>
            <p:nvPr/>
          </p:nvCxnSpPr>
          <p:spPr>
            <a:xfrm flipH="1">
              <a:off x="0" y="0"/>
              <a:ext cx="952500" cy="0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cteur droit 47"/>
          <p:cNvCxnSpPr/>
          <p:nvPr/>
        </p:nvCxnSpPr>
        <p:spPr>
          <a:xfrm>
            <a:off x="1739900" y="2859256"/>
            <a:ext cx="292100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 de texte 2"/>
          <p:cNvSpPr txBox="1"/>
          <p:nvPr/>
        </p:nvSpPr>
        <p:spPr>
          <a:xfrm>
            <a:off x="8641080" y="5747236"/>
            <a:ext cx="1775460" cy="381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Arial" charset="0"/>
                <a:ea typeface="ＭＳ 明朝" charset="-128"/>
                <a:cs typeface="Times New Roman" charset="0"/>
              </a:rPr>
              <a:t>TdP: Torsades de Pointes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Arial" charset="0"/>
                <a:ea typeface="ＭＳ 明朝" charset="-128"/>
                <a:cs typeface="Times New Roman" charset="0"/>
              </a:rPr>
              <a:t>VF: Ventricular Fibrillation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0" y="-1125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auto">
          <a:xfrm>
            <a:off x="0" y="3446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BFCBCF1-8775-044B-A26B-BD0253E8E2D4}"/>
              </a:ext>
            </a:extLst>
          </p:cNvPr>
          <p:cNvSpPr/>
          <p:nvPr/>
        </p:nvSpPr>
        <p:spPr>
          <a:xfrm>
            <a:off x="421818" y="5566532"/>
            <a:ext cx="1579009" cy="7576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predisposing vulnerability identified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n=96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9721A1-BB87-D846-8721-6BC71228E786}"/>
              </a:ext>
            </a:extLst>
          </p:cNvPr>
          <p:cNvCxnSpPr>
            <a:cxnSpLocks/>
            <a:stCxn id="2" idx="3"/>
            <a:endCxn id="21" idx="1"/>
          </p:cNvCxnSpPr>
          <p:nvPr/>
        </p:nvCxnSpPr>
        <p:spPr>
          <a:xfrm>
            <a:off x="2000827" y="5945355"/>
            <a:ext cx="160851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 de texte 33"/>
          <p:cNvSpPr txBox="1"/>
          <p:nvPr/>
        </p:nvSpPr>
        <p:spPr>
          <a:xfrm>
            <a:off x="3609340" y="5716756"/>
            <a:ext cx="3429000" cy="457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effectLst/>
                <a:latin typeface="Arial" charset="0"/>
                <a:ea typeface="ＭＳ 明朝" charset="-128"/>
                <a:cs typeface="Times New Roman" charset="0"/>
              </a:rPr>
              <a:t>QTc prolongation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>
                <a:effectLst/>
                <a:latin typeface="Arial" charset="0"/>
                <a:ea typeface="ＭＳ 明朝" charset="-128"/>
                <a:cs typeface="Times New Roman" charset="0"/>
              </a:rPr>
              <a:t>n=153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119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Gray</dc:creator>
  <cp:lastModifiedBy>Elijah Behr</cp:lastModifiedBy>
  <cp:revision>15</cp:revision>
  <dcterms:created xsi:type="dcterms:W3CDTF">2019-04-30T13:19:53Z</dcterms:created>
  <dcterms:modified xsi:type="dcterms:W3CDTF">2021-07-15T18:03:21Z</dcterms:modified>
</cp:coreProperties>
</file>