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5292-1158-45A3-A8D9-1683C3D44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D33DE-3D5C-48BC-9D9A-4A0A81827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6D4F0-4560-4F82-BA24-043899243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7D759-0452-4905-916A-998B0564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9A9FD-CDEB-4760-9414-8D6B7D24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78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D0D6-059B-40C3-851A-17CEBF17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EE227-C95B-44B6-ABD5-AD57851A8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BDD4-142C-4A45-9DF1-5CDEAB9B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57CCD-2B1F-4902-9C61-3D77271F4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357C-031D-4F89-8A79-A4268B60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4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7292A4-55FE-4EDE-BCC6-473B643D0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2E129-7EC6-4901-A907-AB2BCE344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8E2F1-7903-4094-A76D-78064BE2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BB10-8DED-4C49-B369-4279F3FF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502F4-750C-439B-BF6B-459135E38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665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291C-8C40-4A88-AB3F-61B5D279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C1D2-5C60-484E-B5B0-56EC070CA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0E3E-3F03-4C81-905D-A13F2FAE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515F-77FC-458E-903C-5BED97DF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A1B0-B2AD-4411-8F13-11DD19E9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5F728-1229-4CC4-88D7-96A15BB6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E1D6A-9451-4F8B-A319-A62AC8226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4C49C-B803-41F2-AB05-4A734FE9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EC0B2-5F1F-4D32-90AF-2969240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5C139-282A-4C7A-B43F-D94D55B4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90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3926-9C23-4FC5-8702-8B60EA8C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B122-224D-4592-A6FA-B7A74A537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5F999-CEA4-4379-AB4E-5FA73C52F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3AAB-DCB8-4C95-A322-06ED1CD3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826FD-73A4-4E57-8944-D1900037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E140C-F9C8-48D0-BDCD-96443920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8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F2F8-D2D9-44E3-A3C6-7427EF58E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CA6E6-8210-412B-8F95-D2E84B62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2A30-65D9-4893-9F6F-7AB96FD7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C2B19-87DC-4307-91E8-EC971E59F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68339-9ADD-4051-AD50-4C4C45E2A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42A1A-0826-4166-A362-BB31A09E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DEAA15-EA52-4E4A-BD96-3A44E3B2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58AB1E-54E8-4646-ABA4-9C01AEDF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4887-BBA7-42F2-805A-67BD5E87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30D8A0-90C4-4ADF-B709-B872077B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586B5-BC6A-403F-9093-26D70599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4CAAB-7BF8-4DAC-9EE3-232D80DC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72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D45B01-8836-4CE3-BE30-88C5F823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69190-EE11-4A07-850D-551F26611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A6777-A8D5-4BDF-B3BD-295D5189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8490-C462-4EDD-8E7E-F44493C1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15DAF-7E18-4709-88CD-23EC53E1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A9E53-DC9C-48A1-9A11-A0249841C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83F53-1529-4224-87B0-6273B6EE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FB6D1-A173-4F57-B290-C8F5D491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0CAAE-C6AF-434F-97D4-A0E0EDC3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0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5FA0-8429-44C8-A76A-42EEE840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0AB71D-E37D-4A67-B696-8A5A4E785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3AD1C-DB37-47B6-8698-20CF77ADD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D3B62-E933-41BF-9310-8D1AAD5E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D1FA3-BB3A-4C60-B17C-1BA91FB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EFE1E-66A8-43CA-8ECD-06E8E6B9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84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BAA00-DD28-4F12-A6AD-066CC794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426069-2E0C-4922-A81D-81EBB81A5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F8474-FD9F-4650-995C-947B19D1D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4A14-DA73-4F43-97FF-0E058DB98C67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27BD4-4934-43FB-B5D3-96F9B78B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9221-20FA-4EE9-83FE-298FABFD2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8ACA-C8C8-43B7-B19E-9A7929CF46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1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5F1F31-2DAE-4AA9-92D9-8D957D3AC9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98" t="4167" r="24689" b="7084"/>
          <a:stretch/>
        </p:blipFill>
        <p:spPr>
          <a:xfrm>
            <a:off x="8212411" y="3308549"/>
            <a:ext cx="1416588" cy="17983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C03A4A-4D41-4CB7-97E9-5EA6EC5A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15" y="3534912"/>
            <a:ext cx="1942327" cy="145674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631F8B1-8118-4A52-992D-E30E88BB5592}"/>
              </a:ext>
            </a:extLst>
          </p:cNvPr>
          <p:cNvSpPr>
            <a:spLocks/>
          </p:cNvSpPr>
          <p:nvPr/>
        </p:nvSpPr>
        <p:spPr>
          <a:xfrm>
            <a:off x="1077880" y="3055484"/>
            <a:ext cx="2415600" cy="24156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GB" kern="0">
              <a:solidFill>
                <a:srgbClr val="00B0F0"/>
              </a:solidFill>
              <a:latin typeface="Calibri" panose="020F0502020204030204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C43C997-93E0-467C-8C85-5B7097B81A5D}"/>
              </a:ext>
            </a:extLst>
          </p:cNvPr>
          <p:cNvSpPr/>
          <p:nvPr/>
        </p:nvSpPr>
        <p:spPr>
          <a:xfrm>
            <a:off x="7712962" y="3031326"/>
            <a:ext cx="2415487" cy="241548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GB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44BF22-9C3B-4971-91DB-7262593B0EDF}"/>
              </a:ext>
            </a:extLst>
          </p:cNvPr>
          <p:cNvSpPr/>
          <p:nvPr/>
        </p:nvSpPr>
        <p:spPr>
          <a:xfrm>
            <a:off x="3607196" y="2816364"/>
            <a:ext cx="4068000" cy="5400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b="1" kern="0" dirty="0">
                <a:solidFill>
                  <a:srgbClr val="00B0F0"/>
                </a:solidFill>
                <a:latin typeface="Calibri" panose="020F0502020204030204"/>
              </a:rPr>
              <a:t>Fluid retention and preload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9FC13E-3B6C-4AA5-8B46-4E494CA65837}"/>
              </a:ext>
            </a:extLst>
          </p:cNvPr>
          <p:cNvSpPr/>
          <p:nvPr/>
        </p:nvSpPr>
        <p:spPr>
          <a:xfrm>
            <a:off x="3607196" y="3314681"/>
            <a:ext cx="4068000" cy="54000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b="1" kern="0" dirty="0">
                <a:solidFill>
                  <a:srgbClr val="00B0F0"/>
                </a:solidFill>
                <a:latin typeface="Calibri" panose="020F0502020204030204"/>
              </a:rPr>
              <a:t>Active RAAS and afterload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153DD9-34D6-4EF0-A809-12601842B2D5}"/>
              </a:ext>
            </a:extLst>
          </p:cNvPr>
          <p:cNvSpPr/>
          <p:nvPr/>
        </p:nvSpPr>
        <p:spPr>
          <a:xfrm>
            <a:off x="3607196" y="4572947"/>
            <a:ext cx="4068000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b="1" kern="0" dirty="0">
                <a:solidFill>
                  <a:srgbClr val="C0504D"/>
                </a:solidFill>
                <a:latin typeface="Calibri" panose="020F0502020204030204"/>
              </a:rPr>
              <a:t>Renal ischaemia – </a:t>
            </a:r>
            <a:r>
              <a:rPr lang="en-GB" b="1" kern="0" dirty="0" err="1">
                <a:solidFill>
                  <a:srgbClr val="C0504D"/>
                </a:solidFill>
                <a:latin typeface="Calibri" panose="020F0502020204030204"/>
              </a:rPr>
              <a:t>hypoperfusion</a:t>
            </a:r>
            <a:endParaRPr lang="en-GB" b="1" kern="0" dirty="0">
              <a:solidFill>
                <a:srgbClr val="C0504D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9979E7-75CD-4FBA-8955-42F1C3A0EC71}"/>
              </a:ext>
            </a:extLst>
          </p:cNvPr>
          <p:cNvSpPr/>
          <p:nvPr/>
        </p:nvSpPr>
        <p:spPr>
          <a:xfrm>
            <a:off x="3607196" y="5068979"/>
            <a:ext cx="4068000" cy="54000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n-GB" b="1" kern="0" dirty="0">
                <a:solidFill>
                  <a:srgbClr val="C0504D"/>
                </a:solidFill>
                <a:latin typeface="Calibri" panose="020F0502020204030204"/>
              </a:rPr>
              <a:t>Renal congestion – low GFR</a:t>
            </a:r>
          </a:p>
        </p:txBody>
      </p:sp>
      <p:sp>
        <p:nvSpPr>
          <p:cNvPr id="10" name="Circular Arrow 14">
            <a:extLst>
              <a:ext uri="{FF2B5EF4-FFF2-40B4-BE49-F238E27FC236}">
                <a16:creationId xmlns:a16="http://schemas.microsoft.com/office/drawing/2014/main" id="{E40CC5FF-536C-44AC-A89C-46E7249305F5}"/>
              </a:ext>
            </a:extLst>
          </p:cNvPr>
          <p:cNvSpPr/>
          <p:nvPr/>
        </p:nvSpPr>
        <p:spPr>
          <a:xfrm>
            <a:off x="3275625" y="1585807"/>
            <a:ext cx="4655081" cy="3585003"/>
          </a:xfrm>
          <a:prstGeom prst="circular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Circular Arrow 15">
            <a:extLst>
              <a:ext uri="{FF2B5EF4-FFF2-40B4-BE49-F238E27FC236}">
                <a16:creationId xmlns:a16="http://schemas.microsoft.com/office/drawing/2014/main" id="{64E1666C-9390-4380-AE43-CE218C02D550}"/>
              </a:ext>
            </a:extLst>
          </p:cNvPr>
          <p:cNvSpPr/>
          <p:nvPr/>
        </p:nvSpPr>
        <p:spPr>
          <a:xfrm rot="10800000">
            <a:off x="3275625" y="3342389"/>
            <a:ext cx="4655081" cy="3585003"/>
          </a:xfrm>
          <a:prstGeom prst="circular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E91A2-6F4F-4E50-B1BB-88AD0AE4E7D9}"/>
              </a:ext>
            </a:extLst>
          </p:cNvPr>
          <p:cNvSpPr txBox="1"/>
          <p:nvPr/>
        </p:nvSpPr>
        <p:spPr>
          <a:xfrm>
            <a:off x="5134831" y="338184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1</a:t>
            </a:r>
          </a:p>
        </p:txBody>
      </p:sp>
    </p:spTree>
    <p:extLst>
      <p:ext uri="{BB962C8B-B14F-4D97-AF65-F5344CB8AC3E}">
        <p14:creationId xmlns:p14="http://schemas.microsoft.com/office/powerpoint/2010/main" val="355750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EEF2DE-9BC1-4B0E-91D8-DFC41540C916}"/>
              </a:ext>
            </a:extLst>
          </p:cNvPr>
          <p:cNvSpPr txBox="1"/>
          <p:nvPr/>
        </p:nvSpPr>
        <p:spPr>
          <a:xfrm>
            <a:off x="5627665" y="78040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BBA66E-6EBC-4F92-9B80-D54129F6C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47725"/>
            <a:ext cx="82296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3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ECBD96A-D92B-41CB-A19C-5A8E1399E31C}"/>
              </a:ext>
            </a:extLst>
          </p:cNvPr>
          <p:cNvSpPr/>
          <p:nvPr/>
        </p:nvSpPr>
        <p:spPr>
          <a:xfrm>
            <a:off x="5187399" y="4905404"/>
            <a:ext cx="1965436" cy="1054668"/>
          </a:xfrm>
          <a:prstGeom prst="ellipse">
            <a:avLst/>
          </a:prstGeom>
          <a:solidFill>
            <a:srgbClr val="92D050"/>
          </a:solidFill>
          <a:ln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03521-A7A1-4EA2-876D-30DC254AEAFF}"/>
              </a:ext>
            </a:extLst>
          </p:cNvPr>
          <p:cNvSpPr txBox="1"/>
          <p:nvPr/>
        </p:nvSpPr>
        <p:spPr>
          <a:xfrm>
            <a:off x="3473527" y="2724960"/>
            <a:ext cx="5329023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dirty="0"/>
              <a:t>Add Spironolactone 12.5-50 mg 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56BA19-3C13-4D3C-A70F-A70FAF0BAFF9}"/>
              </a:ext>
            </a:extLst>
          </p:cNvPr>
          <p:cNvSpPr txBox="1"/>
          <p:nvPr/>
        </p:nvSpPr>
        <p:spPr>
          <a:xfrm>
            <a:off x="2774807" y="1343592"/>
            <a:ext cx="6695679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dirty="0"/>
              <a:t>Salt restrict &lt;2g/day, Fluid restrict &lt;1.5 L/day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200F1-4A45-45F8-922E-EE5FDB2CDC56}"/>
              </a:ext>
            </a:extLst>
          </p:cNvPr>
          <p:cNvSpPr txBox="1"/>
          <p:nvPr/>
        </p:nvSpPr>
        <p:spPr>
          <a:xfrm>
            <a:off x="3473528" y="3533738"/>
            <a:ext cx="5329022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Add Metolazone 2.5-5 mg BD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7F52-0468-43C0-A085-A6516D926374}"/>
              </a:ext>
            </a:extLst>
          </p:cNvPr>
          <p:cNvSpPr txBox="1"/>
          <p:nvPr/>
        </p:nvSpPr>
        <p:spPr>
          <a:xfrm>
            <a:off x="3452507" y="2043467"/>
            <a:ext cx="5329023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Start Furosemide 40-120 mg BD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BA088C-8CE4-4E56-B0F2-D320CC6F68BD}"/>
              </a:ext>
            </a:extLst>
          </p:cNvPr>
          <p:cNvSpPr txBox="1"/>
          <p:nvPr/>
        </p:nvSpPr>
        <p:spPr>
          <a:xfrm>
            <a:off x="2097380" y="4340897"/>
            <a:ext cx="8155631" cy="523220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800" dirty="0"/>
              <a:t>Monitor Sodium, Potassium, Creatinine, Weight and BP</a:t>
            </a:r>
          </a:p>
        </p:txBody>
      </p:sp>
      <p:pic>
        <p:nvPicPr>
          <p:cNvPr id="8" name="Graphic 7" descr="Man">
            <a:extLst>
              <a:ext uri="{FF2B5EF4-FFF2-40B4-BE49-F238E27FC236}">
                <a16:creationId xmlns:a16="http://schemas.microsoft.com/office/drawing/2014/main" id="{3F0243DC-84C0-46E2-B5B9-8DB981D3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9087" y="4959816"/>
            <a:ext cx="914400" cy="91440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3F014E94-AA94-4EF0-A192-75E74121B007}"/>
              </a:ext>
            </a:extLst>
          </p:cNvPr>
          <p:cNvSpPr/>
          <p:nvPr/>
        </p:nvSpPr>
        <p:spPr>
          <a:xfrm>
            <a:off x="8743576" y="1866812"/>
            <a:ext cx="223048" cy="2475704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9" descr="Doctor">
            <a:extLst>
              <a:ext uri="{FF2B5EF4-FFF2-40B4-BE49-F238E27FC236}">
                <a16:creationId xmlns:a16="http://schemas.microsoft.com/office/drawing/2014/main" id="{4B107849-C3B1-45D9-A22D-9A28C9B3B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6139" y="5042391"/>
            <a:ext cx="690935" cy="690935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24EAD8D7-D3E7-4981-9F1A-3D711CB1E5FB}"/>
              </a:ext>
            </a:extLst>
          </p:cNvPr>
          <p:cNvSpPr/>
          <p:nvPr/>
        </p:nvSpPr>
        <p:spPr>
          <a:xfrm>
            <a:off x="3301586" y="1871324"/>
            <a:ext cx="223048" cy="2475704"/>
          </a:xfrm>
          <a:prstGeom prst="down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 descr="Doctor">
            <a:extLst>
              <a:ext uri="{FF2B5EF4-FFF2-40B4-BE49-F238E27FC236}">
                <a16:creationId xmlns:a16="http://schemas.microsoft.com/office/drawing/2014/main" id="{D7F20400-3025-4FB4-9576-BBB0567B58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6639" y="5022390"/>
            <a:ext cx="690935" cy="6909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E3CCD2E-2F0B-42E5-B12A-2E5783304DFA}"/>
              </a:ext>
            </a:extLst>
          </p:cNvPr>
          <p:cNvSpPr txBox="1"/>
          <p:nvPr/>
        </p:nvSpPr>
        <p:spPr>
          <a:xfrm>
            <a:off x="5602106" y="427902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3</a:t>
            </a:r>
          </a:p>
        </p:txBody>
      </p:sp>
    </p:spTree>
    <p:extLst>
      <p:ext uri="{BB962C8B-B14F-4D97-AF65-F5344CB8AC3E}">
        <p14:creationId xmlns:p14="http://schemas.microsoft.com/office/powerpoint/2010/main" val="5323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E596E7-296C-41C4-B400-B1011D395B3B}"/>
              </a:ext>
            </a:extLst>
          </p:cNvPr>
          <p:cNvSpPr txBox="1"/>
          <p:nvPr/>
        </p:nvSpPr>
        <p:spPr>
          <a:xfrm>
            <a:off x="5295900" y="314526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Figure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1472D-23D7-4D6F-B817-FBFF2DDA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5" y="1204912"/>
            <a:ext cx="65722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5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64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Debasish Banerjee</dc:creator>
  <cp:lastModifiedBy>Debasish Banerjee</cp:lastModifiedBy>
  <cp:revision>6</cp:revision>
  <dcterms:created xsi:type="dcterms:W3CDTF">2020-08-29T21:47:59Z</dcterms:created>
  <dcterms:modified xsi:type="dcterms:W3CDTF">2020-09-01T11:22:18Z</dcterms:modified>
</cp:coreProperties>
</file>