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51536424495589E-2"/>
          <c:y val="5.92800046677169E-2"/>
          <c:w val="0.93674591201080026"/>
          <c:h val="0.5579675426971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3. FDCs per country'!$AC$1</c:f>
              <c:strCache>
                <c:ptCount val="1"/>
                <c:pt idx="0">
                  <c:v>Total FDCs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'Table 3. FDCs per country'!$AB$2:$AB$76</c:f>
              <c:strCache>
                <c:ptCount val="75"/>
                <c:pt idx="0">
                  <c:v>India</c:v>
                </c:pt>
                <c:pt idx="1">
                  <c:v>China</c:v>
                </c:pt>
                <c:pt idx="2">
                  <c:v>Fr. West Africa</c:v>
                </c:pt>
                <c:pt idx="3">
                  <c:v>Vietnam</c:v>
                </c:pt>
                <c:pt idx="4">
                  <c:v>Egypt</c:v>
                </c:pt>
                <c:pt idx="5">
                  <c:v>Ukraine</c:v>
                </c:pt>
                <c:pt idx="6">
                  <c:v>Pakistan</c:v>
                </c:pt>
                <c:pt idx="7">
                  <c:v>Turkey</c:v>
                </c:pt>
                <c:pt idx="8">
                  <c:v>Russia</c:v>
                </c:pt>
                <c:pt idx="9">
                  <c:v>Kazakhstan</c:v>
                </c:pt>
                <c:pt idx="10">
                  <c:v>Mexico</c:v>
                </c:pt>
                <c:pt idx="11">
                  <c:v>Argentina</c:v>
                </c:pt>
                <c:pt idx="12">
                  <c:v>Korea</c:v>
                </c:pt>
                <c:pt idx="13">
                  <c:v>Hong Kong</c:v>
                </c:pt>
                <c:pt idx="14">
                  <c:v>Uruguay</c:v>
                </c:pt>
                <c:pt idx="15">
                  <c:v>Taiwan</c:v>
                </c:pt>
                <c:pt idx="16">
                  <c:v>S. Africa</c:v>
                </c:pt>
                <c:pt idx="17">
                  <c:v>Dominican Rep</c:v>
                </c:pt>
                <c:pt idx="18">
                  <c:v>Lebanom</c:v>
                </c:pt>
                <c:pt idx="19">
                  <c:v>Bangladesh</c:v>
                </c:pt>
                <c:pt idx="20">
                  <c:v>Ecuador</c:v>
                </c:pt>
                <c:pt idx="21">
                  <c:v>Jordan</c:v>
                </c:pt>
                <c:pt idx="22">
                  <c:v>UK</c:v>
                </c:pt>
                <c:pt idx="23">
                  <c:v>Morocco</c:v>
                </c:pt>
                <c:pt idx="24">
                  <c:v>Bulgaria</c:v>
                </c:pt>
                <c:pt idx="25">
                  <c:v>C. America</c:v>
                </c:pt>
                <c:pt idx="26">
                  <c:v>Brazil</c:v>
                </c:pt>
                <c:pt idx="27">
                  <c:v>Peru</c:v>
                </c:pt>
                <c:pt idx="28">
                  <c:v>Colombia</c:v>
                </c:pt>
                <c:pt idx="29">
                  <c:v>Indonesia</c:v>
                </c:pt>
                <c:pt idx="30">
                  <c:v>Thailand</c:v>
                </c:pt>
                <c:pt idx="31">
                  <c:v>Japan</c:v>
                </c:pt>
                <c:pt idx="32">
                  <c:v>Tunisia</c:v>
                </c:pt>
                <c:pt idx="33">
                  <c:v>France</c:v>
                </c:pt>
                <c:pt idx="34">
                  <c:v>UAE</c:v>
                </c:pt>
                <c:pt idx="35">
                  <c:v>Spain</c:v>
                </c:pt>
                <c:pt idx="36">
                  <c:v>Algeria</c:v>
                </c:pt>
                <c:pt idx="37">
                  <c:v>Finland</c:v>
                </c:pt>
                <c:pt idx="38">
                  <c:v>Austria</c:v>
                </c:pt>
                <c:pt idx="39">
                  <c:v>Kuwait</c:v>
                </c:pt>
                <c:pt idx="40">
                  <c:v>Latvia</c:v>
                </c:pt>
                <c:pt idx="41">
                  <c:v>Greece</c:v>
                </c:pt>
                <c:pt idx="42">
                  <c:v>Romania</c:v>
                </c:pt>
                <c:pt idx="43">
                  <c:v>Malaysia</c:v>
                </c:pt>
                <c:pt idx="44">
                  <c:v>Slovakia</c:v>
                </c:pt>
                <c:pt idx="45">
                  <c:v>Germany</c:v>
                </c:pt>
                <c:pt idx="46">
                  <c:v>Czech Republic</c:v>
                </c:pt>
                <c:pt idx="47">
                  <c:v>Lithuania</c:v>
                </c:pt>
                <c:pt idx="48">
                  <c:v>Poland</c:v>
                </c:pt>
                <c:pt idx="49">
                  <c:v>Venezuela</c:v>
                </c:pt>
                <c:pt idx="50">
                  <c:v>Philippines</c:v>
                </c:pt>
                <c:pt idx="51">
                  <c:v>Sri Lanka</c:v>
                </c:pt>
                <c:pt idx="52">
                  <c:v>Saudi Arabia</c:v>
                </c:pt>
                <c:pt idx="53">
                  <c:v>Australia</c:v>
                </c:pt>
                <c:pt idx="54">
                  <c:v>Belgium</c:v>
                </c:pt>
                <c:pt idx="55">
                  <c:v>Bosnia</c:v>
                </c:pt>
                <c:pt idx="56">
                  <c:v>Canada</c:v>
                </c:pt>
                <c:pt idx="57">
                  <c:v>Chile</c:v>
                </c:pt>
                <c:pt idx="58">
                  <c:v>Croatia</c:v>
                </c:pt>
                <c:pt idx="59">
                  <c:v>Estonia</c:v>
                </c:pt>
                <c:pt idx="60">
                  <c:v>Hungary</c:v>
                </c:pt>
                <c:pt idx="61">
                  <c:v>Ireland</c:v>
                </c:pt>
                <c:pt idx="62">
                  <c:v>Italy</c:v>
                </c:pt>
                <c:pt idx="63">
                  <c:v>Luxemburg</c:v>
                </c:pt>
                <c:pt idx="64">
                  <c:v>Netherlands</c:v>
                </c:pt>
                <c:pt idx="65">
                  <c:v>New Zeland</c:v>
                </c:pt>
                <c:pt idx="66">
                  <c:v>Norway</c:v>
                </c:pt>
                <c:pt idx="67">
                  <c:v>Portugal</c:v>
                </c:pt>
                <c:pt idx="68">
                  <c:v>Puerto Rico</c:v>
                </c:pt>
                <c:pt idx="69">
                  <c:v>Serbia</c:v>
                </c:pt>
                <c:pt idx="70">
                  <c:v>Singapore</c:v>
                </c:pt>
                <c:pt idx="71">
                  <c:v>Slovenia</c:v>
                </c:pt>
                <c:pt idx="72">
                  <c:v>Sweden</c:v>
                </c:pt>
                <c:pt idx="73">
                  <c:v>Switzerland</c:v>
                </c:pt>
                <c:pt idx="74">
                  <c:v>USA</c:v>
                </c:pt>
              </c:strCache>
            </c:strRef>
          </c:cat>
          <c:val>
            <c:numRef>
              <c:f>'Table 3. FDCs per country'!$AC$2:$AC$76</c:f>
              <c:numCache>
                <c:formatCode>General</c:formatCode>
                <c:ptCount val="75"/>
                <c:pt idx="0">
                  <c:v>80</c:v>
                </c:pt>
                <c:pt idx="1">
                  <c:v>25</c:v>
                </c:pt>
                <c:pt idx="2">
                  <c:v>16</c:v>
                </c:pt>
                <c:pt idx="3">
                  <c:v>19</c:v>
                </c:pt>
                <c:pt idx="4">
                  <c:v>13</c:v>
                </c:pt>
                <c:pt idx="5">
                  <c:v>14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8</c:v>
                </c:pt>
                <c:pt idx="21">
                  <c:v>5</c:v>
                </c:pt>
                <c:pt idx="22">
                  <c:v>9</c:v>
                </c:pt>
                <c:pt idx="23">
                  <c:v>5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5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7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7">
                  <c:v>5</c:v>
                </c:pt>
                <c:pt idx="38">
                  <c:v>5</c:v>
                </c:pt>
                <c:pt idx="39">
                  <c:v>4</c:v>
                </c:pt>
                <c:pt idx="40">
                  <c:v>3</c:v>
                </c:pt>
                <c:pt idx="41">
                  <c:v>6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6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6</c:v>
                </c:pt>
                <c:pt idx="51">
                  <c:v>5</c:v>
                </c:pt>
                <c:pt idx="52">
                  <c:v>5</c:v>
                </c:pt>
                <c:pt idx="53">
                  <c:v>4</c:v>
                </c:pt>
                <c:pt idx="54">
                  <c:v>4</c:v>
                </c:pt>
                <c:pt idx="55">
                  <c:v>3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3</c:v>
                </c:pt>
                <c:pt idx="60">
                  <c:v>4</c:v>
                </c:pt>
                <c:pt idx="61">
                  <c:v>3</c:v>
                </c:pt>
                <c:pt idx="62">
                  <c:v>4</c:v>
                </c:pt>
                <c:pt idx="63">
                  <c:v>2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3</c:v>
                </c:pt>
                <c:pt idx="68">
                  <c:v>7</c:v>
                </c:pt>
                <c:pt idx="69">
                  <c:v>4</c:v>
                </c:pt>
                <c:pt idx="70">
                  <c:v>4</c:v>
                </c:pt>
                <c:pt idx="71">
                  <c:v>5</c:v>
                </c:pt>
                <c:pt idx="72">
                  <c:v>4</c:v>
                </c:pt>
                <c:pt idx="73">
                  <c:v>3</c:v>
                </c:pt>
                <c:pt idx="74">
                  <c:v>8</c:v>
                </c:pt>
              </c:numCache>
            </c:numRef>
          </c:val>
        </c:ser>
        <c:ser>
          <c:idx val="1"/>
          <c:order val="1"/>
          <c:tx>
            <c:strRef>
              <c:f>'Table 3. FDCs per country'!$AD$1</c:f>
              <c:strCache>
                <c:ptCount val="1"/>
                <c:pt idx="0">
                  <c:v>FDCs not approved by FDA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'Table 3. FDCs per country'!$AB$2:$AB$76</c:f>
              <c:strCache>
                <c:ptCount val="75"/>
                <c:pt idx="0">
                  <c:v>India</c:v>
                </c:pt>
                <c:pt idx="1">
                  <c:v>China</c:v>
                </c:pt>
                <c:pt idx="2">
                  <c:v>Fr. West Africa</c:v>
                </c:pt>
                <c:pt idx="3">
                  <c:v>Vietnam</c:v>
                </c:pt>
                <c:pt idx="4">
                  <c:v>Egypt</c:v>
                </c:pt>
                <c:pt idx="5">
                  <c:v>Ukraine</c:v>
                </c:pt>
                <c:pt idx="6">
                  <c:v>Pakistan</c:v>
                </c:pt>
                <c:pt idx="7">
                  <c:v>Turkey</c:v>
                </c:pt>
                <c:pt idx="8">
                  <c:v>Russia</c:v>
                </c:pt>
                <c:pt idx="9">
                  <c:v>Kazakhstan</c:v>
                </c:pt>
                <c:pt idx="10">
                  <c:v>Mexico</c:v>
                </c:pt>
                <c:pt idx="11">
                  <c:v>Argentina</c:v>
                </c:pt>
                <c:pt idx="12">
                  <c:v>Korea</c:v>
                </c:pt>
                <c:pt idx="13">
                  <c:v>Hong Kong</c:v>
                </c:pt>
                <c:pt idx="14">
                  <c:v>Uruguay</c:v>
                </c:pt>
                <c:pt idx="15">
                  <c:v>Taiwan</c:v>
                </c:pt>
                <c:pt idx="16">
                  <c:v>S. Africa</c:v>
                </c:pt>
                <c:pt idx="17">
                  <c:v>Dominican Rep</c:v>
                </c:pt>
                <c:pt idx="18">
                  <c:v>Lebanom</c:v>
                </c:pt>
                <c:pt idx="19">
                  <c:v>Bangladesh</c:v>
                </c:pt>
                <c:pt idx="20">
                  <c:v>Ecuador</c:v>
                </c:pt>
                <c:pt idx="21">
                  <c:v>Jordan</c:v>
                </c:pt>
                <c:pt idx="22">
                  <c:v>UK</c:v>
                </c:pt>
                <c:pt idx="23">
                  <c:v>Morocco</c:v>
                </c:pt>
                <c:pt idx="24">
                  <c:v>Bulgaria</c:v>
                </c:pt>
                <c:pt idx="25">
                  <c:v>C. America</c:v>
                </c:pt>
                <c:pt idx="26">
                  <c:v>Brazil</c:v>
                </c:pt>
                <c:pt idx="27">
                  <c:v>Peru</c:v>
                </c:pt>
                <c:pt idx="28">
                  <c:v>Colombia</c:v>
                </c:pt>
                <c:pt idx="29">
                  <c:v>Indonesia</c:v>
                </c:pt>
                <c:pt idx="30">
                  <c:v>Thailand</c:v>
                </c:pt>
                <c:pt idx="31">
                  <c:v>Japan</c:v>
                </c:pt>
                <c:pt idx="32">
                  <c:v>Tunisia</c:v>
                </c:pt>
                <c:pt idx="33">
                  <c:v>France</c:v>
                </c:pt>
                <c:pt idx="34">
                  <c:v>UAE</c:v>
                </c:pt>
                <c:pt idx="35">
                  <c:v>Spain</c:v>
                </c:pt>
                <c:pt idx="36">
                  <c:v>Algeria</c:v>
                </c:pt>
                <c:pt idx="37">
                  <c:v>Finland</c:v>
                </c:pt>
                <c:pt idx="38">
                  <c:v>Austria</c:v>
                </c:pt>
                <c:pt idx="39">
                  <c:v>Kuwait</c:v>
                </c:pt>
                <c:pt idx="40">
                  <c:v>Latvia</c:v>
                </c:pt>
                <c:pt idx="41">
                  <c:v>Greece</c:v>
                </c:pt>
                <c:pt idx="42">
                  <c:v>Romania</c:v>
                </c:pt>
                <c:pt idx="43">
                  <c:v>Malaysia</c:v>
                </c:pt>
                <c:pt idx="44">
                  <c:v>Slovakia</c:v>
                </c:pt>
                <c:pt idx="45">
                  <c:v>Germany</c:v>
                </c:pt>
                <c:pt idx="46">
                  <c:v>Czech Republic</c:v>
                </c:pt>
                <c:pt idx="47">
                  <c:v>Lithuania</c:v>
                </c:pt>
                <c:pt idx="48">
                  <c:v>Poland</c:v>
                </c:pt>
                <c:pt idx="49">
                  <c:v>Venezuela</c:v>
                </c:pt>
                <c:pt idx="50">
                  <c:v>Philippines</c:v>
                </c:pt>
                <c:pt idx="51">
                  <c:v>Sri Lanka</c:v>
                </c:pt>
                <c:pt idx="52">
                  <c:v>Saudi Arabia</c:v>
                </c:pt>
                <c:pt idx="53">
                  <c:v>Australia</c:v>
                </c:pt>
                <c:pt idx="54">
                  <c:v>Belgium</c:v>
                </c:pt>
                <c:pt idx="55">
                  <c:v>Bosnia</c:v>
                </c:pt>
                <c:pt idx="56">
                  <c:v>Canada</c:v>
                </c:pt>
                <c:pt idx="57">
                  <c:v>Chile</c:v>
                </c:pt>
                <c:pt idx="58">
                  <c:v>Croatia</c:v>
                </c:pt>
                <c:pt idx="59">
                  <c:v>Estonia</c:v>
                </c:pt>
                <c:pt idx="60">
                  <c:v>Hungary</c:v>
                </c:pt>
                <c:pt idx="61">
                  <c:v>Ireland</c:v>
                </c:pt>
                <c:pt idx="62">
                  <c:v>Italy</c:v>
                </c:pt>
                <c:pt idx="63">
                  <c:v>Luxemburg</c:v>
                </c:pt>
                <c:pt idx="64">
                  <c:v>Netherlands</c:v>
                </c:pt>
                <c:pt idx="65">
                  <c:v>New Zeland</c:v>
                </c:pt>
                <c:pt idx="66">
                  <c:v>Norway</c:v>
                </c:pt>
                <c:pt idx="67">
                  <c:v>Portugal</c:v>
                </c:pt>
                <c:pt idx="68">
                  <c:v>Puerto Rico</c:v>
                </c:pt>
                <c:pt idx="69">
                  <c:v>Serbia</c:v>
                </c:pt>
                <c:pt idx="70">
                  <c:v>Singapore</c:v>
                </c:pt>
                <c:pt idx="71">
                  <c:v>Slovenia</c:v>
                </c:pt>
                <c:pt idx="72">
                  <c:v>Sweden</c:v>
                </c:pt>
                <c:pt idx="73">
                  <c:v>Switzerland</c:v>
                </c:pt>
                <c:pt idx="74">
                  <c:v>USA</c:v>
                </c:pt>
              </c:strCache>
            </c:strRef>
          </c:cat>
          <c:val>
            <c:numRef>
              <c:f>'Table 3. FDCs per country'!$AD$2:$AD$76</c:f>
              <c:numCache>
                <c:formatCode>General</c:formatCode>
                <c:ptCount val="75"/>
                <c:pt idx="0">
                  <c:v>75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19240"/>
        <c:axId val="159819624"/>
      </c:barChart>
      <c:catAx>
        <c:axId val="15981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819624"/>
        <c:crosses val="autoZero"/>
        <c:auto val="1"/>
        <c:lblAlgn val="ctr"/>
        <c:lblOffset val="100"/>
        <c:noMultiLvlLbl val="0"/>
      </c:catAx>
      <c:valAx>
        <c:axId val="15981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81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9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2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3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0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0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0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9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3069-9E92-4F7E-9775-EBB258D4CAE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3424-409E-48EC-81A8-03DC6FEE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24327"/>
              </p:ext>
            </p:extLst>
          </p:nvPr>
        </p:nvGraphicFramePr>
        <p:xfrm>
          <a:off x="80009" y="1227222"/>
          <a:ext cx="12040455" cy="359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330" y="5006340"/>
            <a:ext cx="11766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Abbreviations: fixed dose combination (FDC);  Food and Drug Administration, FDA. *C</a:t>
            </a:r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America: central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 includes: Costa </a:t>
            </a:r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Rica, El Salvador, Guatemala, Honduras, Nicaragua,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Panama; Fr</a:t>
            </a:r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West Africa: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Francophone </a:t>
            </a:r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Africa (Benin, Burkina Faso, Cameroon, Chad, Côte d’Ivoire, Republic of Congo, Guinea, Mali, Niger, Senegal,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Togo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>
            <a:off x="105476" y="1989221"/>
            <a:ext cx="353943" cy="1181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FDCs 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6346" y="705788"/>
            <a:ext cx="6502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 Number of fixed dose combination (FDC) antibiotic sold by country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9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St Georges, University of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Bortone</dc:creator>
  <cp:lastModifiedBy>Yingfen Hsia</cp:lastModifiedBy>
  <cp:revision>15</cp:revision>
  <cp:lastPrinted>2019-02-12T19:35:15Z</cp:lastPrinted>
  <dcterms:created xsi:type="dcterms:W3CDTF">2018-11-30T15:11:28Z</dcterms:created>
  <dcterms:modified xsi:type="dcterms:W3CDTF">2019-02-18T16:41:39Z</dcterms:modified>
</cp:coreProperties>
</file>