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9144000" cy="6858000" type="screen4x3"/>
  <p:notesSz cx="6796088" cy="99250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 Gold" initials="EG" lastIdx="4" clrIdx="0">
    <p:extLst/>
  </p:cmAuthor>
  <p:cmAuthor id="2" name="Debasish Banerjee" initials="D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5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2AAE6-0472-4383-A597-325110332314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5BA1-D7E7-45D8-B375-F9CD58CC7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4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9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6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8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3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8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67A4-BF47-41D8-84EF-3CED4BF9D20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61A2-26F5-4BE2-AEA9-30E154BEF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dirty="0"/>
              <a:t>Figure 1: Process of screening, randomisation and treatment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50565" y="1585932"/>
            <a:ext cx="1584960" cy="56260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84 patients selected  for screening echo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28645" y="2542877"/>
            <a:ext cx="1744980" cy="52608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100" kern="0" dirty="0" smtClean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49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patients eligible for randomisation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74365" y="3541097"/>
            <a:ext cx="1661160" cy="319951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48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patients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treated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32405" y="4670762"/>
            <a:ext cx="1226820" cy="342414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25 </a:t>
            </a:r>
            <a:r>
              <a:rPr lang="en-GB" sz="11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Vitamin D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11625" y="4670762"/>
            <a:ext cx="1226820" cy="342414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23 placebo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75604" y="1916832"/>
            <a:ext cx="3488884" cy="88908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35 </a:t>
            </a:r>
            <a:r>
              <a:rPr kumimoji="0" lang="en-GB" sz="1100" b="1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patients removed:  </a:t>
            </a:r>
          </a:p>
          <a:p>
            <a:pPr lvl="0" algn="ctr">
              <a:lnSpc>
                <a:spcPct val="115000"/>
              </a:lnSpc>
              <a:defRPr/>
            </a:pPr>
            <a:r>
              <a:rPr kumimoji="0" lang="en-GB" sz="1100" b="0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17 Screen failure on echo</a:t>
            </a:r>
            <a:r>
              <a:rPr lang="en-GB" sz="1100" kern="0" dirty="0">
                <a:solidFill>
                  <a:sysClr val="window" lastClr="FFFFFF"/>
                </a:solidFill>
                <a:ea typeface="Calibri"/>
                <a:cs typeface="Times New Roman"/>
              </a:rPr>
              <a:t>, 5 could not have MRI, </a:t>
            </a:r>
            <a:r>
              <a:rPr lang="en-GB" sz="11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1 death, </a:t>
            </a:r>
            <a:r>
              <a:rPr kumimoji="0" lang="en-GB" sz="1100" b="0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 started Vitamin D, </a:t>
            </a:r>
            <a:r>
              <a:rPr kumimoji="0" lang="en-GB" sz="1100" b="0" i="0" u="none" strike="noStrike" kern="0" cap="none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11 </a:t>
            </a:r>
            <a:r>
              <a:rPr kumimoji="0" lang="en-GB" sz="1100" b="0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Lost to follow up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9905" y="3184862"/>
            <a:ext cx="1574384" cy="5162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 Removed: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Withdrawn consent</a:t>
            </a: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3342005" y="5013176"/>
            <a:ext cx="3810" cy="88275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08835" y="2232362"/>
            <a:ext cx="1850390" cy="298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Screening echocardiogram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547664" y="3184862"/>
            <a:ext cx="2411561" cy="3295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MRI scan and echocardiogram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55777" y="6255270"/>
            <a:ext cx="3034128" cy="266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MRI scan and echocardiogram</a:t>
            </a:r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4725035" y="5013176"/>
            <a:ext cx="25643" cy="7920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027805" y="2232362"/>
            <a:ext cx="0" cy="27495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4027805" y="3183592"/>
            <a:ext cx="0" cy="31496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>
            <a:off x="3372728" y="3933056"/>
            <a:ext cx="586497" cy="64533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>
            <a:off x="4043045" y="3933056"/>
            <a:ext cx="586105" cy="66150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>
            <a:off x="4149090" y="2396827"/>
            <a:ext cx="119126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>
            <a:off x="4201795" y="3369647"/>
            <a:ext cx="1242060" cy="1143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2758048" y="5805264"/>
            <a:ext cx="1226820" cy="28803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1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18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Vitamin 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137268" y="5805264"/>
            <a:ext cx="1226820" cy="28803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22 placebo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7504" y="5013176"/>
            <a:ext cx="2160240" cy="6840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100" b="1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7</a:t>
            </a:r>
            <a:r>
              <a:rPr kumimoji="0" lang="en-GB" sz="1100" b="1" i="0" u="none" strike="noStrike" kern="0" cap="none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GB" sz="1100" b="1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patients </a:t>
            </a:r>
            <a:r>
              <a:rPr kumimoji="0" lang="en-GB" sz="1100" b="1" i="0" u="none" strike="noStrike" kern="0" cap="none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lost</a:t>
            </a:r>
            <a:endParaRPr kumimoji="0" lang="en-GB" sz="1100" b="1" i="0" u="none" strike="noStrike" kern="0" cap="none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 </a:t>
            </a:r>
            <a:r>
              <a:rPr kumimoji="0" lang="en-GB" sz="1100" b="0" i="0" u="none" strike="noStrike" kern="0" cap="none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prostate </a:t>
            </a:r>
            <a:r>
              <a:rPr kumimoji="0" lang="en-GB" sz="1100" b="0" i="0" u="none" strike="noStrike" kern="0" cap="none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ca</a:t>
            </a:r>
            <a:r>
              <a:rPr kumimoji="0" lang="en-GB" sz="1100" b="0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, 2 </a:t>
            </a:r>
            <a:r>
              <a:rPr kumimoji="0" lang="en-GB" sz="1100" b="0" i="0" u="none" strike="noStrike" kern="0" cap="none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hypercalcaemia</a:t>
            </a:r>
            <a:r>
              <a:rPr kumimoji="0" lang="en-GB" sz="1100" b="0" i="0" u="none" strike="noStrike" kern="0" cap="none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</a:t>
            </a:r>
            <a:r>
              <a:rPr lang="en-GB" sz="1100" kern="0" dirty="0">
                <a:solidFill>
                  <a:sysClr val="window" lastClr="FFFFFF"/>
                </a:solidFill>
                <a:latin typeface="Calibri"/>
                <a:ea typeface="Calibri"/>
                <a:cs typeface="Times New Roman"/>
              </a:rPr>
              <a:t>4</a:t>
            </a:r>
            <a:r>
              <a:rPr kumimoji="0" lang="en-GB" sz="1100" b="0" i="0" u="none" strike="noStrike" kern="0" cap="none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no follow up MRI</a:t>
            </a:r>
            <a:endParaRPr kumimoji="0" lang="en-GB" sz="1100" b="0" i="0" u="none" strike="noStrike" kern="0" cap="none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normalizeH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24128" y="5157192"/>
            <a:ext cx="1656184" cy="48141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1 </a:t>
            </a: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lost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Started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HD pre-therapy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 flipV="1">
            <a:off x="4835525" y="5397899"/>
            <a:ext cx="888603" cy="1132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H="1">
            <a:off x="2307482" y="5395739"/>
            <a:ext cx="943083" cy="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808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97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Figure 1: Process of screening, randomisation and treatment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1:</dc:title>
  <dc:creator>Debasish Banerjee</dc:creator>
  <cp:lastModifiedBy>Debasish Banerjee</cp:lastModifiedBy>
  <cp:revision>20</cp:revision>
  <cp:lastPrinted>2018-02-27T09:14:11Z</cp:lastPrinted>
  <dcterms:created xsi:type="dcterms:W3CDTF">2017-10-12T12:41:34Z</dcterms:created>
  <dcterms:modified xsi:type="dcterms:W3CDTF">2019-01-20T18:16:37Z</dcterms:modified>
</cp:coreProperties>
</file>