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09"/>
    <p:restoredTop sz="92893"/>
  </p:normalViewPr>
  <p:slideViewPr>
    <p:cSldViewPr snapToGrid="0" snapToObjects="1">
      <p:cViewPr>
        <p:scale>
          <a:sx n="232" d="100"/>
          <a:sy n="232" d="100"/>
        </p:scale>
        <p:origin x="248" y="-2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CBD58D-5611-F146-8C63-B43320BCA4DD}" type="datetimeFigureOut">
              <a:rPr lang="en-US" smtClean="0"/>
              <a:t>6/25/19</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2E66B6-93D1-1141-A6CE-B056298F3B06}" type="slidenum">
              <a:rPr lang="en-US" smtClean="0"/>
              <a:t>‹#›</a:t>
            </a:fld>
            <a:endParaRPr lang="en-US"/>
          </a:p>
        </p:txBody>
      </p:sp>
    </p:spTree>
    <p:extLst>
      <p:ext uri="{BB962C8B-B14F-4D97-AF65-F5344CB8AC3E}">
        <p14:creationId xmlns:p14="http://schemas.microsoft.com/office/powerpoint/2010/main" val="1188141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Supplementary figure 1</a:t>
            </a:r>
            <a:r>
              <a:rPr lang="en-US" dirty="0"/>
              <a:t> Excess rates of steroid exposure captured at each </a:t>
            </a:r>
            <a:r>
              <a:rPr lang="en-US" dirty="0" err="1"/>
              <a:t>centre</a:t>
            </a:r>
            <a:r>
              <a:rPr lang="en-US" dirty="0"/>
              <a:t>. (A-C) shown against percentage of patients recorded as having moderate or severe disease. (D-F) shown by </a:t>
            </a:r>
            <a:r>
              <a:rPr lang="en-US" dirty="0" err="1"/>
              <a:t>centre</a:t>
            </a:r>
            <a:r>
              <a:rPr lang="en-US" dirty="0"/>
              <a:t> for those patients with mild disease or disease in remission. (G-I) shown by </a:t>
            </a:r>
            <a:r>
              <a:rPr lang="en-US" dirty="0" err="1"/>
              <a:t>centre</a:t>
            </a:r>
            <a:r>
              <a:rPr lang="en-US" dirty="0"/>
              <a:t> for those patients with moderate or severe disease. Data are shown for all patients (A, D, G), or restricted to those patients with CD (B, E, H) or UC (C, F, I). Blue circle represent data from </a:t>
            </a:r>
            <a:r>
              <a:rPr lang="en-US" dirty="0" err="1"/>
              <a:t>centres</a:t>
            </a:r>
            <a:r>
              <a:rPr lang="en-US" dirty="0"/>
              <a:t> in the intervention group. Red circle represent </a:t>
            </a:r>
            <a:r>
              <a:rPr lang="en-US" dirty="0" err="1"/>
              <a:t>centres</a:t>
            </a:r>
            <a:r>
              <a:rPr lang="en-US" dirty="0"/>
              <a:t> in the non-intervention group.</a:t>
            </a:r>
          </a:p>
          <a:p>
            <a:endParaRPr lang="en-US" dirty="0"/>
          </a:p>
        </p:txBody>
      </p:sp>
      <p:sp>
        <p:nvSpPr>
          <p:cNvPr id="4" name="Slide Number Placeholder 3"/>
          <p:cNvSpPr>
            <a:spLocks noGrp="1"/>
          </p:cNvSpPr>
          <p:nvPr>
            <p:ph type="sldNum" sz="quarter" idx="5"/>
          </p:nvPr>
        </p:nvSpPr>
        <p:spPr/>
        <p:txBody>
          <a:bodyPr/>
          <a:lstStyle/>
          <a:p>
            <a:fld id="{942E66B6-93D1-1141-A6CE-B056298F3B06}" type="slidenum">
              <a:rPr lang="en-US" smtClean="0"/>
              <a:t>1</a:t>
            </a:fld>
            <a:endParaRPr lang="en-US"/>
          </a:p>
        </p:txBody>
      </p:sp>
    </p:spTree>
    <p:extLst>
      <p:ext uri="{BB962C8B-B14F-4D97-AF65-F5344CB8AC3E}">
        <p14:creationId xmlns:p14="http://schemas.microsoft.com/office/powerpoint/2010/main" val="206565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2FBB99-DC85-4348-90AC-113AEC2DDD6F}" type="datetimeFigureOut">
              <a:rPr lang="en-US" smtClean="0"/>
              <a:t>6/25/19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4040704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2FBB99-DC85-4348-90AC-113AEC2DDD6F}" type="datetimeFigureOut">
              <a:rPr lang="en-US" smtClean="0"/>
              <a:t>6/25/19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253127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2FBB99-DC85-4348-90AC-113AEC2DDD6F}" type="datetimeFigureOut">
              <a:rPr lang="en-US" smtClean="0"/>
              <a:t>6/25/19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4390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2FBB99-DC85-4348-90AC-113AEC2DDD6F}" type="datetimeFigureOut">
              <a:rPr lang="en-US" smtClean="0"/>
              <a:t>6/25/19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245105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2FBB99-DC85-4348-90AC-113AEC2DDD6F}" type="datetimeFigureOut">
              <a:rPr lang="en-US" smtClean="0"/>
              <a:t>6/25/19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2861436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2FBB99-DC85-4348-90AC-113AEC2DDD6F}" type="datetimeFigureOut">
              <a:rPr lang="en-US" smtClean="0"/>
              <a:t>6/25/19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2776620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2FBB99-DC85-4348-90AC-113AEC2DDD6F}" type="datetimeFigureOut">
              <a:rPr lang="en-US" smtClean="0"/>
              <a:t>6/25/19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161844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2FBB99-DC85-4348-90AC-113AEC2DDD6F}" type="datetimeFigureOut">
              <a:rPr lang="en-US" smtClean="0"/>
              <a:t>6/25/19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61268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FBB99-DC85-4348-90AC-113AEC2DDD6F}" type="datetimeFigureOut">
              <a:rPr lang="en-US" smtClean="0"/>
              <a:t>6/25/19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223805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C2FBB99-DC85-4348-90AC-113AEC2DDD6F}" type="datetimeFigureOut">
              <a:rPr lang="en-US" smtClean="0"/>
              <a:t>6/25/19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1232598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C2FBB99-DC85-4348-90AC-113AEC2DDD6F}" type="datetimeFigureOut">
              <a:rPr lang="en-US" smtClean="0"/>
              <a:t>6/25/19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5BFC4-1A6C-3A47-A977-5376EF399032}" type="slidenum">
              <a:rPr lang="en-US" smtClean="0"/>
              <a:t>‹#›</a:t>
            </a:fld>
            <a:endParaRPr lang="en-US"/>
          </a:p>
        </p:txBody>
      </p:sp>
    </p:spTree>
    <p:extLst>
      <p:ext uri="{BB962C8B-B14F-4D97-AF65-F5344CB8AC3E}">
        <p14:creationId xmlns:p14="http://schemas.microsoft.com/office/powerpoint/2010/main" val="133671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C2FBB99-DC85-4348-90AC-113AEC2DDD6F}" type="datetimeFigureOut">
              <a:rPr lang="en-US" smtClean="0"/>
              <a:t>6/25/19</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5A5BFC4-1A6C-3A47-A977-5376EF399032}" type="slidenum">
              <a:rPr lang="en-US" smtClean="0"/>
              <a:t>‹#›</a:t>
            </a:fld>
            <a:endParaRPr lang="en-US"/>
          </a:p>
        </p:txBody>
      </p:sp>
    </p:spTree>
    <p:extLst>
      <p:ext uri="{BB962C8B-B14F-4D97-AF65-F5344CB8AC3E}">
        <p14:creationId xmlns:p14="http://schemas.microsoft.com/office/powerpoint/2010/main" val="1346814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651930-BD9F-3540-9CD7-3CA5E82ACD6E}"/>
              </a:ext>
            </a:extLst>
          </p:cNvPr>
          <p:cNvPicPr>
            <a:picLocks noChangeAspect="1"/>
          </p:cNvPicPr>
          <p:nvPr/>
        </p:nvPicPr>
        <p:blipFill>
          <a:blip r:embed="rId3"/>
          <a:stretch>
            <a:fillRect/>
          </a:stretch>
        </p:blipFill>
        <p:spPr>
          <a:xfrm>
            <a:off x="31724" y="2206554"/>
            <a:ext cx="2322000" cy="2273371"/>
          </a:xfrm>
          <a:prstGeom prst="rect">
            <a:avLst/>
          </a:prstGeom>
        </p:spPr>
      </p:pic>
      <p:pic>
        <p:nvPicPr>
          <p:cNvPr id="5" name="Picture 4">
            <a:extLst>
              <a:ext uri="{FF2B5EF4-FFF2-40B4-BE49-F238E27FC236}">
                <a16:creationId xmlns:a16="http://schemas.microsoft.com/office/drawing/2014/main" id="{1F7BB8EF-228E-2743-AE82-93FD7B54C138}"/>
              </a:ext>
            </a:extLst>
          </p:cNvPr>
          <p:cNvPicPr>
            <a:picLocks noChangeAspect="1"/>
          </p:cNvPicPr>
          <p:nvPr/>
        </p:nvPicPr>
        <p:blipFill>
          <a:blip r:embed="rId4"/>
          <a:stretch>
            <a:fillRect/>
          </a:stretch>
        </p:blipFill>
        <p:spPr>
          <a:xfrm>
            <a:off x="2253671" y="2206554"/>
            <a:ext cx="2322000" cy="2273371"/>
          </a:xfrm>
          <a:prstGeom prst="rect">
            <a:avLst/>
          </a:prstGeom>
        </p:spPr>
      </p:pic>
      <p:pic>
        <p:nvPicPr>
          <p:cNvPr id="6" name="Picture 5">
            <a:extLst>
              <a:ext uri="{FF2B5EF4-FFF2-40B4-BE49-F238E27FC236}">
                <a16:creationId xmlns:a16="http://schemas.microsoft.com/office/drawing/2014/main" id="{226D8BF2-65C9-4849-B144-EC59703998D7}"/>
              </a:ext>
            </a:extLst>
          </p:cNvPr>
          <p:cNvPicPr>
            <a:picLocks noChangeAspect="1"/>
          </p:cNvPicPr>
          <p:nvPr/>
        </p:nvPicPr>
        <p:blipFill>
          <a:blip r:embed="rId5"/>
          <a:stretch>
            <a:fillRect/>
          </a:stretch>
        </p:blipFill>
        <p:spPr>
          <a:xfrm>
            <a:off x="4453420" y="2206554"/>
            <a:ext cx="2322000" cy="2273371"/>
          </a:xfrm>
          <a:prstGeom prst="rect">
            <a:avLst/>
          </a:prstGeom>
        </p:spPr>
      </p:pic>
      <p:pic>
        <p:nvPicPr>
          <p:cNvPr id="7" name="Picture 6">
            <a:extLst>
              <a:ext uri="{FF2B5EF4-FFF2-40B4-BE49-F238E27FC236}">
                <a16:creationId xmlns:a16="http://schemas.microsoft.com/office/drawing/2014/main" id="{6E61AB82-209F-5949-A705-3C4C88ADA7C8}"/>
              </a:ext>
            </a:extLst>
          </p:cNvPr>
          <p:cNvPicPr>
            <a:picLocks noChangeAspect="1"/>
          </p:cNvPicPr>
          <p:nvPr/>
        </p:nvPicPr>
        <p:blipFill>
          <a:blip r:embed="rId6"/>
          <a:stretch>
            <a:fillRect/>
          </a:stretch>
        </p:blipFill>
        <p:spPr>
          <a:xfrm>
            <a:off x="31724" y="-102619"/>
            <a:ext cx="2322000" cy="2273371"/>
          </a:xfrm>
          <a:prstGeom prst="rect">
            <a:avLst/>
          </a:prstGeom>
        </p:spPr>
      </p:pic>
      <p:pic>
        <p:nvPicPr>
          <p:cNvPr id="8" name="Picture 7">
            <a:extLst>
              <a:ext uri="{FF2B5EF4-FFF2-40B4-BE49-F238E27FC236}">
                <a16:creationId xmlns:a16="http://schemas.microsoft.com/office/drawing/2014/main" id="{44D56A6B-D7A7-BD48-9407-DFD79BAB0ACD}"/>
              </a:ext>
            </a:extLst>
          </p:cNvPr>
          <p:cNvPicPr>
            <a:picLocks noChangeAspect="1"/>
          </p:cNvPicPr>
          <p:nvPr/>
        </p:nvPicPr>
        <p:blipFill>
          <a:blip r:embed="rId7"/>
          <a:stretch>
            <a:fillRect/>
          </a:stretch>
        </p:blipFill>
        <p:spPr>
          <a:xfrm>
            <a:off x="4453420" y="-102619"/>
            <a:ext cx="2322000" cy="2273371"/>
          </a:xfrm>
          <a:prstGeom prst="rect">
            <a:avLst/>
          </a:prstGeom>
        </p:spPr>
      </p:pic>
      <p:pic>
        <p:nvPicPr>
          <p:cNvPr id="9" name="Picture 8">
            <a:extLst>
              <a:ext uri="{FF2B5EF4-FFF2-40B4-BE49-F238E27FC236}">
                <a16:creationId xmlns:a16="http://schemas.microsoft.com/office/drawing/2014/main" id="{D7525C9E-E7D4-674C-9696-0345691D2BCA}"/>
              </a:ext>
            </a:extLst>
          </p:cNvPr>
          <p:cNvPicPr>
            <a:picLocks noChangeAspect="1"/>
          </p:cNvPicPr>
          <p:nvPr/>
        </p:nvPicPr>
        <p:blipFill>
          <a:blip r:embed="rId8"/>
          <a:stretch>
            <a:fillRect/>
          </a:stretch>
        </p:blipFill>
        <p:spPr>
          <a:xfrm>
            <a:off x="2253671" y="-102619"/>
            <a:ext cx="2322000" cy="2273371"/>
          </a:xfrm>
          <a:prstGeom prst="rect">
            <a:avLst/>
          </a:prstGeom>
        </p:spPr>
      </p:pic>
      <p:sp>
        <p:nvSpPr>
          <p:cNvPr id="10" name="TextBox 9">
            <a:extLst>
              <a:ext uri="{FF2B5EF4-FFF2-40B4-BE49-F238E27FC236}">
                <a16:creationId xmlns:a16="http://schemas.microsoft.com/office/drawing/2014/main" id="{B00A5426-829F-C444-B8EB-D3E21242AB9C}"/>
              </a:ext>
            </a:extLst>
          </p:cNvPr>
          <p:cNvSpPr txBox="1"/>
          <p:nvPr/>
        </p:nvSpPr>
        <p:spPr>
          <a:xfrm>
            <a:off x="1557072" y="303765"/>
            <a:ext cx="639284" cy="415498"/>
          </a:xfrm>
          <a:prstGeom prst="rect">
            <a:avLst/>
          </a:prstGeom>
          <a:noFill/>
        </p:spPr>
        <p:txBody>
          <a:bodyPr wrap="square" rtlCol="0">
            <a:spAutoFit/>
          </a:bodyPr>
          <a:lstStyle/>
          <a:p>
            <a:r>
              <a:rPr lang="en-US" sz="1050" dirty="0"/>
              <a:t>r=0.47</a:t>
            </a:r>
          </a:p>
          <a:p>
            <a:r>
              <a:rPr lang="en-US" sz="1050" dirty="0"/>
              <a:t>p=0.04</a:t>
            </a:r>
          </a:p>
        </p:txBody>
      </p:sp>
      <p:sp>
        <p:nvSpPr>
          <p:cNvPr id="11" name="TextBox 10">
            <a:extLst>
              <a:ext uri="{FF2B5EF4-FFF2-40B4-BE49-F238E27FC236}">
                <a16:creationId xmlns:a16="http://schemas.microsoft.com/office/drawing/2014/main" id="{C6BD6093-67E7-594A-B0C9-85920184AFF1}"/>
              </a:ext>
            </a:extLst>
          </p:cNvPr>
          <p:cNvSpPr txBox="1"/>
          <p:nvPr/>
        </p:nvSpPr>
        <p:spPr>
          <a:xfrm>
            <a:off x="3776521" y="309677"/>
            <a:ext cx="639284" cy="415498"/>
          </a:xfrm>
          <a:prstGeom prst="rect">
            <a:avLst/>
          </a:prstGeom>
          <a:noFill/>
        </p:spPr>
        <p:txBody>
          <a:bodyPr wrap="square" rtlCol="0">
            <a:spAutoFit/>
          </a:bodyPr>
          <a:lstStyle/>
          <a:p>
            <a:r>
              <a:rPr lang="en-US" sz="1050" dirty="0"/>
              <a:t>r=0.55</a:t>
            </a:r>
          </a:p>
          <a:p>
            <a:r>
              <a:rPr lang="en-US" sz="1050" dirty="0"/>
              <a:t>p=0.01</a:t>
            </a:r>
          </a:p>
        </p:txBody>
      </p:sp>
      <p:sp>
        <p:nvSpPr>
          <p:cNvPr id="12" name="TextBox 11">
            <a:extLst>
              <a:ext uri="{FF2B5EF4-FFF2-40B4-BE49-F238E27FC236}">
                <a16:creationId xmlns:a16="http://schemas.microsoft.com/office/drawing/2014/main" id="{1C0E0A60-326A-5C47-ABB1-15612090AB15}"/>
              </a:ext>
            </a:extLst>
          </p:cNvPr>
          <p:cNvSpPr txBox="1"/>
          <p:nvPr/>
        </p:nvSpPr>
        <p:spPr>
          <a:xfrm>
            <a:off x="5835756" y="309677"/>
            <a:ext cx="639284" cy="415498"/>
          </a:xfrm>
          <a:prstGeom prst="rect">
            <a:avLst/>
          </a:prstGeom>
          <a:noFill/>
        </p:spPr>
        <p:txBody>
          <a:bodyPr wrap="square" rtlCol="0">
            <a:spAutoFit/>
          </a:bodyPr>
          <a:lstStyle/>
          <a:p>
            <a:r>
              <a:rPr lang="en-US" sz="1050" dirty="0"/>
              <a:t>r=0.17</a:t>
            </a:r>
          </a:p>
          <a:p>
            <a:r>
              <a:rPr lang="en-US" sz="1050" dirty="0"/>
              <a:t>p=0.3</a:t>
            </a:r>
          </a:p>
        </p:txBody>
      </p:sp>
      <p:sp>
        <p:nvSpPr>
          <p:cNvPr id="13" name="TextBox 12">
            <a:extLst>
              <a:ext uri="{FF2B5EF4-FFF2-40B4-BE49-F238E27FC236}">
                <a16:creationId xmlns:a16="http://schemas.microsoft.com/office/drawing/2014/main" id="{81F9C416-714D-6F47-9F03-86675D7AD628}"/>
              </a:ext>
            </a:extLst>
          </p:cNvPr>
          <p:cNvSpPr txBox="1"/>
          <p:nvPr/>
        </p:nvSpPr>
        <p:spPr>
          <a:xfrm>
            <a:off x="-37829" y="58418"/>
            <a:ext cx="635430" cy="369332"/>
          </a:xfrm>
          <a:prstGeom prst="rect">
            <a:avLst/>
          </a:prstGeom>
          <a:noFill/>
        </p:spPr>
        <p:txBody>
          <a:bodyPr wrap="square" rtlCol="0">
            <a:spAutoFit/>
          </a:bodyPr>
          <a:lstStyle/>
          <a:p>
            <a:r>
              <a:rPr lang="en-US" dirty="0"/>
              <a:t>(A)</a:t>
            </a:r>
          </a:p>
        </p:txBody>
      </p:sp>
      <p:sp>
        <p:nvSpPr>
          <p:cNvPr id="14" name="TextBox 13">
            <a:extLst>
              <a:ext uri="{FF2B5EF4-FFF2-40B4-BE49-F238E27FC236}">
                <a16:creationId xmlns:a16="http://schemas.microsoft.com/office/drawing/2014/main" id="{15FAC520-22AD-FB46-BECC-2D1C3086D9A4}"/>
              </a:ext>
            </a:extLst>
          </p:cNvPr>
          <p:cNvSpPr txBox="1"/>
          <p:nvPr/>
        </p:nvSpPr>
        <p:spPr>
          <a:xfrm>
            <a:off x="2163800" y="76169"/>
            <a:ext cx="635430" cy="369332"/>
          </a:xfrm>
          <a:prstGeom prst="rect">
            <a:avLst/>
          </a:prstGeom>
          <a:noFill/>
        </p:spPr>
        <p:txBody>
          <a:bodyPr wrap="square" rtlCol="0">
            <a:spAutoFit/>
          </a:bodyPr>
          <a:lstStyle/>
          <a:p>
            <a:r>
              <a:rPr lang="en-US" dirty="0"/>
              <a:t>(B)</a:t>
            </a:r>
          </a:p>
        </p:txBody>
      </p:sp>
      <p:sp>
        <p:nvSpPr>
          <p:cNvPr id="15" name="TextBox 14">
            <a:extLst>
              <a:ext uri="{FF2B5EF4-FFF2-40B4-BE49-F238E27FC236}">
                <a16:creationId xmlns:a16="http://schemas.microsoft.com/office/drawing/2014/main" id="{10D90316-3B01-5043-B694-8E06B4DA9098}"/>
              </a:ext>
            </a:extLst>
          </p:cNvPr>
          <p:cNvSpPr txBox="1"/>
          <p:nvPr/>
        </p:nvSpPr>
        <p:spPr>
          <a:xfrm>
            <a:off x="4347827" y="58418"/>
            <a:ext cx="635430" cy="369332"/>
          </a:xfrm>
          <a:prstGeom prst="rect">
            <a:avLst/>
          </a:prstGeom>
          <a:noFill/>
        </p:spPr>
        <p:txBody>
          <a:bodyPr wrap="square" rtlCol="0">
            <a:spAutoFit/>
          </a:bodyPr>
          <a:lstStyle/>
          <a:p>
            <a:r>
              <a:rPr lang="en-US" dirty="0"/>
              <a:t>(C)</a:t>
            </a:r>
          </a:p>
        </p:txBody>
      </p:sp>
      <p:pic>
        <p:nvPicPr>
          <p:cNvPr id="16" name="Picture 15">
            <a:extLst>
              <a:ext uri="{FF2B5EF4-FFF2-40B4-BE49-F238E27FC236}">
                <a16:creationId xmlns:a16="http://schemas.microsoft.com/office/drawing/2014/main" id="{7E0AB99F-B0CB-4A46-94FF-D4AFA2D130F8}"/>
              </a:ext>
            </a:extLst>
          </p:cNvPr>
          <p:cNvPicPr>
            <a:picLocks noChangeAspect="1"/>
          </p:cNvPicPr>
          <p:nvPr/>
        </p:nvPicPr>
        <p:blipFill>
          <a:blip r:embed="rId9"/>
          <a:stretch>
            <a:fillRect/>
          </a:stretch>
        </p:blipFill>
        <p:spPr>
          <a:xfrm>
            <a:off x="31724" y="4460392"/>
            <a:ext cx="2322000" cy="2273371"/>
          </a:xfrm>
          <a:prstGeom prst="rect">
            <a:avLst/>
          </a:prstGeom>
        </p:spPr>
      </p:pic>
      <p:pic>
        <p:nvPicPr>
          <p:cNvPr id="17" name="Picture 16">
            <a:extLst>
              <a:ext uri="{FF2B5EF4-FFF2-40B4-BE49-F238E27FC236}">
                <a16:creationId xmlns:a16="http://schemas.microsoft.com/office/drawing/2014/main" id="{8BC7B07F-DAB0-CA43-A6B3-D2922B24A816}"/>
              </a:ext>
            </a:extLst>
          </p:cNvPr>
          <p:cNvPicPr>
            <a:picLocks noChangeAspect="1"/>
          </p:cNvPicPr>
          <p:nvPr/>
        </p:nvPicPr>
        <p:blipFill>
          <a:blip r:embed="rId10"/>
          <a:stretch>
            <a:fillRect/>
          </a:stretch>
        </p:blipFill>
        <p:spPr>
          <a:xfrm>
            <a:off x="2253671" y="4451042"/>
            <a:ext cx="2322000" cy="2273371"/>
          </a:xfrm>
          <a:prstGeom prst="rect">
            <a:avLst/>
          </a:prstGeom>
        </p:spPr>
      </p:pic>
      <p:pic>
        <p:nvPicPr>
          <p:cNvPr id="18" name="Picture 17">
            <a:extLst>
              <a:ext uri="{FF2B5EF4-FFF2-40B4-BE49-F238E27FC236}">
                <a16:creationId xmlns:a16="http://schemas.microsoft.com/office/drawing/2014/main" id="{F3044A46-889F-C443-A9E4-0DE1A709CA2C}"/>
              </a:ext>
            </a:extLst>
          </p:cNvPr>
          <p:cNvPicPr>
            <a:picLocks noChangeAspect="1"/>
          </p:cNvPicPr>
          <p:nvPr/>
        </p:nvPicPr>
        <p:blipFill>
          <a:blip r:embed="rId11"/>
          <a:stretch>
            <a:fillRect/>
          </a:stretch>
        </p:blipFill>
        <p:spPr>
          <a:xfrm>
            <a:off x="4453420" y="4451042"/>
            <a:ext cx="2322000" cy="2273371"/>
          </a:xfrm>
          <a:prstGeom prst="rect">
            <a:avLst/>
          </a:prstGeom>
        </p:spPr>
      </p:pic>
      <p:sp>
        <p:nvSpPr>
          <p:cNvPr id="19" name="TextBox 18">
            <a:extLst>
              <a:ext uri="{FF2B5EF4-FFF2-40B4-BE49-F238E27FC236}">
                <a16:creationId xmlns:a16="http://schemas.microsoft.com/office/drawing/2014/main" id="{2743D680-23B7-9949-84C7-827B72386327}"/>
              </a:ext>
            </a:extLst>
          </p:cNvPr>
          <p:cNvSpPr txBox="1"/>
          <p:nvPr/>
        </p:nvSpPr>
        <p:spPr>
          <a:xfrm>
            <a:off x="-37829" y="2082318"/>
            <a:ext cx="635430" cy="369332"/>
          </a:xfrm>
          <a:prstGeom prst="rect">
            <a:avLst/>
          </a:prstGeom>
          <a:noFill/>
        </p:spPr>
        <p:txBody>
          <a:bodyPr wrap="square" rtlCol="0">
            <a:spAutoFit/>
          </a:bodyPr>
          <a:lstStyle/>
          <a:p>
            <a:r>
              <a:rPr lang="en-US" dirty="0"/>
              <a:t>(D)</a:t>
            </a:r>
          </a:p>
        </p:txBody>
      </p:sp>
      <p:sp>
        <p:nvSpPr>
          <p:cNvPr id="20" name="TextBox 19">
            <a:extLst>
              <a:ext uri="{FF2B5EF4-FFF2-40B4-BE49-F238E27FC236}">
                <a16:creationId xmlns:a16="http://schemas.microsoft.com/office/drawing/2014/main" id="{6620E6DA-83A6-0745-B4E5-59BA1A18DD2E}"/>
              </a:ext>
            </a:extLst>
          </p:cNvPr>
          <p:cNvSpPr txBox="1"/>
          <p:nvPr/>
        </p:nvSpPr>
        <p:spPr>
          <a:xfrm>
            <a:off x="-37829" y="4290400"/>
            <a:ext cx="635430" cy="369332"/>
          </a:xfrm>
          <a:prstGeom prst="rect">
            <a:avLst/>
          </a:prstGeom>
          <a:noFill/>
        </p:spPr>
        <p:txBody>
          <a:bodyPr wrap="square" rtlCol="0">
            <a:spAutoFit/>
          </a:bodyPr>
          <a:lstStyle/>
          <a:p>
            <a:r>
              <a:rPr lang="en-US" dirty="0"/>
              <a:t>(G)</a:t>
            </a:r>
          </a:p>
        </p:txBody>
      </p:sp>
      <p:sp>
        <p:nvSpPr>
          <p:cNvPr id="21" name="TextBox 20">
            <a:extLst>
              <a:ext uri="{FF2B5EF4-FFF2-40B4-BE49-F238E27FC236}">
                <a16:creationId xmlns:a16="http://schemas.microsoft.com/office/drawing/2014/main" id="{1D0C03F3-51F4-0940-A703-52C0E7634EA6}"/>
              </a:ext>
            </a:extLst>
          </p:cNvPr>
          <p:cNvSpPr txBox="1"/>
          <p:nvPr/>
        </p:nvSpPr>
        <p:spPr>
          <a:xfrm>
            <a:off x="2163800" y="2082318"/>
            <a:ext cx="635430" cy="369332"/>
          </a:xfrm>
          <a:prstGeom prst="rect">
            <a:avLst/>
          </a:prstGeom>
          <a:noFill/>
        </p:spPr>
        <p:txBody>
          <a:bodyPr wrap="square" rtlCol="0">
            <a:spAutoFit/>
          </a:bodyPr>
          <a:lstStyle/>
          <a:p>
            <a:r>
              <a:rPr lang="en-US" dirty="0"/>
              <a:t>(E)</a:t>
            </a:r>
          </a:p>
        </p:txBody>
      </p:sp>
      <p:sp>
        <p:nvSpPr>
          <p:cNvPr id="22" name="TextBox 21">
            <a:extLst>
              <a:ext uri="{FF2B5EF4-FFF2-40B4-BE49-F238E27FC236}">
                <a16:creationId xmlns:a16="http://schemas.microsoft.com/office/drawing/2014/main" id="{9DCB845C-3F58-9F48-B188-59EE9D08D177}"/>
              </a:ext>
            </a:extLst>
          </p:cNvPr>
          <p:cNvSpPr txBox="1"/>
          <p:nvPr/>
        </p:nvSpPr>
        <p:spPr>
          <a:xfrm>
            <a:off x="2163800" y="4290400"/>
            <a:ext cx="635430" cy="369332"/>
          </a:xfrm>
          <a:prstGeom prst="rect">
            <a:avLst/>
          </a:prstGeom>
          <a:noFill/>
        </p:spPr>
        <p:txBody>
          <a:bodyPr wrap="square" rtlCol="0">
            <a:spAutoFit/>
          </a:bodyPr>
          <a:lstStyle/>
          <a:p>
            <a:r>
              <a:rPr lang="en-US" dirty="0"/>
              <a:t>(H)</a:t>
            </a:r>
          </a:p>
        </p:txBody>
      </p:sp>
      <p:sp>
        <p:nvSpPr>
          <p:cNvPr id="23" name="TextBox 22">
            <a:extLst>
              <a:ext uri="{FF2B5EF4-FFF2-40B4-BE49-F238E27FC236}">
                <a16:creationId xmlns:a16="http://schemas.microsoft.com/office/drawing/2014/main" id="{B2892E8B-D6B0-B145-8E3A-2A847C353E66}"/>
              </a:ext>
            </a:extLst>
          </p:cNvPr>
          <p:cNvSpPr txBox="1"/>
          <p:nvPr/>
        </p:nvSpPr>
        <p:spPr>
          <a:xfrm>
            <a:off x="4347827" y="2082318"/>
            <a:ext cx="635430" cy="369332"/>
          </a:xfrm>
          <a:prstGeom prst="rect">
            <a:avLst/>
          </a:prstGeom>
          <a:noFill/>
        </p:spPr>
        <p:txBody>
          <a:bodyPr wrap="square" rtlCol="0">
            <a:spAutoFit/>
          </a:bodyPr>
          <a:lstStyle/>
          <a:p>
            <a:r>
              <a:rPr lang="en-US" dirty="0"/>
              <a:t>(F)</a:t>
            </a:r>
          </a:p>
        </p:txBody>
      </p:sp>
      <p:sp>
        <p:nvSpPr>
          <p:cNvPr id="24" name="TextBox 23">
            <a:extLst>
              <a:ext uri="{FF2B5EF4-FFF2-40B4-BE49-F238E27FC236}">
                <a16:creationId xmlns:a16="http://schemas.microsoft.com/office/drawing/2014/main" id="{EDA83CD4-3E35-6642-A70D-96087E0C3E6E}"/>
              </a:ext>
            </a:extLst>
          </p:cNvPr>
          <p:cNvSpPr txBox="1"/>
          <p:nvPr/>
        </p:nvSpPr>
        <p:spPr>
          <a:xfrm>
            <a:off x="4347827" y="4290400"/>
            <a:ext cx="635430" cy="369332"/>
          </a:xfrm>
          <a:prstGeom prst="rect">
            <a:avLst/>
          </a:prstGeom>
          <a:noFill/>
        </p:spPr>
        <p:txBody>
          <a:bodyPr wrap="square" rtlCol="0">
            <a:spAutoFit/>
          </a:bodyPr>
          <a:lstStyle/>
          <a:p>
            <a:r>
              <a:rPr lang="en-US" dirty="0"/>
              <a:t>(I)</a:t>
            </a:r>
          </a:p>
        </p:txBody>
      </p:sp>
      <p:sp>
        <p:nvSpPr>
          <p:cNvPr id="25" name="TextBox 24">
            <a:extLst>
              <a:ext uri="{FF2B5EF4-FFF2-40B4-BE49-F238E27FC236}">
                <a16:creationId xmlns:a16="http://schemas.microsoft.com/office/drawing/2014/main" id="{3A3E145B-0900-7245-9C1A-1CF2BE0F8AE5}"/>
              </a:ext>
            </a:extLst>
          </p:cNvPr>
          <p:cNvSpPr txBox="1"/>
          <p:nvPr/>
        </p:nvSpPr>
        <p:spPr>
          <a:xfrm>
            <a:off x="597601" y="-226855"/>
            <a:ext cx="1279113" cy="369332"/>
          </a:xfrm>
          <a:prstGeom prst="rect">
            <a:avLst/>
          </a:prstGeom>
          <a:noFill/>
        </p:spPr>
        <p:txBody>
          <a:bodyPr wrap="square" rtlCol="0">
            <a:spAutoFit/>
          </a:bodyPr>
          <a:lstStyle/>
          <a:p>
            <a:r>
              <a:rPr lang="en-US" dirty="0"/>
              <a:t>All patients</a:t>
            </a:r>
          </a:p>
        </p:txBody>
      </p:sp>
      <p:sp>
        <p:nvSpPr>
          <p:cNvPr id="26" name="TextBox 25">
            <a:extLst>
              <a:ext uri="{FF2B5EF4-FFF2-40B4-BE49-F238E27FC236}">
                <a16:creationId xmlns:a16="http://schemas.microsoft.com/office/drawing/2014/main" id="{4B164336-DD5E-B348-A0E4-ADD6C747C8E0}"/>
              </a:ext>
            </a:extLst>
          </p:cNvPr>
          <p:cNvSpPr txBox="1"/>
          <p:nvPr/>
        </p:nvSpPr>
        <p:spPr>
          <a:xfrm>
            <a:off x="3114646" y="-226855"/>
            <a:ext cx="596837" cy="369332"/>
          </a:xfrm>
          <a:prstGeom prst="rect">
            <a:avLst/>
          </a:prstGeom>
          <a:noFill/>
        </p:spPr>
        <p:txBody>
          <a:bodyPr wrap="square" rtlCol="0">
            <a:spAutoFit/>
          </a:bodyPr>
          <a:lstStyle/>
          <a:p>
            <a:r>
              <a:rPr lang="en-US" dirty="0"/>
              <a:t>CD</a:t>
            </a:r>
          </a:p>
        </p:txBody>
      </p:sp>
      <p:sp>
        <p:nvSpPr>
          <p:cNvPr id="27" name="TextBox 26">
            <a:extLst>
              <a:ext uri="{FF2B5EF4-FFF2-40B4-BE49-F238E27FC236}">
                <a16:creationId xmlns:a16="http://schemas.microsoft.com/office/drawing/2014/main" id="{1608F687-90C7-EC46-8281-CC4D7BCB3F21}"/>
              </a:ext>
            </a:extLst>
          </p:cNvPr>
          <p:cNvSpPr txBox="1"/>
          <p:nvPr/>
        </p:nvSpPr>
        <p:spPr>
          <a:xfrm>
            <a:off x="5484711" y="-226855"/>
            <a:ext cx="1279113" cy="369332"/>
          </a:xfrm>
          <a:prstGeom prst="rect">
            <a:avLst/>
          </a:prstGeom>
          <a:noFill/>
        </p:spPr>
        <p:txBody>
          <a:bodyPr wrap="square" rtlCol="0">
            <a:spAutoFit/>
          </a:bodyPr>
          <a:lstStyle/>
          <a:p>
            <a:r>
              <a:rPr lang="en-US" dirty="0"/>
              <a:t>UC</a:t>
            </a:r>
          </a:p>
        </p:txBody>
      </p:sp>
      <p:sp>
        <p:nvSpPr>
          <p:cNvPr id="28" name="TextBox 27">
            <a:extLst>
              <a:ext uri="{FF2B5EF4-FFF2-40B4-BE49-F238E27FC236}">
                <a16:creationId xmlns:a16="http://schemas.microsoft.com/office/drawing/2014/main" id="{D6D96CC5-7BFB-3C4A-9A39-EECEC2A87331}"/>
              </a:ext>
            </a:extLst>
          </p:cNvPr>
          <p:cNvSpPr txBox="1"/>
          <p:nvPr/>
        </p:nvSpPr>
        <p:spPr>
          <a:xfrm>
            <a:off x="355904" y="7052378"/>
            <a:ext cx="5951813" cy="1661993"/>
          </a:xfrm>
          <a:prstGeom prst="rect">
            <a:avLst/>
          </a:prstGeom>
          <a:noFill/>
        </p:spPr>
        <p:txBody>
          <a:bodyPr wrap="square" rtlCol="0">
            <a:spAutoFit/>
          </a:bodyPr>
          <a:lstStyle/>
          <a:p>
            <a:pPr lvl="0">
              <a:defRPr/>
            </a:pPr>
            <a:r>
              <a:rPr lang="en-US" sz="1100" b="1" dirty="0"/>
              <a:t>Supplementary figure 1</a:t>
            </a:r>
            <a:r>
              <a:rPr lang="en-US" sz="1100" dirty="0"/>
              <a:t> Excess rates of steroid exposure captured at each </a:t>
            </a:r>
            <a:r>
              <a:rPr lang="en-US" sz="1100" dirty="0" err="1"/>
              <a:t>centre</a:t>
            </a:r>
            <a:r>
              <a:rPr lang="en-US" sz="1100" dirty="0"/>
              <a:t>. (A-C) shown against percentage of patients recorded as having moderate or severe disease. (D-F) shown by </a:t>
            </a:r>
            <a:r>
              <a:rPr lang="en-US" sz="1100" dirty="0" err="1"/>
              <a:t>centre</a:t>
            </a:r>
            <a:r>
              <a:rPr lang="en-US" sz="1100" dirty="0"/>
              <a:t> for those patients with mild disease or disease in remission. (G-I) shown by </a:t>
            </a:r>
            <a:r>
              <a:rPr lang="en-US" sz="1100" dirty="0" err="1"/>
              <a:t>centre</a:t>
            </a:r>
            <a:r>
              <a:rPr lang="en-US" sz="1100" dirty="0"/>
              <a:t> for those patients with moderate or severe disease. Data are shown for all patients (A, D, G), or restricted to those patients with CD (B, E, H) or UC (C, F, I). Blue circle represent data from </a:t>
            </a:r>
            <a:r>
              <a:rPr lang="en-US" sz="1100" dirty="0" err="1"/>
              <a:t>centres</a:t>
            </a:r>
            <a:r>
              <a:rPr lang="en-US" sz="1100" dirty="0"/>
              <a:t> in the intervention group. Red circle represent </a:t>
            </a:r>
            <a:r>
              <a:rPr lang="en-US" sz="1100" dirty="0" err="1"/>
              <a:t>centres</a:t>
            </a:r>
            <a:r>
              <a:rPr lang="en-US" sz="1100" dirty="0"/>
              <a:t> in the non-intervention group.</a:t>
            </a:r>
          </a:p>
          <a:p>
            <a:endParaRPr lang="en-US" dirty="0"/>
          </a:p>
          <a:p>
            <a:endParaRPr lang="en-US" dirty="0"/>
          </a:p>
        </p:txBody>
      </p:sp>
    </p:spTree>
    <p:extLst>
      <p:ext uri="{BB962C8B-B14F-4D97-AF65-F5344CB8AC3E}">
        <p14:creationId xmlns:p14="http://schemas.microsoft.com/office/powerpoint/2010/main" val="40358953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8617</TotalTime>
  <Words>284</Words>
  <Application>Microsoft Macintosh PowerPoint</Application>
  <PresentationFormat>A4 Paper (210x297 mm)</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Raine</dc:creator>
  <cp:lastModifiedBy>Tim Raine</cp:lastModifiedBy>
  <cp:revision>3</cp:revision>
  <dcterms:created xsi:type="dcterms:W3CDTF">2019-06-25T16:15:49Z</dcterms:created>
  <dcterms:modified xsi:type="dcterms:W3CDTF">2019-07-01T15:53:40Z</dcterms:modified>
</cp:coreProperties>
</file>