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12192000"/>
  <p:notesSz cx="9926638" cy="143525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0" autoAdjust="0"/>
    <p:restoredTop sz="94660"/>
  </p:normalViewPr>
  <p:slideViewPr>
    <p:cSldViewPr snapToGrid="0">
      <p:cViewPr varScale="1">
        <p:scale>
          <a:sx n="57" d="100"/>
          <a:sy n="57" d="100"/>
        </p:scale>
        <p:origin x="240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C5E67F0-88E9-41BE-902E-5F8AB6A22862}" type="datetimeFigureOut">
              <a:rPr lang="en-GB" smtClean="0"/>
              <a:t>11/05/2018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7A3EE8-AAA1-4DB3-9B83-034F12C4A65B}" type="slidenum">
              <a:rPr lang="en-GB" smtClean="0"/>
              <a:t>‹#›</a:t>
            </a:fld>
            <a:endParaRPr lang="en-GB"/>
          </a:p>
        </p:txBody>
      </p:sp>
    </p:spTree>
    <p:extLst>
      <p:ext uri="{BB962C8B-B14F-4D97-AF65-F5344CB8AC3E}">
        <p14:creationId xmlns:p14="http://schemas.microsoft.com/office/powerpoint/2010/main" val="3339671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5E67F0-88E9-41BE-902E-5F8AB6A22862}" type="datetimeFigureOut">
              <a:rPr lang="en-GB" smtClean="0"/>
              <a:t>11/05/2018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7A3EE8-AAA1-4DB3-9B83-034F12C4A65B}" type="slidenum">
              <a:rPr lang="en-GB" smtClean="0"/>
              <a:t>‹#›</a:t>
            </a:fld>
            <a:endParaRPr lang="en-GB"/>
          </a:p>
        </p:txBody>
      </p:sp>
    </p:spTree>
    <p:extLst>
      <p:ext uri="{BB962C8B-B14F-4D97-AF65-F5344CB8AC3E}">
        <p14:creationId xmlns:p14="http://schemas.microsoft.com/office/powerpoint/2010/main" val="1428987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5E67F0-88E9-41BE-902E-5F8AB6A22862}" type="datetimeFigureOut">
              <a:rPr lang="en-GB" smtClean="0"/>
              <a:t>11/05/2018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7A3EE8-AAA1-4DB3-9B83-034F12C4A65B}" type="slidenum">
              <a:rPr lang="en-GB" smtClean="0"/>
              <a:t>‹#›</a:t>
            </a:fld>
            <a:endParaRPr lang="en-GB"/>
          </a:p>
        </p:txBody>
      </p:sp>
    </p:spTree>
    <p:extLst>
      <p:ext uri="{BB962C8B-B14F-4D97-AF65-F5344CB8AC3E}">
        <p14:creationId xmlns:p14="http://schemas.microsoft.com/office/powerpoint/2010/main" val="54072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5E67F0-88E9-41BE-902E-5F8AB6A22862}" type="datetimeFigureOut">
              <a:rPr lang="en-GB" smtClean="0"/>
              <a:t>11/05/2018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7A3EE8-AAA1-4DB3-9B83-034F12C4A65B}" type="slidenum">
              <a:rPr lang="en-GB" smtClean="0"/>
              <a:t>‹#›</a:t>
            </a:fld>
            <a:endParaRPr lang="en-GB"/>
          </a:p>
        </p:txBody>
      </p:sp>
    </p:spTree>
    <p:extLst>
      <p:ext uri="{BB962C8B-B14F-4D97-AF65-F5344CB8AC3E}">
        <p14:creationId xmlns:p14="http://schemas.microsoft.com/office/powerpoint/2010/main" val="376014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5E67F0-88E9-41BE-902E-5F8AB6A22862}" type="datetimeFigureOut">
              <a:rPr lang="en-GB" smtClean="0"/>
              <a:t>11/05/2018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7A3EE8-AAA1-4DB3-9B83-034F12C4A65B}" type="slidenum">
              <a:rPr lang="en-GB" smtClean="0"/>
              <a:t>‹#›</a:t>
            </a:fld>
            <a:endParaRPr lang="en-GB"/>
          </a:p>
        </p:txBody>
      </p:sp>
    </p:spTree>
    <p:extLst>
      <p:ext uri="{BB962C8B-B14F-4D97-AF65-F5344CB8AC3E}">
        <p14:creationId xmlns:p14="http://schemas.microsoft.com/office/powerpoint/2010/main" val="269010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C5E67F0-88E9-41BE-902E-5F8AB6A22862}" type="datetimeFigureOut">
              <a:rPr lang="en-GB" smtClean="0"/>
              <a:t>11/05/2018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7A3EE8-AAA1-4DB3-9B83-034F12C4A65B}" type="slidenum">
              <a:rPr lang="en-GB" smtClean="0"/>
              <a:t>‹#›</a:t>
            </a:fld>
            <a:endParaRPr lang="en-GB"/>
          </a:p>
        </p:txBody>
      </p:sp>
    </p:spTree>
    <p:extLst>
      <p:ext uri="{BB962C8B-B14F-4D97-AF65-F5344CB8AC3E}">
        <p14:creationId xmlns:p14="http://schemas.microsoft.com/office/powerpoint/2010/main" val="1416562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C5E67F0-88E9-41BE-902E-5F8AB6A22862}" type="datetimeFigureOut">
              <a:rPr lang="en-GB" smtClean="0"/>
              <a:t>11/05/2018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97A3EE8-AAA1-4DB3-9B83-034F12C4A65B}" type="slidenum">
              <a:rPr lang="en-GB" smtClean="0"/>
              <a:t>‹#›</a:t>
            </a:fld>
            <a:endParaRPr lang="en-GB"/>
          </a:p>
        </p:txBody>
      </p:sp>
    </p:spTree>
    <p:extLst>
      <p:ext uri="{BB962C8B-B14F-4D97-AF65-F5344CB8AC3E}">
        <p14:creationId xmlns:p14="http://schemas.microsoft.com/office/powerpoint/2010/main" val="2374046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C5E67F0-88E9-41BE-902E-5F8AB6A22862}" type="datetimeFigureOut">
              <a:rPr lang="en-GB" smtClean="0"/>
              <a:t>11/05/2018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97A3EE8-AAA1-4DB3-9B83-034F12C4A65B}" type="slidenum">
              <a:rPr lang="en-GB" smtClean="0"/>
              <a:t>‹#›</a:t>
            </a:fld>
            <a:endParaRPr lang="en-GB"/>
          </a:p>
        </p:txBody>
      </p:sp>
    </p:spTree>
    <p:extLst>
      <p:ext uri="{BB962C8B-B14F-4D97-AF65-F5344CB8AC3E}">
        <p14:creationId xmlns:p14="http://schemas.microsoft.com/office/powerpoint/2010/main" val="1547493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5E67F0-88E9-41BE-902E-5F8AB6A22862}" type="datetimeFigureOut">
              <a:rPr lang="en-GB" smtClean="0"/>
              <a:t>11/05/2018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97A3EE8-AAA1-4DB3-9B83-034F12C4A65B}" type="slidenum">
              <a:rPr lang="en-GB" smtClean="0"/>
              <a:t>‹#›</a:t>
            </a:fld>
            <a:endParaRPr lang="en-GB"/>
          </a:p>
        </p:txBody>
      </p:sp>
    </p:spTree>
    <p:extLst>
      <p:ext uri="{BB962C8B-B14F-4D97-AF65-F5344CB8AC3E}">
        <p14:creationId xmlns:p14="http://schemas.microsoft.com/office/powerpoint/2010/main" val="2215214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5E67F0-88E9-41BE-902E-5F8AB6A22862}" type="datetimeFigureOut">
              <a:rPr lang="en-GB" smtClean="0"/>
              <a:t>11/05/2018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7A3EE8-AAA1-4DB3-9B83-034F12C4A65B}" type="slidenum">
              <a:rPr lang="en-GB" smtClean="0"/>
              <a:t>‹#›</a:t>
            </a:fld>
            <a:endParaRPr lang="en-GB"/>
          </a:p>
        </p:txBody>
      </p:sp>
    </p:spTree>
    <p:extLst>
      <p:ext uri="{BB962C8B-B14F-4D97-AF65-F5344CB8AC3E}">
        <p14:creationId xmlns:p14="http://schemas.microsoft.com/office/powerpoint/2010/main" val="4091766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5E67F0-88E9-41BE-902E-5F8AB6A22862}" type="datetimeFigureOut">
              <a:rPr lang="en-GB" smtClean="0"/>
              <a:t>11/05/2018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7A3EE8-AAA1-4DB3-9B83-034F12C4A65B}" type="slidenum">
              <a:rPr lang="en-GB" smtClean="0"/>
              <a:t>‹#›</a:t>
            </a:fld>
            <a:endParaRPr lang="en-GB"/>
          </a:p>
        </p:txBody>
      </p:sp>
    </p:spTree>
    <p:extLst>
      <p:ext uri="{BB962C8B-B14F-4D97-AF65-F5344CB8AC3E}">
        <p14:creationId xmlns:p14="http://schemas.microsoft.com/office/powerpoint/2010/main" val="3959622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EC5E67F0-88E9-41BE-902E-5F8AB6A22862}" type="datetimeFigureOut">
              <a:rPr lang="en-GB" smtClean="0"/>
              <a:t>11/05/2018</a:t>
            </a:fld>
            <a:endParaRPr lang="en-GB"/>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797A3EE8-AAA1-4DB3-9B83-034F12C4A65B}" type="slidenum">
              <a:rPr lang="en-GB" smtClean="0"/>
              <a:t>‹#›</a:t>
            </a:fld>
            <a:endParaRPr lang="en-GB"/>
          </a:p>
        </p:txBody>
      </p:sp>
    </p:spTree>
    <p:extLst>
      <p:ext uri="{BB962C8B-B14F-4D97-AF65-F5344CB8AC3E}">
        <p14:creationId xmlns:p14="http://schemas.microsoft.com/office/powerpoint/2010/main" val="14947511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rotWithShape="1">
          <a:blip r:embed="rId2" cstate="print">
            <a:extLst>
              <a:ext uri="{28A0092B-C50C-407E-A947-70E740481C1C}">
                <a14:useLocalDpi xmlns:a14="http://schemas.microsoft.com/office/drawing/2010/main" val="0"/>
              </a:ext>
            </a:extLst>
          </a:blip>
          <a:srcRect t="19230"/>
          <a:stretch/>
        </p:blipFill>
        <p:spPr>
          <a:xfrm>
            <a:off x="128153" y="68352"/>
            <a:ext cx="2171702" cy="1076505"/>
          </a:xfrm>
          <a:prstGeom prst="rect">
            <a:avLst/>
          </a:prstGeom>
        </p:spPr>
      </p:pic>
      <p:pic>
        <p:nvPicPr>
          <p:cNvPr id="12" name="Content Placeholder 3"/>
          <p:cNvPicPr>
            <a:picLocks/>
          </p:cNvPicPr>
          <p:nvPr/>
        </p:nvPicPr>
        <p:blipFill rotWithShape="1">
          <a:blip r:embed="rId3" cstate="print">
            <a:extLst>
              <a:ext uri="{28A0092B-C50C-407E-A947-70E740481C1C}">
                <a14:useLocalDpi xmlns:a14="http://schemas.microsoft.com/office/drawing/2010/main" val="0"/>
              </a:ext>
            </a:extLst>
          </a:blip>
          <a:srcRect b="11843"/>
          <a:stretch/>
        </p:blipFill>
        <p:spPr>
          <a:xfrm>
            <a:off x="3218199" y="2490286"/>
            <a:ext cx="3542454" cy="2627135"/>
          </a:xfrm>
          <a:prstGeom prst="rect">
            <a:avLst/>
          </a:prstGeom>
        </p:spPr>
      </p:pic>
      <p:sp>
        <p:nvSpPr>
          <p:cNvPr id="6" name="Title 5"/>
          <p:cNvSpPr>
            <a:spLocks noGrp="1"/>
          </p:cNvSpPr>
          <p:nvPr>
            <p:ph type="ctrTitle"/>
          </p:nvPr>
        </p:nvSpPr>
        <p:spPr>
          <a:xfrm>
            <a:off x="514347" y="789686"/>
            <a:ext cx="5829300" cy="1377369"/>
          </a:xfrm>
        </p:spPr>
        <p:txBody>
          <a:bodyPr>
            <a:normAutofit fontScale="90000"/>
          </a:bodyPr>
          <a:lstStyle/>
          <a:p>
            <a:r>
              <a:rPr lang="en-GB" sz="2400" dirty="0"/>
              <a:t>Impact of diet, household income and stress on telomere length in a cohort of Colombian schoolchildren</a:t>
            </a:r>
            <a:br>
              <a:rPr lang="en-GB" sz="2400" dirty="0"/>
            </a:br>
            <a:endParaRPr lang="en-GB" sz="2400" dirty="0"/>
          </a:p>
        </p:txBody>
      </p:sp>
      <p:sp>
        <p:nvSpPr>
          <p:cNvPr id="7" name="Subtitle 6"/>
          <p:cNvSpPr>
            <a:spLocks noGrp="1"/>
          </p:cNvSpPr>
          <p:nvPr>
            <p:ph type="subTitle" idx="1"/>
          </p:nvPr>
        </p:nvSpPr>
        <p:spPr>
          <a:xfrm>
            <a:off x="857247" y="1786148"/>
            <a:ext cx="5143500" cy="995083"/>
          </a:xfrm>
        </p:spPr>
        <p:txBody>
          <a:bodyPr/>
          <a:lstStyle/>
          <a:p>
            <a:r>
              <a:rPr lang="en-GB" dirty="0"/>
              <a:t>E. D. Kidd</a:t>
            </a:r>
            <a:r>
              <a:rPr lang="en-GB" baseline="30000" dirty="0"/>
              <a:t>1</a:t>
            </a:r>
            <a:r>
              <a:rPr lang="en-GB" dirty="0"/>
              <a:t>, A. Walley</a:t>
            </a:r>
            <a:r>
              <a:rPr lang="en-GB" baseline="30000" dirty="0"/>
              <a:t>2</a:t>
            </a:r>
            <a:r>
              <a:rPr lang="en-GB" baseline="-25000" dirty="0"/>
              <a:t> </a:t>
            </a:r>
            <a:r>
              <a:rPr lang="en-GB" dirty="0"/>
              <a:t>, J. Buxton </a:t>
            </a:r>
            <a:r>
              <a:rPr lang="en-GB" baseline="30000" dirty="0"/>
              <a:t>3</a:t>
            </a:r>
            <a:r>
              <a:rPr lang="en-GB" dirty="0"/>
              <a:t>, J Le Page-</a:t>
            </a:r>
            <a:r>
              <a:rPr lang="en-GB" dirty="0" err="1"/>
              <a:t>Pezet</a:t>
            </a:r>
            <a:r>
              <a:rPr lang="en-GB" dirty="0"/>
              <a:t> </a:t>
            </a:r>
            <a:r>
              <a:rPr lang="en-GB" baseline="30000" dirty="0"/>
              <a:t>1 </a:t>
            </a:r>
            <a:r>
              <a:rPr lang="en-GB" dirty="0"/>
              <a:t>,</a:t>
            </a:r>
            <a:r>
              <a:rPr lang="en-GB" baseline="30000" dirty="0"/>
              <a:t> </a:t>
            </a:r>
            <a:r>
              <a:rPr lang="en-GB" dirty="0"/>
              <a:t>D.D. Cohen</a:t>
            </a:r>
            <a:r>
              <a:rPr lang="en-GB" baseline="30000" dirty="0"/>
              <a:t>4,5</a:t>
            </a:r>
            <a:r>
              <a:rPr lang="en-GB" dirty="0"/>
              <a:t>, P. Lopez-Jaramillo</a:t>
            </a:r>
            <a:r>
              <a:rPr lang="en-GB" baseline="30000" dirty="0"/>
              <a:t>4,5</a:t>
            </a:r>
            <a:r>
              <a:rPr lang="en-GB" dirty="0"/>
              <a:t>, AIF Blakemore </a:t>
            </a:r>
            <a:r>
              <a:rPr lang="en-GB" baseline="30000" dirty="0"/>
              <a:t>6,7</a:t>
            </a:r>
            <a:r>
              <a:rPr lang="en-GB" dirty="0"/>
              <a:t> , U. Fairbrother</a:t>
            </a:r>
            <a:r>
              <a:rPr lang="en-GB" baseline="30000" dirty="0"/>
              <a:t>1</a:t>
            </a:r>
            <a:endParaRPr lang="en-GB" dirty="0"/>
          </a:p>
          <a:p>
            <a:endParaRPr lang="en-GB" dirty="0"/>
          </a:p>
        </p:txBody>
      </p:sp>
      <p:sp>
        <p:nvSpPr>
          <p:cNvPr id="8" name="TextBox 7"/>
          <p:cNvSpPr txBox="1"/>
          <p:nvPr/>
        </p:nvSpPr>
        <p:spPr>
          <a:xfrm>
            <a:off x="470312" y="2513819"/>
            <a:ext cx="2747887" cy="2369880"/>
          </a:xfrm>
          <a:prstGeom prst="rect">
            <a:avLst/>
          </a:prstGeom>
          <a:noFill/>
        </p:spPr>
        <p:txBody>
          <a:bodyPr wrap="square" rtlCol="0">
            <a:spAutoFit/>
          </a:bodyPr>
          <a:lstStyle/>
          <a:p>
            <a:r>
              <a:rPr lang="en-GB" dirty="0" smtClean="0"/>
              <a:t>Introduction</a:t>
            </a:r>
          </a:p>
          <a:p>
            <a:r>
              <a:rPr lang="en-GB" sz="1400" dirty="0"/>
              <a:t>Mean telomere length (TL) has been associated with aging, cancer, diet and stress. In order to assess the effects of diet and stress on TL, and minimise the effect of age, the current study assessed school-age children with a comprehensive phenotyping approach</a:t>
            </a:r>
            <a:r>
              <a:rPr lang="en-GB" sz="1400" dirty="0" smtClean="0"/>
              <a:t>..........</a:t>
            </a:r>
            <a:endParaRPr lang="en-GB" sz="1400" dirty="0"/>
          </a:p>
          <a:p>
            <a:endParaRPr lang="en-GB" dirty="0"/>
          </a:p>
        </p:txBody>
      </p:sp>
      <p:sp>
        <p:nvSpPr>
          <p:cNvPr id="9" name="TextBox 8"/>
          <p:cNvSpPr txBox="1"/>
          <p:nvPr/>
        </p:nvSpPr>
        <p:spPr>
          <a:xfrm>
            <a:off x="514350" y="4625676"/>
            <a:ext cx="5829300" cy="1477328"/>
          </a:xfrm>
          <a:prstGeom prst="rect">
            <a:avLst/>
          </a:prstGeom>
          <a:noFill/>
        </p:spPr>
        <p:txBody>
          <a:bodyPr wrap="square" rtlCol="0">
            <a:spAutoFit/>
          </a:bodyPr>
          <a:lstStyle/>
          <a:p>
            <a:r>
              <a:rPr lang="en-GB" dirty="0" smtClean="0"/>
              <a:t>Methods</a:t>
            </a:r>
          </a:p>
          <a:p>
            <a:r>
              <a:rPr lang="en-GB" sz="1200" dirty="0"/>
              <a:t>Relative telomere length ratios were determined in 375 subjects (age 9-14 years). Subjects were recruited within the ACFIES (Association between Cardiorespiratory Fitness, Muscular Strength and Body Composition with Metabolic Risk Factors in Colombian Children) study. Phenotypes were determined using standard tests and an extensive questionnaire. A composite stress score was derived by adding together the number of serious life events for each subject. Statistical analysis was carried out using SPSSv25 (IBM Inc., USA). </a:t>
            </a:r>
          </a:p>
        </p:txBody>
      </p:sp>
      <p:sp>
        <p:nvSpPr>
          <p:cNvPr id="10" name="TextBox 9"/>
          <p:cNvSpPr txBox="1"/>
          <p:nvPr/>
        </p:nvSpPr>
        <p:spPr>
          <a:xfrm>
            <a:off x="514350" y="9849637"/>
            <a:ext cx="5829300" cy="1754326"/>
          </a:xfrm>
          <a:prstGeom prst="rect">
            <a:avLst/>
          </a:prstGeom>
          <a:noFill/>
        </p:spPr>
        <p:txBody>
          <a:bodyPr wrap="square" rtlCol="0">
            <a:spAutoFit/>
          </a:bodyPr>
          <a:lstStyle/>
          <a:p>
            <a:r>
              <a:rPr lang="en-GB" dirty="0" smtClean="0"/>
              <a:t>Discussion</a:t>
            </a:r>
          </a:p>
          <a:p>
            <a:r>
              <a:rPr lang="en-GB" sz="1500" dirty="0"/>
              <a:t>Interestingly, TL appears to be positively associated with consumption of dairy products, possibly due to the beneficial effects of increasing micronutrients such as calcium in the diet for these children. The lack of association with household income and stress may be due to the relatively small cohort size, or their young age so that long-term effects are yet to manifest.</a:t>
            </a:r>
          </a:p>
        </p:txBody>
      </p:sp>
      <p:sp>
        <p:nvSpPr>
          <p:cNvPr id="11" name="TextBox 10"/>
          <p:cNvSpPr txBox="1"/>
          <p:nvPr/>
        </p:nvSpPr>
        <p:spPr>
          <a:xfrm>
            <a:off x="3720202" y="6536734"/>
            <a:ext cx="3137798" cy="3170099"/>
          </a:xfrm>
          <a:prstGeom prst="rect">
            <a:avLst/>
          </a:prstGeom>
          <a:noFill/>
        </p:spPr>
        <p:txBody>
          <a:bodyPr wrap="square" rtlCol="0">
            <a:spAutoFit/>
          </a:bodyPr>
          <a:lstStyle/>
          <a:p>
            <a:r>
              <a:rPr lang="en-GB" dirty="0" smtClean="0"/>
              <a:t>Results</a:t>
            </a:r>
          </a:p>
          <a:p>
            <a:r>
              <a:rPr lang="en-GB" sz="1400" dirty="0"/>
              <a:t>Consumption of 31 different foods was not significantly associated with TL (p&gt;0.05). Uncorrected associations were observed for dairy (p=0.014), fast food (p=0.01) and fruit juice (p=0.049). Household income was positively associated with consumption of dairy (p=0.00005) and fruit juice (p=0.03) but not fast food (p&gt;0.05). It was negatively associated with a composite stress score (p=0.00003). In this study, neither household income nor stress were associated with TL (p&gt;0.05).</a:t>
            </a:r>
          </a:p>
        </p:txBody>
      </p:sp>
      <p:sp>
        <p:nvSpPr>
          <p:cNvPr id="14" name="TextBox 13"/>
          <p:cNvSpPr txBox="1"/>
          <p:nvPr/>
        </p:nvSpPr>
        <p:spPr>
          <a:xfrm>
            <a:off x="514350" y="11543299"/>
            <a:ext cx="5694831" cy="276999"/>
          </a:xfrm>
          <a:prstGeom prst="rect">
            <a:avLst/>
          </a:prstGeom>
          <a:noFill/>
        </p:spPr>
        <p:txBody>
          <a:bodyPr wrap="square" rtlCol="0">
            <a:spAutoFit/>
          </a:bodyPr>
          <a:lstStyle/>
          <a:p>
            <a:r>
              <a:rPr lang="en-GB" sz="1200" dirty="0" smtClean="0"/>
              <a:t>References </a:t>
            </a:r>
            <a:endParaRPr lang="en-GB" sz="1200" dirty="0"/>
          </a:p>
        </p:txBody>
      </p:sp>
      <p:sp>
        <p:nvSpPr>
          <p:cNvPr id="15" name="TextBox 14"/>
          <p:cNvSpPr txBox="1"/>
          <p:nvPr/>
        </p:nvSpPr>
        <p:spPr>
          <a:xfrm>
            <a:off x="514347" y="6103004"/>
            <a:ext cx="4730006" cy="307777"/>
          </a:xfrm>
          <a:prstGeom prst="rect">
            <a:avLst/>
          </a:prstGeom>
          <a:noFill/>
        </p:spPr>
        <p:txBody>
          <a:bodyPr wrap="square" rtlCol="0">
            <a:spAutoFit/>
          </a:bodyPr>
          <a:lstStyle/>
          <a:p>
            <a:r>
              <a:rPr lang="en-GB" sz="1400" dirty="0" smtClean="0"/>
              <a:t>Table 1– ANOVA? Associations with mean log t/s</a:t>
            </a:r>
            <a:endParaRPr lang="en-GB" sz="1400" dirty="0"/>
          </a:p>
        </p:txBody>
      </p:sp>
      <p:graphicFrame>
        <p:nvGraphicFramePr>
          <p:cNvPr id="18" name="Table 17"/>
          <p:cNvGraphicFramePr>
            <a:graphicFrameLocks noGrp="1"/>
          </p:cNvGraphicFramePr>
          <p:nvPr>
            <p:extLst>
              <p:ext uri="{D42A27DB-BD31-4B8C-83A1-F6EECF244321}">
                <p14:modId xmlns:p14="http://schemas.microsoft.com/office/powerpoint/2010/main" val="2761155172"/>
              </p:ext>
            </p:extLst>
          </p:nvPr>
        </p:nvGraphicFramePr>
        <p:xfrm>
          <a:off x="514347" y="6536735"/>
          <a:ext cx="3205854" cy="3168242"/>
        </p:xfrm>
        <a:graphic>
          <a:graphicData uri="http://schemas.openxmlformats.org/drawingml/2006/table">
            <a:tbl>
              <a:tblPr firstRow="1" bandRow="1">
                <a:tableStyleId>{5C22544A-7EE6-4342-B048-85BDC9FD1C3A}</a:tableStyleId>
              </a:tblPr>
              <a:tblGrid>
                <a:gridCol w="1068618"/>
                <a:gridCol w="1068618"/>
                <a:gridCol w="1068618"/>
              </a:tblGrid>
              <a:tr h="467084">
                <a:tc>
                  <a:txBody>
                    <a:bodyPr/>
                    <a:lstStyle/>
                    <a:p>
                      <a:r>
                        <a:rPr lang="en-GB" dirty="0" smtClean="0"/>
                        <a:t>Food Group</a:t>
                      </a:r>
                      <a:endParaRPr lang="en-GB" dirty="0"/>
                    </a:p>
                  </a:txBody>
                  <a:tcPr/>
                </a:tc>
                <a:tc>
                  <a:txBody>
                    <a:bodyPr/>
                    <a:lstStyle/>
                    <a:p>
                      <a:r>
                        <a:rPr lang="en-GB" dirty="0" smtClean="0"/>
                        <a:t>Mean log T/S</a:t>
                      </a:r>
                      <a:endParaRPr lang="en-GB" dirty="0"/>
                    </a:p>
                  </a:txBody>
                  <a:tcPr/>
                </a:tc>
                <a:tc>
                  <a:txBody>
                    <a:bodyPr/>
                    <a:lstStyle/>
                    <a:p>
                      <a:r>
                        <a:rPr lang="en-GB" i="1" dirty="0" smtClean="0"/>
                        <a:t>P </a:t>
                      </a:r>
                      <a:r>
                        <a:rPr lang="en-GB" i="0" dirty="0" smtClean="0"/>
                        <a:t>- Value</a:t>
                      </a:r>
                      <a:endParaRPr lang="en-GB" i="1" dirty="0"/>
                    </a:p>
                  </a:txBody>
                  <a:tcPr/>
                </a:tc>
              </a:tr>
              <a:tr h="356759">
                <a:tc>
                  <a:txBody>
                    <a:bodyPr/>
                    <a:lstStyle/>
                    <a:p>
                      <a:r>
                        <a:rPr lang="en-GB" dirty="0" smtClean="0"/>
                        <a:t>Dairy</a:t>
                      </a:r>
                      <a:endParaRPr lang="en-GB" dirty="0"/>
                    </a:p>
                  </a:txBody>
                  <a:tcPr/>
                </a:tc>
                <a:tc>
                  <a:txBody>
                    <a:bodyPr/>
                    <a:lstStyle/>
                    <a:p>
                      <a:endParaRPr lang="en-GB" dirty="0"/>
                    </a:p>
                  </a:txBody>
                  <a:tcPr/>
                </a:tc>
                <a:tc>
                  <a:txBody>
                    <a:bodyPr/>
                    <a:lstStyle/>
                    <a:p>
                      <a:endParaRPr lang="en-GB" dirty="0"/>
                    </a:p>
                  </a:txBody>
                  <a:tcPr/>
                </a:tc>
              </a:tr>
              <a:tr h="356759">
                <a:tc>
                  <a:txBody>
                    <a:bodyPr/>
                    <a:lstStyle/>
                    <a:p>
                      <a:r>
                        <a:rPr lang="en-GB" dirty="0" smtClean="0"/>
                        <a:t>Fruit juice</a:t>
                      </a:r>
                      <a:endParaRPr lang="en-GB" dirty="0"/>
                    </a:p>
                  </a:txBody>
                  <a:tcPr/>
                </a:tc>
                <a:tc>
                  <a:txBody>
                    <a:bodyPr/>
                    <a:lstStyle/>
                    <a:p>
                      <a:endParaRPr lang="en-GB" dirty="0"/>
                    </a:p>
                  </a:txBody>
                  <a:tcPr/>
                </a:tc>
                <a:tc>
                  <a:txBody>
                    <a:bodyPr/>
                    <a:lstStyle/>
                    <a:p>
                      <a:endParaRPr lang="en-GB" dirty="0"/>
                    </a:p>
                  </a:txBody>
                  <a:tcPr/>
                </a:tc>
              </a:tr>
              <a:tr h="378607">
                <a:tc>
                  <a:txBody>
                    <a:bodyPr/>
                    <a:lstStyle/>
                    <a:p>
                      <a:r>
                        <a:rPr lang="en-GB" dirty="0" smtClean="0"/>
                        <a:t>Fast food</a:t>
                      </a:r>
                      <a:endParaRPr lang="en-GB" dirty="0"/>
                    </a:p>
                  </a:txBody>
                  <a:tcPr/>
                </a:tc>
                <a:tc>
                  <a:txBody>
                    <a:bodyPr/>
                    <a:lstStyle/>
                    <a:p>
                      <a:endParaRPr lang="en-GB"/>
                    </a:p>
                  </a:txBody>
                  <a:tcPr/>
                </a:tc>
                <a:tc>
                  <a:txBody>
                    <a:bodyPr/>
                    <a:lstStyle/>
                    <a:p>
                      <a:endParaRPr lang="en-GB"/>
                    </a:p>
                  </a:txBody>
                  <a:tcPr/>
                </a:tc>
              </a:tr>
              <a:tr h="467084">
                <a:tc>
                  <a:txBody>
                    <a:bodyPr/>
                    <a:lstStyle/>
                    <a:p>
                      <a:endParaRPr lang="en-GB" dirty="0"/>
                    </a:p>
                  </a:txBody>
                  <a:tcPr>
                    <a:solidFill>
                      <a:schemeClr val="accent1"/>
                    </a:solidFill>
                  </a:tcPr>
                </a:tc>
                <a:tc>
                  <a:txBody>
                    <a:bodyPr/>
                    <a:lstStyle/>
                    <a:p>
                      <a:r>
                        <a:rPr lang="en-GB" b="1" dirty="0" smtClean="0">
                          <a:solidFill>
                            <a:schemeClr val="bg1"/>
                          </a:solidFill>
                        </a:rPr>
                        <a:t>Household</a:t>
                      </a:r>
                      <a:r>
                        <a:rPr lang="en-GB" b="1" baseline="0" dirty="0" smtClean="0">
                          <a:solidFill>
                            <a:schemeClr val="bg1"/>
                          </a:solidFill>
                        </a:rPr>
                        <a:t> Income</a:t>
                      </a:r>
                      <a:endParaRPr lang="en-GB" b="1" dirty="0">
                        <a:solidFill>
                          <a:schemeClr val="bg1"/>
                        </a:solidFill>
                      </a:endParaRPr>
                    </a:p>
                  </a:txBody>
                  <a:tcPr>
                    <a:solidFill>
                      <a:schemeClr val="accent1"/>
                    </a:solidFill>
                  </a:tcPr>
                </a:tc>
                <a:tc>
                  <a:txBody>
                    <a:bodyPr/>
                    <a:lstStyle/>
                    <a:p>
                      <a:r>
                        <a:rPr lang="en-GB" b="1" i="1" dirty="0" smtClean="0">
                          <a:solidFill>
                            <a:schemeClr val="bg1"/>
                          </a:solidFill>
                        </a:rPr>
                        <a:t>P</a:t>
                      </a:r>
                      <a:r>
                        <a:rPr lang="en-GB" b="1" i="1" baseline="0" dirty="0" smtClean="0">
                          <a:solidFill>
                            <a:schemeClr val="bg1"/>
                          </a:solidFill>
                        </a:rPr>
                        <a:t> </a:t>
                      </a:r>
                      <a:r>
                        <a:rPr lang="en-GB" b="1" i="0" baseline="0" dirty="0" smtClean="0">
                          <a:solidFill>
                            <a:schemeClr val="bg1"/>
                          </a:solidFill>
                        </a:rPr>
                        <a:t>- Value</a:t>
                      </a:r>
                      <a:endParaRPr lang="en-GB" b="1" i="1" dirty="0">
                        <a:solidFill>
                          <a:schemeClr val="bg1"/>
                        </a:solidFill>
                      </a:endParaRPr>
                    </a:p>
                  </a:txBody>
                  <a:tcPr>
                    <a:solidFill>
                      <a:schemeClr val="accent1"/>
                    </a:solidFill>
                  </a:tcPr>
                </a:tc>
              </a:tr>
              <a:tr h="356759">
                <a:tc>
                  <a:txBody>
                    <a:bodyPr/>
                    <a:lstStyle/>
                    <a:p>
                      <a:r>
                        <a:rPr lang="en-GB" dirty="0" smtClean="0"/>
                        <a:t>Dairy</a:t>
                      </a:r>
                      <a:endParaRPr lang="en-GB" dirty="0"/>
                    </a:p>
                  </a:txBody>
                  <a:tcPr/>
                </a:tc>
                <a:tc>
                  <a:txBody>
                    <a:bodyPr/>
                    <a:lstStyle/>
                    <a:p>
                      <a:endParaRPr lang="en-GB" dirty="0"/>
                    </a:p>
                  </a:txBody>
                  <a:tcPr/>
                </a:tc>
                <a:tc>
                  <a:txBody>
                    <a:bodyPr/>
                    <a:lstStyle/>
                    <a:p>
                      <a:endParaRPr lang="en-GB" dirty="0"/>
                    </a:p>
                  </a:txBody>
                  <a:tcPr/>
                </a:tc>
              </a:tr>
              <a:tr h="356759">
                <a:tc>
                  <a:txBody>
                    <a:bodyPr/>
                    <a:lstStyle/>
                    <a:p>
                      <a:r>
                        <a:rPr lang="en-GB" dirty="0" smtClean="0"/>
                        <a:t>Fruit Juice</a:t>
                      </a:r>
                      <a:endParaRPr lang="en-GB" dirty="0"/>
                    </a:p>
                  </a:txBody>
                  <a:tcPr/>
                </a:tc>
                <a:tc>
                  <a:txBody>
                    <a:bodyPr/>
                    <a:lstStyle/>
                    <a:p>
                      <a:endParaRPr lang="en-GB" dirty="0"/>
                    </a:p>
                  </a:txBody>
                  <a:tcPr/>
                </a:tc>
                <a:tc>
                  <a:txBody>
                    <a:bodyPr/>
                    <a:lstStyle/>
                    <a:p>
                      <a:endParaRPr lang="en-GB" dirty="0"/>
                    </a:p>
                  </a:txBody>
                  <a:tcPr/>
                </a:tc>
              </a:tr>
              <a:tr h="356759">
                <a:tc>
                  <a:txBody>
                    <a:bodyPr/>
                    <a:lstStyle/>
                    <a:p>
                      <a:r>
                        <a:rPr lang="en-GB" dirty="0" smtClean="0"/>
                        <a:t>Fast food</a:t>
                      </a:r>
                      <a:endParaRPr lang="en-GB" dirty="0"/>
                    </a:p>
                  </a:txBody>
                  <a:tcPr/>
                </a:tc>
                <a:tc>
                  <a:txBody>
                    <a:bodyPr/>
                    <a:lstStyle/>
                    <a:p>
                      <a:endParaRPr lang="en-GB"/>
                    </a:p>
                  </a:txBody>
                  <a:tcPr/>
                </a:tc>
                <a:tc>
                  <a:txBody>
                    <a:bodyPr/>
                    <a:lstStyle/>
                    <a:p>
                      <a:endParaRPr lang="en-GB" dirty="0"/>
                    </a:p>
                  </a:txBody>
                  <a:tcPr/>
                </a:tc>
              </a:tr>
            </a:tbl>
          </a:graphicData>
        </a:graphic>
      </p:graphicFrame>
      <p:pic>
        <p:nvPicPr>
          <p:cNvPr id="20" name="Picture 19"/>
          <p:cNvPicPr/>
          <p:nvPr/>
        </p:nvPicPr>
        <p:blipFill>
          <a:blip r:embed="rId4">
            <a:extLst>
              <a:ext uri="{28A0092B-C50C-407E-A947-70E740481C1C}">
                <a14:useLocalDpi xmlns:a14="http://schemas.microsoft.com/office/drawing/2010/main" val="0"/>
              </a:ext>
            </a:extLst>
          </a:blip>
          <a:stretch>
            <a:fillRect/>
          </a:stretch>
        </p:blipFill>
        <p:spPr>
          <a:xfrm>
            <a:off x="4338208" y="280628"/>
            <a:ext cx="2159635" cy="561340"/>
          </a:xfrm>
          <a:prstGeom prst="rect">
            <a:avLst/>
          </a:prstGeom>
        </p:spPr>
      </p:pic>
    </p:spTree>
    <p:extLst>
      <p:ext uri="{BB962C8B-B14F-4D97-AF65-F5344CB8AC3E}">
        <p14:creationId xmlns:p14="http://schemas.microsoft.com/office/powerpoint/2010/main" val="10039496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90</TotalTime>
  <Words>376</Words>
  <Application>Microsoft Office PowerPoint</Application>
  <PresentationFormat>Widescreen</PresentationFormat>
  <Paragraphs>23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Impact of diet, household income and stress on telomere length in a cohort of Colombian schoolchildren </vt:lpstr>
    </vt:vector>
  </TitlesOfParts>
  <Company>London Metropolitan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of diet, household income and stress on telomere length in a cohort of Colombian schoolchildren</dc:title>
  <dc:creator>Una Fairbrother</dc:creator>
  <cp:lastModifiedBy>Una Fairbrother</cp:lastModifiedBy>
  <cp:revision>10</cp:revision>
  <cp:lastPrinted>2018-05-11T14:38:27Z</cp:lastPrinted>
  <dcterms:created xsi:type="dcterms:W3CDTF">2018-05-11T13:09:56Z</dcterms:created>
  <dcterms:modified xsi:type="dcterms:W3CDTF">2018-05-11T14:40:17Z</dcterms:modified>
</cp:coreProperties>
</file>