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8" r:id="rId3"/>
    <p:sldId id="259" r:id="rId4"/>
    <p:sldId id="257" r:id="rId5"/>
  </p:sldIdLst>
  <p:sldSz cx="5143500" cy="91440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2460" y="72"/>
      </p:cViewPr>
      <p:guideLst>
        <p:guide orient="horz" pos="288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Title 1"/>
          <p:cNvSpPr>
            <a:spLocks noGrp="1"/>
          </p:cNvSpPr>
          <p:nvPr>
            <p:ph type="ctrTitle"/>
          </p:nvPr>
        </p:nvSpPr>
        <p:spPr>
          <a:xfrm>
            <a:off x="514350" y="2404540"/>
            <a:ext cx="4114800" cy="2433461"/>
          </a:xfrm>
        </p:spPr>
        <p:txBody>
          <a:bodyPr anchor="b">
            <a:normAutofit/>
          </a:bodyPr>
          <a:lstStyle>
            <a:lvl1pPr algn="l">
              <a:defRPr sz="3375"/>
            </a:lvl1pPr>
          </a:lstStyle>
          <a:p>
            <a:r>
              <a:rPr lang="en-US" smtClean="0"/>
              <a:t>Click to edit Master title style</a:t>
            </a:r>
            <a:endParaRPr lang="en-US" dirty="0"/>
          </a:p>
        </p:txBody>
      </p:sp>
      <p:sp>
        <p:nvSpPr>
          <p:cNvPr id="3" name="Subtitle 2"/>
          <p:cNvSpPr>
            <a:spLocks noGrp="1"/>
          </p:cNvSpPr>
          <p:nvPr>
            <p:ph type="subTitle" idx="1"/>
          </p:nvPr>
        </p:nvSpPr>
        <p:spPr>
          <a:xfrm>
            <a:off x="514350" y="4842935"/>
            <a:ext cx="4114800" cy="914400"/>
          </a:xfrm>
        </p:spPr>
        <p:txBody>
          <a:bodyPr>
            <a:normAutofit/>
          </a:bodyPr>
          <a:lstStyle>
            <a:lvl1pPr marL="0" indent="0" algn="l">
              <a:buNone/>
              <a:defRPr sz="1125"/>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3336846" y="5765128"/>
            <a:ext cx="1292304" cy="486833"/>
          </a:xfrm>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11"/>
          </p:nvPr>
        </p:nvSpPr>
        <p:spPr>
          <a:xfrm>
            <a:off x="514350" y="5765129"/>
            <a:ext cx="2745343" cy="486833"/>
          </a:xfrm>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a:xfrm>
            <a:off x="3407569" y="1907824"/>
            <a:ext cx="1221581"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40464425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325" y="6263149"/>
            <a:ext cx="4475521" cy="1092473"/>
          </a:xfrm>
        </p:spPr>
        <p:txBody>
          <a:bodyPr anchor="b"/>
          <a:lstStyle>
            <a:lvl1pPr algn="l">
              <a:defRPr sz="1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4325" y="1302714"/>
            <a:ext cx="4472021" cy="4542629"/>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334328" y="7355621"/>
            <a:ext cx="4474845" cy="995899"/>
          </a:xfrm>
        </p:spPr>
        <p:txBody>
          <a:bodyPr/>
          <a:lstStyle>
            <a:lvl1pPr marL="0" indent="0" algn="l">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427310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Title 1"/>
          <p:cNvSpPr>
            <a:spLocks noGrp="1"/>
          </p:cNvSpPr>
          <p:nvPr>
            <p:ph type="title"/>
          </p:nvPr>
        </p:nvSpPr>
        <p:spPr>
          <a:xfrm>
            <a:off x="334328" y="1004711"/>
            <a:ext cx="4474845" cy="3736623"/>
          </a:xfrm>
        </p:spPr>
        <p:txBody>
          <a:bodyPr anchor="ctr"/>
          <a:lstStyle>
            <a:lvl1pPr algn="l">
              <a:defRPr sz="1800"/>
            </a:lvl1pPr>
          </a:lstStyle>
          <a:p>
            <a:r>
              <a:rPr lang="en-US" smtClean="0"/>
              <a:t>Click to edit Master title style</a:t>
            </a:r>
            <a:endParaRPr lang="en-US" dirty="0"/>
          </a:p>
        </p:txBody>
      </p:sp>
      <p:sp>
        <p:nvSpPr>
          <p:cNvPr id="4" name="Text Placeholder 3"/>
          <p:cNvSpPr>
            <a:spLocks noGrp="1"/>
          </p:cNvSpPr>
          <p:nvPr>
            <p:ph type="body" sz="half" idx="2"/>
          </p:nvPr>
        </p:nvSpPr>
        <p:spPr>
          <a:xfrm>
            <a:off x="385763" y="4865512"/>
            <a:ext cx="4371975" cy="1774469"/>
          </a:xfrm>
        </p:spPr>
        <p:txBody>
          <a:bodyPr anchor="ct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a:xfrm>
            <a:off x="3128724" y="508002"/>
            <a:ext cx="1228011" cy="486833"/>
          </a:xfrm>
        </p:spPr>
        <p:txBody>
          <a:bodyPr/>
          <a:lstStyle>
            <a:lvl1pPr algn="r">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a:xfrm>
            <a:off x="334328" y="508002"/>
            <a:ext cx="2717244" cy="486833"/>
          </a:xfrm>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a:xfrm>
            <a:off x="4433887" y="508002"/>
            <a:ext cx="375285"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323537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Title 1"/>
          <p:cNvSpPr>
            <a:spLocks noGrp="1"/>
          </p:cNvSpPr>
          <p:nvPr>
            <p:ph type="title"/>
          </p:nvPr>
        </p:nvSpPr>
        <p:spPr>
          <a:xfrm>
            <a:off x="432198" y="1004712"/>
            <a:ext cx="4282678" cy="3674979"/>
          </a:xfrm>
        </p:spPr>
        <p:txBody>
          <a:bodyPr anchor="ctr"/>
          <a:lstStyle>
            <a:lvl1pPr algn="l">
              <a:defRPr sz="1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550068" y="4679691"/>
            <a:ext cx="4046936" cy="592591"/>
          </a:xfrm>
        </p:spPr>
        <p:txBody>
          <a:bodyPr anchor="t">
            <a:normAutofit/>
          </a:bodyPr>
          <a:lstStyle>
            <a:lvl1pPr marL="0" indent="0">
              <a:buNone/>
              <a:defRPr sz="788"/>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4" name="Text Placeholder 3"/>
          <p:cNvSpPr>
            <a:spLocks noGrp="1"/>
          </p:cNvSpPr>
          <p:nvPr>
            <p:ph type="body" sz="half" idx="2"/>
          </p:nvPr>
        </p:nvSpPr>
        <p:spPr>
          <a:xfrm>
            <a:off x="385763" y="5566130"/>
            <a:ext cx="4375548" cy="1095020"/>
          </a:xfrm>
        </p:spPr>
        <p:txBody>
          <a:bodyPr anchor="ctr">
            <a:normAutofit/>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a:xfrm>
            <a:off x="3128724" y="508002"/>
            <a:ext cx="1228011" cy="486833"/>
          </a:xfrm>
        </p:spPr>
        <p:txBody>
          <a:bodyPr/>
          <a:lstStyle>
            <a:lvl1pPr algn="r">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a:xfrm>
            <a:off x="334328" y="505918"/>
            <a:ext cx="2717244" cy="486833"/>
          </a:xfrm>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a:xfrm>
            <a:off x="4433887" y="508002"/>
            <a:ext cx="375285"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
        <p:nvSpPr>
          <p:cNvPr id="13" name="TextBox 12"/>
          <p:cNvSpPr txBox="1"/>
          <p:nvPr/>
        </p:nvSpPr>
        <p:spPr>
          <a:xfrm>
            <a:off x="130195" y="1076960"/>
            <a:ext cx="257175" cy="779701"/>
          </a:xfrm>
          <a:prstGeom prst="rect">
            <a:avLst/>
          </a:prstGeom>
        </p:spPr>
        <p:txBody>
          <a:bodyPr vert="horz" lIns="51435" tIns="25718" rIns="51435" bIns="2571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4500" dirty="0">
                <a:solidFill>
                  <a:schemeClr val="tx1"/>
                </a:solidFill>
                <a:effectLst/>
              </a:rPr>
              <a:t>“</a:t>
            </a:r>
          </a:p>
        </p:txBody>
      </p:sp>
      <p:sp>
        <p:nvSpPr>
          <p:cNvPr id="14" name="TextBox 13"/>
          <p:cNvSpPr txBox="1"/>
          <p:nvPr/>
        </p:nvSpPr>
        <p:spPr>
          <a:xfrm>
            <a:off x="4582537" y="4028440"/>
            <a:ext cx="257175" cy="779701"/>
          </a:xfrm>
          <a:prstGeom prst="rect">
            <a:avLst/>
          </a:prstGeom>
        </p:spPr>
        <p:txBody>
          <a:bodyPr vert="horz" lIns="51435" tIns="25718" rIns="51435" bIns="2571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4500" dirty="0">
                <a:solidFill>
                  <a:schemeClr val="tx1"/>
                </a:solidFill>
                <a:effectLst/>
              </a:rPr>
              <a:t>”</a:t>
            </a:r>
          </a:p>
        </p:txBody>
      </p:sp>
    </p:spTree>
    <p:extLst>
      <p:ext uri="{BB962C8B-B14F-4D97-AF65-F5344CB8AC3E}">
        <p14:creationId xmlns:p14="http://schemas.microsoft.com/office/powerpoint/2010/main" val="83036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Title 1"/>
          <p:cNvSpPr>
            <a:spLocks noGrp="1"/>
          </p:cNvSpPr>
          <p:nvPr>
            <p:ph type="title"/>
          </p:nvPr>
        </p:nvSpPr>
        <p:spPr>
          <a:xfrm>
            <a:off x="385762" y="1499604"/>
            <a:ext cx="4373315" cy="3349113"/>
          </a:xfrm>
        </p:spPr>
        <p:txBody>
          <a:bodyPr anchor="b"/>
          <a:lstStyle>
            <a:lvl1pPr algn="l">
              <a:defRPr sz="1800"/>
            </a:lvl1pPr>
          </a:lstStyle>
          <a:p>
            <a:r>
              <a:rPr lang="en-US" smtClean="0"/>
              <a:t>Click to edit Master title style</a:t>
            </a:r>
            <a:endParaRPr lang="en-US" dirty="0"/>
          </a:p>
        </p:txBody>
      </p:sp>
      <p:sp>
        <p:nvSpPr>
          <p:cNvPr id="4" name="Text Placeholder 3"/>
          <p:cNvSpPr>
            <a:spLocks noGrp="1"/>
          </p:cNvSpPr>
          <p:nvPr>
            <p:ph type="body" sz="half" idx="2"/>
          </p:nvPr>
        </p:nvSpPr>
        <p:spPr>
          <a:xfrm>
            <a:off x="385758" y="4864422"/>
            <a:ext cx="4372655" cy="1333180"/>
          </a:xfrm>
        </p:spPr>
        <p:txBody>
          <a:bodyPr anchor="t"/>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a:xfrm>
            <a:off x="3128724" y="505180"/>
            <a:ext cx="1228011" cy="486833"/>
          </a:xfrm>
        </p:spPr>
        <p:txBody>
          <a:bodyPr/>
          <a:lstStyle>
            <a:lvl1pPr algn="r">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a:xfrm>
            <a:off x="334328" y="505180"/>
            <a:ext cx="2717244" cy="486833"/>
          </a:xfrm>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a:xfrm>
            <a:off x="4433887" y="508002"/>
            <a:ext cx="375285"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4263448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221582" y="1016001"/>
            <a:ext cx="3587591" cy="1738489"/>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334328" y="2936107"/>
            <a:ext cx="1440180" cy="823093"/>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8" name="Text Placeholder 3"/>
          <p:cNvSpPr>
            <a:spLocks noGrp="1"/>
          </p:cNvSpPr>
          <p:nvPr>
            <p:ph type="body" sz="half" idx="15"/>
          </p:nvPr>
        </p:nvSpPr>
        <p:spPr>
          <a:xfrm>
            <a:off x="334328" y="3872753"/>
            <a:ext cx="1440180" cy="4478772"/>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9" name="Text Placeholder 4"/>
          <p:cNvSpPr>
            <a:spLocks noGrp="1"/>
          </p:cNvSpPr>
          <p:nvPr>
            <p:ph type="body" sz="quarter" idx="3"/>
          </p:nvPr>
        </p:nvSpPr>
        <p:spPr>
          <a:xfrm>
            <a:off x="1857508" y="2935110"/>
            <a:ext cx="1440180" cy="835379"/>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10" name="Text Placeholder 3"/>
          <p:cNvSpPr>
            <a:spLocks noGrp="1"/>
          </p:cNvSpPr>
          <p:nvPr>
            <p:ph type="body" sz="half" idx="16"/>
          </p:nvPr>
        </p:nvSpPr>
        <p:spPr>
          <a:xfrm>
            <a:off x="1856689" y="3872091"/>
            <a:ext cx="1440180" cy="4479429"/>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11" name="Text Placeholder 4"/>
          <p:cNvSpPr>
            <a:spLocks noGrp="1"/>
          </p:cNvSpPr>
          <p:nvPr>
            <p:ph type="body" sz="quarter" idx="13"/>
          </p:nvPr>
        </p:nvSpPr>
        <p:spPr>
          <a:xfrm>
            <a:off x="3368992" y="2923821"/>
            <a:ext cx="1440180" cy="835379"/>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12" name="Text Placeholder 3"/>
          <p:cNvSpPr>
            <a:spLocks noGrp="1"/>
          </p:cNvSpPr>
          <p:nvPr>
            <p:ph type="body" sz="half" idx="17"/>
          </p:nvPr>
        </p:nvSpPr>
        <p:spPr>
          <a:xfrm>
            <a:off x="3368993" y="3872753"/>
            <a:ext cx="1440180" cy="4478772"/>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884394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221582" y="1016000"/>
            <a:ext cx="3589866" cy="17272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334328" y="5484454"/>
            <a:ext cx="1440180" cy="910353"/>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20" name="Picture Placeholder 2"/>
          <p:cNvSpPr>
            <a:spLocks noGrp="1" noChangeAspect="1"/>
          </p:cNvSpPr>
          <p:nvPr>
            <p:ph type="pic" idx="15"/>
          </p:nvPr>
        </p:nvSpPr>
        <p:spPr>
          <a:xfrm>
            <a:off x="334328" y="3108960"/>
            <a:ext cx="1440180" cy="2009733"/>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n-US" smtClean="0"/>
              <a:t>Click icon to add picture</a:t>
            </a:r>
            <a:endParaRPr lang="en-US" dirty="0"/>
          </a:p>
        </p:txBody>
      </p:sp>
      <p:sp>
        <p:nvSpPr>
          <p:cNvPr id="21" name="Text Placeholder 3"/>
          <p:cNvSpPr>
            <a:spLocks noGrp="1"/>
          </p:cNvSpPr>
          <p:nvPr>
            <p:ph type="body" sz="half" idx="18"/>
          </p:nvPr>
        </p:nvSpPr>
        <p:spPr>
          <a:xfrm>
            <a:off x="334328" y="6394805"/>
            <a:ext cx="1440180" cy="1956716"/>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22" name="Text Placeholder 4"/>
          <p:cNvSpPr>
            <a:spLocks noGrp="1"/>
          </p:cNvSpPr>
          <p:nvPr>
            <p:ph type="body" sz="quarter" idx="3"/>
          </p:nvPr>
        </p:nvSpPr>
        <p:spPr>
          <a:xfrm>
            <a:off x="1851679" y="5484454"/>
            <a:ext cx="1440180" cy="910353"/>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23" name="Picture Placeholder 2"/>
          <p:cNvSpPr>
            <a:spLocks noGrp="1" noChangeAspect="1"/>
          </p:cNvSpPr>
          <p:nvPr>
            <p:ph type="pic" idx="21"/>
          </p:nvPr>
        </p:nvSpPr>
        <p:spPr>
          <a:xfrm>
            <a:off x="1851678" y="3108960"/>
            <a:ext cx="1440180" cy="201314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n-US" smtClean="0"/>
              <a:t>Click icon to add picture</a:t>
            </a:r>
            <a:endParaRPr lang="en-US" dirty="0"/>
          </a:p>
        </p:txBody>
      </p:sp>
      <p:sp>
        <p:nvSpPr>
          <p:cNvPr id="24" name="Text Placeholder 3"/>
          <p:cNvSpPr>
            <a:spLocks noGrp="1"/>
          </p:cNvSpPr>
          <p:nvPr>
            <p:ph type="body" sz="half" idx="19"/>
          </p:nvPr>
        </p:nvSpPr>
        <p:spPr>
          <a:xfrm>
            <a:off x="1851108" y="6394803"/>
            <a:ext cx="1440180" cy="1956716"/>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25" name="Text Placeholder 4"/>
          <p:cNvSpPr>
            <a:spLocks noGrp="1"/>
          </p:cNvSpPr>
          <p:nvPr>
            <p:ph type="body" sz="quarter" idx="13"/>
          </p:nvPr>
        </p:nvSpPr>
        <p:spPr>
          <a:xfrm>
            <a:off x="3371268" y="5484454"/>
            <a:ext cx="1440180" cy="910353"/>
          </a:xfrm>
        </p:spPr>
        <p:txBody>
          <a:bodyPr anchor="b">
            <a:noAutofit/>
          </a:bodyPr>
          <a:lstStyle>
            <a:lvl1pPr marL="0" indent="0">
              <a:buNone/>
              <a:defRPr sz="1350"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26" name="Picture Placeholder 2"/>
          <p:cNvSpPr>
            <a:spLocks noGrp="1" noChangeAspect="1"/>
          </p:cNvSpPr>
          <p:nvPr>
            <p:ph type="pic" idx="22"/>
          </p:nvPr>
        </p:nvSpPr>
        <p:spPr>
          <a:xfrm>
            <a:off x="3371267" y="3108962"/>
            <a:ext cx="1440180" cy="201189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900"/>
            </a:lvl1pPr>
            <a:lvl2pPr marL="257175" indent="0">
              <a:buNone/>
              <a:defRPr sz="900"/>
            </a:lvl2pPr>
            <a:lvl3pPr marL="514350" indent="0">
              <a:buNone/>
              <a:defRPr sz="900"/>
            </a:lvl3pPr>
            <a:lvl4pPr marL="771525" indent="0">
              <a:buNone/>
              <a:defRPr sz="900"/>
            </a:lvl4pPr>
            <a:lvl5pPr marL="1028700" indent="0">
              <a:buNone/>
              <a:defRPr sz="900"/>
            </a:lvl5pPr>
            <a:lvl6pPr marL="1285875" indent="0">
              <a:buNone/>
              <a:defRPr sz="900"/>
            </a:lvl6pPr>
            <a:lvl7pPr marL="1543050" indent="0">
              <a:buNone/>
              <a:defRPr sz="900"/>
            </a:lvl7pPr>
            <a:lvl8pPr marL="1800225" indent="0">
              <a:buNone/>
              <a:defRPr sz="900"/>
            </a:lvl8pPr>
            <a:lvl9pPr marL="2057400" indent="0">
              <a:buNone/>
              <a:defRPr sz="900"/>
            </a:lvl9pPr>
          </a:lstStyle>
          <a:p>
            <a:r>
              <a:rPr lang="en-US" smtClean="0"/>
              <a:t>Click icon to add picture</a:t>
            </a:r>
            <a:endParaRPr lang="en-US" dirty="0"/>
          </a:p>
        </p:txBody>
      </p:sp>
      <p:sp>
        <p:nvSpPr>
          <p:cNvPr id="27" name="Text Placeholder 3"/>
          <p:cNvSpPr>
            <a:spLocks noGrp="1"/>
          </p:cNvSpPr>
          <p:nvPr>
            <p:ph type="body" sz="half" idx="20"/>
          </p:nvPr>
        </p:nvSpPr>
        <p:spPr>
          <a:xfrm>
            <a:off x="3371216" y="6394801"/>
            <a:ext cx="1440180" cy="1956716"/>
          </a:xfrm>
        </p:spPr>
        <p:txBody>
          <a:bodyPr anchor="t">
            <a:normAutofit/>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2480945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34328" y="2926080"/>
            <a:ext cx="4474845" cy="54254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4126508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Vertical Title 1"/>
          <p:cNvSpPr>
            <a:spLocks noGrp="1"/>
          </p:cNvSpPr>
          <p:nvPr>
            <p:ph type="title" orient="vert"/>
          </p:nvPr>
        </p:nvSpPr>
        <p:spPr>
          <a:xfrm>
            <a:off x="3941207" y="996245"/>
            <a:ext cx="867966" cy="5664900"/>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34328" y="994835"/>
            <a:ext cx="3531395" cy="566630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128724" y="508002"/>
            <a:ext cx="1228011" cy="486833"/>
          </a:xfrm>
        </p:spPr>
        <p:txBody>
          <a:bodyPr/>
          <a:lstStyle>
            <a:lvl1pPr algn="r">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11"/>
          </p:nvPr>
        </p:nvSpPr>
        <p:spPr>
          <a:xfrm>
            <a:off x="334328" y="508002"/>
            <a:ext cx="2717244" cy="486833"/>
          </a:xfrm>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a:xfrm>
            <a:off x="4433887" y="508002"/>
            <a:ext cx="375285"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58848910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32270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5143500" cy="2482851"/>
          </a:xfrm>
          <a:prstGeom prst="rect">
            <a:avLst/>
          </a:prstGeom>
        </p:spPr>
      </p:pic>
      <p:sp>
        <p:nvSpPr>
          <p:cNvPr id="2" name="Title 1"/>
          <p:cNvSpPr>
            <a:spLocks noGrp="1"/>
          </p:cNvSpPr>
          <p:nvPr>
            <p:ph type="title"/>
          </p:nvPr>
        </p:nvSpPr>
        <p:spPr>
          <a:xfrm>
            <a:off x="334328" y="1004713"/>
            <a:ext cx="4474845" cy="3735913"/>
          </a:xfrm>
        </p:spPr>
        <p:txBody>
          <a:bodyPr anchor="b">
            <a:normAutofit/>
          </a:bodyPr>
          <a:lstStyle>
            <a:lvl1pPr algn="r">
              <a:defRPr sz="2250"/>
            </a:lvl1pPr>
          </a:lstStyle>
          <a:p>
            <a:r>
              <a:rPr lang="en-US" smtClean="0"/>
              <a:t>Click to edit Master title style</a:t>
            </a:r>
            <a:endParaRPr lang="en-US" dirty="0"/>
          </a:p>
        </p:txBody>
      </p:sp>
      <p:sp>
        <p:nvSpPr>
          <p:cNvPr id="3" name="Text Placeholder 2"/>
          <p:cNvSpPr>
            <a:spLocks noGrp="1"/>
          </p:cNvSpPr>
          <p:nvPr>
            <p:ph type="body" idx="1"/>
          </p:nvPr>
        </p:nvSpPr>
        <p:spPr>
          <a:xfrm>
            <a:off x="334328" y="4855635"/>
            <a:ext cx="4474846" cy="1805512"/>
          </a:xfrm>
        </p:spPr>
        <p:txBody>
          <a:bodyPr>
            <a:normAutofit/>
          </a:bodyPr>
          <a:lstStyle>
            <a:lvl1pPr marL="0" indent="0" algn="r">
              <a:buNone/>
              <a:defRPr sz="1238">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128724" y="508002"/>
            <a:ext cx="1228011" cy="486833"/>
          </a:xfrm>
        </p:spPr>
        <p:txBody>
          <a:bodyPr/>
          <a:lstStyle>
            <a:lvl1pPr algn="r">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11"/>
          </p:nvPr>
        </p:nvSpPr>
        <p:spPr>
          <a:xfrm>
            <a:off x="334328" y="508002"/>
            <a:ext cx="2717244" cy="486833"/>
          </a:xfrm>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a:xfrm>
            <a:off x="4433887" y="508002"/>
            <a:ext cx="375285" cy="486833"/>
          </a:xfrm>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288820684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34328" y="2926080"/>
            <a:ext cx="2199701" cy="5425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611181" y="2926080"/>
            <a:ext cx="2197991" cy="54254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56363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1581" y="1016000"/>
            <a:ext cx="3587591" cy="17272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61970" y="2911736"/>
            <a:ext cx="2072058" cy="1098549"/>
          </a:xfrm>
        </p:spPr>
        <p:txBody>
          <a:bodyPr anchor="b">
            <a:normAutofit/>
          </a:bodyPr>
          <a:lstStyle>
            <a:lvl1pPr marL="0" indent="0">
              <a:buNone/>
              <a:defRPr sz="1575"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334327" y="4176890"/>
            <a:ext cx="2199701" cy="41746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738823" y="2911736"/>
            <a:ext cx="2070349" cy="1098549"/>
          </a:xfrm>
        </p:spPr>
        <p:txBody>
          <a:bodyPr anchor="b">
            <a:normAutofit/>
          </a:bodyPr>
          <a:lstStyle>
            <a:lvl1pPr marL="0" indent="0">
              <a:buNone/>
              <a:defRPr sz="1575" b="0">
                <a:solidFill>
                  <a:schemeClr val="tx1"/>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2611180" y="4176890"/>
            <a:ext cx="2197992" cy="41746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8" name="Footer Placeholder 7"/>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54042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18926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3" name="Footer Placeholder 2"/>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79668740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328" y="2032000"/>
            <a:ext cx="1735931" cy="2133600"/>
          </a:xfrm>
        </p:spPr>
        <p:txBody>
          <a:bodyPr anchor="b"/>
          <a:lstStyle>
            <a:lvl1pPr algn="l">
              <a:defRPr sz="1800"/>
            </a:lvl1pPr>
          </a:lstStyle>
          <a:p>
            <a:r>
              <a:rPr lang="en-US" smtClean="0"/>
              <a:t>Click to edit Master title style</a:t>
            </a:r>
            <a:endParaRPr lang="en-US" dirty="0"/>
          </a:p>
        </p:txBody>
      </p:sp>
      <p:sp>
        <p:nvSpPr>
          <p:cNvPr id="3" name="Content Placeholder 2"/>
          <p:cNvSpPr>
            <a:spLocks noGrp="1"/>
          </p:cNvSpPr>
          <p:nvPr>
            <p:ph idx="1"/>
          </p:nvPr>
        </p:nvSpPr>
        <p:spPr>
          <a:xfrm>
            <a:off x="2185988" y="995680"/>
            <a:ext cx="2623185" cy="735584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34328" y="4165600"/>
            <a:ext cx="1735931" cy="4185920"/>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17623159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4328" y="2032000"/>
            <a:ext cx="2292598" cy="2133600"/>
          </a:xfrm>
        </p:spPr>
        <p:txBody>
          <a:bodyPr anchor="b"/>
          <a:lstStyle>
            <a:lvl1pPr algn="l">
              <a:defRPr sz="1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743607" y="1001656"/>
            <a:ext cx="2066757" cy="7349864"/>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334328" y="4165600"/>
            <a:ext cx="2292598" cy="4185920"/>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6/11/2018</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2666652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5143500" cy="1441451"/>
          </a:xfrm>
          <a:prstGeom prst="rect">
            <a:avLst/>
          </a:prstGeom>
        </p:spPr>
      </p:pic>
      <p:sp>
        <p:nvSpPr>
          <p:cNvPr id="2" name="Title Placeholder 1"/>
          <p:cNvSpPr>
            <a:spLocks noGrp="1"/>
          </p:cNvSpPr>
          <p:nvPr>
            <p:ph type="title"/>
          </p:nvPr>
        </p:nvSpPr>
        <p:spPr>
          <a:xfrm>
            <a:off x="1221581" y="1019164"/>
            <a:ext cx="3587591" cy="172403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34328" y="2926080"/>
            <a:ext cx="4474845" cy="54254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6879" y="8475136"/>
            <a:ext cx="1202293" cy="486833"/>
          </a:xfrm>
          <a:prstGeom prst="rect">
            <a:avLst/>
          </a:prstGeom>
        </p:spPr>
        <p:txBody>
          <a:bodyPr vert="horz" lIns="91440" tIns="45720" rIns="91440" bIns="45720" rtlCol="0" anchor="ctr"/>
          <a:lstStyle>
            <a:lvl1pPr algn="r">
              <a:defRPr sz="591">
                <a:solidFill>
                  <a:schemeClr val="tx1">
                    <a:tint val="75000"/>
                  </a:schemeClr>
                </a:solidFill>
              </a:defRPr>
            </a:lvl1pPr>
          </a:lstStyle>
          <a:p>
            <a:fld id="{47C9B81F-C347-4BEF-BFDF-29C42F48304A}" type="datetimeFigureOut">
              <a:rPr lang="en-US" smtClean="0"/>
              <a:pPr/>
              <a:t>6/11/2018</a:t>
            </a:fld>
            <a:endParaRPr lang="en-US" dirty="0">
              <a:solidFill>
                <a:schemeClr val="tx2">
                  <a:shade val="90000"/>
                </a:schemeClr>
              </a:solidFill>
            </a:endParaRPr>
          </a:p>
        </p:txBody>
      </p:sp>
      <p:sp>
        <p:nvSpPr>
          <p:cNvPr id="5" name="Footer Placeholder 4"/>
          <p:cNvSpPr>
            <a:spLocks noGrp="1"/>
          </p:cNvSpPr>
          <p:nvPr>
            <p:ph type="ftr" sz="quarter" idx="3"/>
          </p:nvPr>
        </p:nvSpPr>
        <p:spPr>
          <a:xfrm>
            <a:off x="334328" y="8474462"/>
            <a:ext cx="3195399" cy="486833"/>
          </a:xfrm>
          <a:prstGeom prst="rect">
            <a:avLst/>
          </a:prstGeom>
        </p:spPr>
        <p:txBody>
          <a:bodyPr vert="horz" lIns="91440" tIns="45720" rIns="91440" bIns="45720" rtlCol="0" anchor="ctr"/>
          <a:lstStyle>
            <a:lvl1pPr algn="l">
              <a:defRPr sz="591">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3696891" y="508002"/>
            <a:ext cx="1112282" cy="486833"/>
          </a:xfrm>
          <a:prstGeom prst="rect">
            <a:avLst/>
          </a:prstGeom>
        </p:spPr>
        <p:txBody>
          <a:bodyPr vert="horz" lIns="91440" tIns="45720" rIns="91440" bIns="45720" rtlCol="0" anchor="ctr"/>
          <a:lstStyle>
            <a:lvl1pPr algn="r">
              <a:defRPr sz="591">
                <a:solidFill>
                  <a:schemeClr val="tx1">
                    <a:tint val="75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2482895215"/>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r" defTabSz="514350" rtl="0" eaLnBrk="1" latinLnBrk="0" hangingPunct="1">
        <a:lnSpc>
          <a:spcPct val="90000"/>
        </a:lnSpc>
        <a:spcBef>
          <a:spcPct val="0"/>
        </a:spcBef>
        <a:buNone/>
        <a:defRPr sz="2250" kern="1200" cap="all" baseline="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238"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900"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61950" y="2133600"/>
            <a:ext cx="4416552" cy="2438400"/>
          </a:xfrm>
        </p:spPr>
        <p:txBody>
          <a:bodyPr>
            <a:normAutofit fontScale="90000"/>
          </a:bodyPr>
          <a:lstStyle/>
          <a:p>
            <a:r>
              <a:rPr lang="en-GB" sz="3600" dirty="0"/>
              <a:t>Blood glucose, BMI and telomere length in a cohort of Colombian schoolchildren</a:t>
            </a:r>
            <a:endParaRPr lang="de-AT" sz="3600" dirty="0"/>
          </a:p>
        </p:txBody>
      </p:sp>
      <p:sp>
        <p:nvSpPr>
          <p:cNvPr id="3" name="Untertitel 2"/>
          <p:cNvSpPr>
            <a:spLocks noGrp="1"/>
          </p:cNvSpPr>
          <p:nvPr>
            <p:ph type="subTitle" idx="1"/>
          </p:nvPr>
        </p:nvSpPr>
        <p:spPr>
          <a:xfrm>
            <a:off x="360235" y="4876800"/>
            <a:ext cx="4418267" cy="2336800"/>
          </a:xfrm>
        </p:spPr>
        <p:txBody>
          <a:bodyPr>
            <a:normAutofit fontScale="55000" lnSpcReduction="20000"/>
          </a:bodyPr>
          <a:lstStyle/>
          <a:p>
            <a:pP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U. Fairbrother</a:t>
            </a:r>
            <a:r>
              <a:rPr lang="en-GB" sz="2000" baseline="30000" dirty="0">
                <a:latin typeface="Calibri" panose="020F0502020204030204" pitchFamily="34" charset="0"/>
                <a:ea typeface="Calibri" panose="020F0502020204030204" pitchFamily="34" charset="0"/>
                <a:cs typeface="Times New Roman" panose="02020603050405020304" pitchFamily="18" charset="0"/>
              </a:rPr>
              <a:t>1</a:t>
            </a:r>
            <a:r>
              <a:rPr lang="en-GB" sz="2000" dirty="0">
                <a:latin typeface="Calibri" panose="020F0502020204030204" pitchFamily="34" charset="0"/>
                <a:ea typeface="Calibri" panose="020F0502020204030204" pitchFamily="34" charset="0"/>
                <a:cs typeface="Times New Roman" panose="02020603050405020304" pitchFamily="18" charset="0"/>
              </a:rPr>
              <a:t>, E. Kidd</a:t>
            </a:r>
            <a:r>
              <a:rPr lang="en-GB" sz="2000" baseline="30000" dirty="0">
                <a:latin typeface="Calibri" panose="020F0502020204030204" pitchFamily="34" charset="0"/>
                <a:ea typeface="Calibri" panose="020F0502020204030204" pitchFamily="34" charset="0"/>
                <a:cs typeface="Times New Roman" panose="02020603050405020304" pitchFamily="18" charset="0"/>
              </a:rPr>
              <a:t>1</a:t>
            </a:r>
            <a:r>
              <a:rPr lang="en-GB" sz="2000" dirty="0">
                <a:latin typeface="Calibri" panose="020F0502020204030204" pitchFamily="34" charset="0"/>
                <a:ea typeface="Calibri" panose="020F0502020204030204" pitchFamily="34" charset="0"/>
                <a:cs typeface="Times New Roman" panose="02020603050405020304" pitchFamily="18" charset="0"/>
              </a:rPr>
              <a:t>, J. Buxton</a:t>
            </a:r>
            <a:r>
              <a:rPr lang="en-GB" sz="2000" baseline="30000" dirty="0">
                <a:latin typeface="Calibri" panose="020F0502020204030204" pitchFamily="34" charset="0"/>
                <a:ea typeface="Calibri" panose="020F0502020204030204" pitchFamily="34" charset="0"/>
                <a:cs typeface="Times New Roman" panose="02020603050405020304" pitchFamily="18" charset="0"/>
              </a:rPr>
              <a:t>2</a:t>
            </a:r>
            <a:r>
              <a:rPr lang="en-GB" sz="2000" dirty="0">
                <a:latin typeface="Calibri" panose="020F0502020204030204" pitchFamily="34" charset="0"/>
                <a:ea typeface="Calibri" panose="020F0502020204030204" pitchFamily="34" charset="0"/>
                <a:cs typeface="Times New Roman" panose="02020603050405020304" pitchFamily="18" charset="0"/>
              </a:rPr>
              <a:t>, P. Camacho</a:t>
            </a:r>
            <a:r>
              <a:rPr lang="en-GB" sz="2000" baseline="30000" dirty="0">
                <a:latin typeface="Calibri" panose="020F0502020204030204" pitchFamily="34" charset="0"/>
                <a:ea typeface="Calibri" panose="020F0502020204030204" pitchFamily="34" charset="0"/>
                <a:cs typeface="Times New Roman" panose="02020603050405020304" pitchFamily="18" charset="0"/>
              </a:rPr>
              <a:t>3,4</a:t>
            </a:r>
            <a:r>
              <a:rPr lang="en-GB" sz="2000" dirty="0">
                <a:latin typeface="Calibri" panose="020F0502020204030204" pitchFamily="34" charset="0"/>
                <a:ea typeface="Calibri" panose="020F0502020204030204" pitchFamily="34" charset="0"/>
                <a:cs typeface="Times New Roman" panose="02020603050405020304" pitchFamily="18" charset="0"/>
              </a:rPr>
              <a:t>, J. Le Page-Pezet</a:t>
            </a:r>
            <a:r>
              <a:rPr lang="en-GB" sz="2000" baseline="30000" dirty="0">
                <a:latin typeface="Calibri" panose="020F0502020204030204" pitchFamily="34" charset="0"/>
                <a:ea typeface="Calibri" panose="020F0502020204030204" pitchFamily="34" charset="0"/>
                <a:cs typeface="Times New Roman" panose="02020603050405020304" pitchFamily="18" charset="0"/>
              </a:rPr>
              <a:t>1</a:t>
            </a:r>
            <a:r>
              <a:rPr lang="en-GB" sz="2000" dirty="0">
                <a:latin typeface="Calibri" panose="020F0502020204030204" pitchFamily="34" charset="0"/>
                <a:ea typeface="Calibri" panose="020F0502020204030204" pitchFamily="34" charset="0"/>
                <a:cs typeface="Times New Roman" panose="02020603050405020304" pitchFamily="18" charset="0"/>
              </a:rPr>
              <a:t>, D. Cohen</a:t>
            </a:r>
            <a:r>
              <a:rPr lang="en-GB" sz="2000" baseline="30000" dirty="0">
                <a:latin typeface="Calibri" panose="020F0502020204030204" pitchFamily="34" charset="0"/>
                <a:ea typeface="Calibri" panose="020F0502020204030204" pitchFamily="34" charset="0"/>
                <a:cs typeface="Times New Roman" panose="02020603050405020304" pitchFamily="18" charset="0"/>
              </a:rPr>
              <a:t>3,4</a:t>
            </a:r>
            <a:r>
              <a:rPr lang="en-GB" sz="2000" dirty="0">
                <a:latin typeface="Calibri" panose="020F0502020204030204" pitchFamily="34" charset="0"/>
                <a:ea typeface="Calibri" panose="020F0502020204030204" pitchFamily="34" charset="0"/>
                <a:cs typeface="Times New Roman" panose="02020603050405020304" pitchFamily="18" charset="0"/>
              </a:rPr>
              <a:t>, P. Lopez-Jaramillo</a:t>
            </a:r>
            <a:r>
              <a:rPr lang="en-GB" sz="2000" baseline="30000" dirty="0">
                <a:latin typeface="Calibri" panose="020F0502020204030204" pitchFamily="34" charset="0"/>
                <a:ea typeface="Calibri" panose="020F0502020204030204" pitchFamily="34" charset="0"/>
                <a:cs typeface="Times New Roman" panose="02020603050405020304" pitchFamily="18" charset="0"/>
              </a:rPr>
              <a:t>3,4</a:t>
            </a:r>
            <a:r>
              <a:rPr lang="en-GB" sz="2000" dirty="0">
                <a:latin typeface="Calibri" panose="020F0502020204030204" pitchFamily="34" charset="0"/>
                <a:ea typeface="Calibri" panose="020F0502020204030204" pitchFamily="34" charset="0"/>
                <a:cs typeface="Times New Roman" panose="02020603050405020304" pitchFamily="18" charset="0"/>
              </a:rPr>
              <a:t>, A. I. F. Blakemore</a:t>
            </a:r>
            <a:r>
              <a:rPr lang="en-GB" sz="2000" baseline="30000" dirty="0">
                <a:latin typeface="Calibri" panose="020F0502020204030204" pitchFamily="34" charset="0"/>
                <a:ea typeface="Calibri" panose="020F0502020204030204" pitchFamily="34" charset="0"/>
                <a:cs typeface="Times New Roman" panose="02020603050405020304" pitchFamily="18" charset="0"/>
              </a:rPr>
              <a:t>5,6</a:t>
            </a:r>
            <a:r>
              <a:rPr lang="en-GB" sz="2000" dirty="0">
                <a:latin typeface="Calibri" panose="020F0502020204030204" pitchFamily="34" charset="0"/>
                <a:ea typeface="Calibri" panose="020F0502020204030204" pitchFamily="34" charset="0"/>
                <a:cs typeface="Times New Roman" panose="02020603050405020304" pitchFamily="18" charset="0"/>
              </a:rPr>
              <a:t>, A. J. </a:t>
            </a:r>
            <a:r>
              <a:rPr lang="en-GB" sz="2000" dirty="0" smtClean="0">
                <a:latin typeface="Calibri" panose="020F0502020204030204" pitchFamily="34" charset="0"/>
                <a:ea typeface="Calibri" panose="020F0502020204030204" pitchFamily="34" charset="0"/>
                <a:cs typeface="Times New Roman" panose="02020603050405020304" pitchFamily="18" charset="0"/>
              </a:rPr>
              <a:t>Walley</a:t>
            </a:r>
            <a:r>
              <a:rPr lang="en-GB" sz="2000" baseline="30000" dirty="0" smtClean="0">
                <a:latin typeface="Calibri" panose="020F0502020204030204" pitchFamily="34" charset="0"/>
                <a:ea typeface="Calibri" panose="020F0502020204030204" pitchFamily="34" charset="0"/>
                <a:cs typeface="Times New Roman" panose="02020603050405020304" pitchFamily="18" charset="0"/>
              </a:rPr>
              <a:t>7</a:t>
            </a:r>
          </a:p>
          <a:p>
            <a:pP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aseline="30000" dirty="0">
                <a:latin typeface="Calibri" panose="020F0502020204030204" pitchFamily="34" charset="0"/>
                <a:ea typeface="Calibri" panose="020F0502020204030204" pitchFamily="34" charset="0"/>
                <a:cs typeface="Times New Roman" panose="02020603050405020304" pitchFamily="18" charset="0"/>
              </a:rPr>
              <a:t>1</a:t>
            </a:r>
            <a:r>
              <a:rPr lang="en-GB" sz="2000" dirty="0">
                <a:latin typeface="Calibri" panose="020F0502020204030204" pitchFamily="34" charset="0"/>
                <a:ea typeface="Calibri" panose="020F0502020204030204" pitchFamily="34" charset="0"/>
                <a:cs typeface="Times New Roman" panose="02020603050405020304" pitchFamily="18" charset="0"/>
              </a:rPr>
              <a:t>School of Human Science, London Metropolitan University, North Campus, London, United Kingdom,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2</a:t>
            </a:r>
            <a:r>
              <a:rPr lang="en-GB" sz="2000" dirty="0">
                <a:latin typeface="Calibri" panose="020F0502020204030204" pitchFamily="34" charset="0"/>
                <a:ea typeface="Calibri" panose="020F0502020204030204" pitchFamily="34" charset="0"/>
                <a:cs typeface="Times New Roman" panose="02020603050405020304" pitchFamily="18" charset="0"/>
              </a:rPr>
              <a:t>Department of Biomolecular Sciences, School of Life Sciences, Pharmacy and Chemistry, Kingston University, London, United Kingdom,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3</a:t>
            </a:r>
            <a:r>
              <a:rPr lang="en-GB" sz="2000" dirty="0">
                <a:latin typeface="Calibri" panose="020F0502020204030204" pitchFamily="34" charset="0"/>
                <a:ea typeface="Calibri" panose="020F0502020204030204" pitchFamily="34" charset="0"/>
                <a:cs typeface="Times New Roman" panose="02020603050405020304" pitchFamily="18" charset="0"/>
              </a:rPr>
              <a:t>Universidad de Santander, Santander, Colombia,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4</a:t>
            </a:r>
            <a:r>
              <a:rPr lang="en-GB" sz="2000" dirty="0">
                <a:latin typeface="Calibri" panose="020F0502020204030204" pitchFamily="34" charset="0"/>
                <a:ea typeface="Calibri" panose="020F0502020204030204" pitchFamily="34" charset="0"/>
                <a:cs typeface="Times New Roman" panose="02020603050405020304" pitchFamily="18" charset="0"/>
              </a:rPr>
              <a:t>Fundación </a:t>
            </a:r>
            <a:r>
              <a:rPr lang="en-GB" sz="2000" dirty="0" err="1">
                <a:latin typeface="Calibri" panose="020F0502020204030204" pitchFamily="34" charset="0"/>
                <a:ea typeface="Calibri" panose="020F0502020204030204" pitchFamily="34" charset="0"/>
                <a:cs typeface="Times New Roman" panose="02020603050405020304" pitchFamily="18" charset="0"/>
              </a:rPr>
              <a:t>Oftalmológica</a:t>
            </a:r>
            <a:r>
              <a:rPr lang="en-GB" sz="2000" dirty="0">
                <a:latin typeface="Calibri" panose="020F0502020204030204" pitchFamily="34" charset="0"/>
                <a:ea typeface="Calibri" panose="020F0502020204030204" pitchFamily="34" charset="0"/>
                <a:cs typeface="Times New Roman" panose="02020603050405020304" pitchFamily="18" charset="0"/>
              </a:rPr>
              <a:t> de Santander, Santander, Colombia,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5</a:t>
            </a:r>
            <a:r>
              <a:rPr lang="en-GB" sz="2000" dirty="0">
                <a:latin typeface="Calibri" panose="020F0502020204030204" pitchFamily="34" charset="0"/>
                <a:ea typeface="Calibri" panose="020F0502020204030204" pitchFamily="34" charset="0"/>
                <a:cs typeface="Times New Roman" panose="02020603050405020304" pitchFamily="18" charset="0"/>
              </a:rPr>
              <a:t>Department of Medicine, Faculty of Medicine, Imperial College London, London, United Kingdom,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6</a:t>
            </a:r>
            <a:r>
              <a:rPr lang="en-GB" sz="2000" dirty="0">
                <a:latin typeface="Calibri" panose="020F0502020204030204" pitchFamily="34" charset="0"/>
                <a:ea typeface="Calibri" panose="020F0502020204030204" pitchFamily="34" charset="0"/>
                <a:cs typeface="Times New Roman" panose="02020603050405020304" pitchFamily="18" charset="0"/>
              </a:rPr>
              <a:t>Department of Life Sciences, College of Health and Life Sciences, Brunel University, London, United Kingdom, </a:t>
            </a:r>
            <a:r>
              <a:rPr lang="en-GB" sz="2000" baseline="30000" dirty="0">
                <a:latin typeface="Calibri" panose="020F0502020204030204" pitchFamily="34" charset="0"/>
                <a:ea typeface="Calibri" panose="020F0502020204030204" pitchFamily="34" charset="0"/>
                <a:cs typeface="Times New Roman" panose="02020603050405020304" pitchFamily="18" charset="0"/>
              </a:rPr>
              <a:t>7</a:t>
            </a:r>
            <a:r>
              <a:rPr lang="en-GB" sz="2000" dirty="0">
                <a:latin typeface="Calibri" panose="020F0502020204030204" pitchFamily="34" charset="0"/>
                <a:ea typeface="Calibri" panose="020F0502020204030204" pitchFamily="34" charset="0"/>
                <a:cs typeface="Times New Roman" panose="02020603050405020304" pitchFamily="18" charset="0"/>
              </a:rPr>
              <a:t>St George's University of London, London, United Kingdom.</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33350" y="152400"/>
            <a:ext cx="2170364" cy="1079086"/>
          </a:xfrm>
          <a:prstGeom prst="rect">
            <a:avLst/>
          </a:prstGeom>
        </p:spPr>
      </p:pic>
      <p:pic>
        <p:nvPicPr>
          <p:cNvPr id="5" name="Picture 4"/>
          <p:cNvPicPr>
            <a:picLocks noChangeAspect="1"/>
          </p:cNvPicPr>
          <p:nvPr/>
        </p:nvPicPr>
        <p:blipFill>
          <a:blip r:embed="rId3"/>
          <a:stretch>
            <a:fillRect/>
          </a:stretch>
        </p:blipFill>
        <p:spPr>
          <a:xfrm>
            <a:off x="2419350" y="304800"/>
            <a:ext cx="2621803" cy="681373"/>
          </a:xfrm>
          <a:prstGeom prst="rect">
            <a:avLst/>
          </a:prstGeom>
        </p:spPr>
      </p:pic>
      <p:sp>
        <p:nvSpPr>
          <p:cNvPr id="6" name="TextBox 5"/>
          <p:cNvSpPr txBox="1"/>
          <p:nvPr/>
        </p:nvSpPr>
        <p:spPr>
          <a:xfrm>
            <a:off x="511968" y="7379900"/>
            <a:ext cx="4114800" cy="276999"/>
          </a:xfrm>
          <a:prstGeom prst="rect">
            <a:avLst/>
          </a:prstGeom>
          <a:noFill/>
        </p:spPr>
        <p:txBody>
          <a:bodyPr wrap="square" rtlCol="0">
            <a:spAutoFit/>
          </a:bodyPr>
          <a:lstStyle/>
          <a:p>
            <a:pPr algn="ctr"/>
            <a:r>
              <a:rPr lang="en-GB" sz="1200" dirty="0" smtClean="0"/>
              <a:t>The authors declare no conflicts of interest </a:t>
            </a:r>
            <a:endParaRPr lang="en-GB"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idx="4294967295"/>
          </p:nvPr>
        </p:nvSpPr>
        <p:spPr>
          <a:xfrm>
            <a:off x="285750" y="1524000"/>
            <a:ext cx="4648200" cy="6934200"/>
          </a:xfrm>
        </p:spPr>
        <p:txBody>
          <a:bodyPr>
            <a:normAutofit/>
          </a:bodyPr>
          <a:lstStyle/>
          <a:p>
            <a:pPr marL="0" indent="0" algn="ctr">
              <a:buNone/>
            </a:pPr>
            <a:r>
              <a:rPr lang="en-GB" sz="2800" dirty="0" smtClean="0">
                <a:solidFill>
                  <a:srgbClr val="FFFF00"/>
                </a:solidFill>
              </a:rPr>
              <a:t>Introduction</a:t>
            </a:r>
          </a:p>
          <a:p>
            <a:pPr marL="0" indent="0">
              <a:buNone/>
            </a:pPr>
            <a:r>
              <a:rPr lang="en-GB" dirty="0" smtClean="0"/>
              <a:t>A </a:t>
            </a:r>
            <a:r>
              <a:rPr lang="en-GB" dirty="0"/>
              <a:t>few studies have reported that mean telomere length (TL) is associated with obesity and blood glucose in children of European or Arab origin. The present study was designed to assess whether </a:t>
            </a:r>
            <a:r>
              <a:rPr lang="en-GB" dirty="0" smtClean="0"/>
              <a:t>BMI, </a:t>
            </a:r>
            <a:r>
              <a:rPr lang="en-GB" dirty="0"/>
              <a:t>or blood </a:t>
            </a:r>
            <a:r>
              <a:rPr lang="en-GB" dirty="0" smtClean="0"/>
              <a:t>glucose, </a:t>
            </a:r>
            <a:r>
              <a:rPr lang="en-GB" dirty="0"/>
              <a:t>is associated with TL in school-age children of South American origin</a:t>
            </a:r>
            <a:r>
              <a:rPr lang="en-GB" dirty="0" smtClean="0"/>
              <a:t>.</a:t>
            </a:r>
          </a:p>
          <a:p>
            <a:endParaRPr lang="en-GB" dirty="0"/>
          </a:p>
          <a:p>
            <a:endParaRPr lang="en-GB" dirty="0" smtClean="0"/>
          </a:p>
          <a:p>
            <a:pPr marL="0" indent="0" algn="ctr">
              <a:buNone/>
            </a:pPr>
            <a:r>
              <a:rPr lang="en-GB" sz="2800" dirty="0" smtClean="0">
                <a:solidFill>
                  <a:srgbClr val="FFFF00"/>
                </a:solidFill>
              </a:rPr>
              <a:t>Materials </a:t>
            </a:r>
            <a:r>
              <a:rPr lang="en-GB" sz="2800" dirty="0">
                <a:solidFill>
                  <a:srgbClr val="FFFF00"/>
                </a:solidFill>
              </a:rPr>
              <a:t>and </a:t>
            </a:r>
            <a:r>
              <a:rPr lang="en-GB" sz="2800" dirty="0" smtClean="0">
                <a:solidFill>
                  <a:srgbClr val="FFFF00"/>
                </a:solidFill>
              </a:rPr>
              <a:t>Methods</a:t>
            </a:r>
          </a:p>
          <a:p>
            <a:r>
              <a:rPr lang="en-GB" dirty="0" smtClean="0"/>
              <a:t>Relative </a:t>
            </a:r>
            <a:r>
              <a:rPr lang="en-GB" dirty="0"/>
              <a:t>telomere length ratios were determined in 375 subjects (age 9-14 years). </a:t>
            </a:r>
            <a:endParaRPr lang="en-GB" dirty="0" smtClean="0"/>
          </a:p>
          <a:p>
            <a:endParaRPr lang="en-GB" dirty="0" smtClean="0"/>
          </a:p>
          <a:p>
            <a:r>
              <a:rPr lang="en-GB" dirty="0" smtClean="0"/>
              <a:t>Subjects </a:t>
            </a:r>
            <a:r>
              <a:rPr lang="en-GB" dirty="0"/>
              <a:t>were recruited within the ACFIES (Association between Cardiorespiratory Fitness, Muscular Strength and Body Composition with Metabolic Risk Factors in Colombian Children) study</a:t>
            </a:r>
            <a:r>
              <a:rPr lang="en-GB" dirty="0" smtClean="0"/>
              <a:t>.</a:t>
            </a:r>
          </a:p>
          <a:p>
            <a:pPr marL="0" indent="0">
              <a:buNone/>
            </a:pPr>
            <a:r>
              <a:rPr lang="en-GB" dirty="0" smtClean="0"/>
              <a:t> </a:t>
            </a:r>
          </a:p>
          <a:p>
            <a:r>
              <a:rPr lang="en-GB" dirty="0" smtClean="0"/>
              <a:t>Phenotypes </a:t>
            </a:r>
            <a:r>
              <a:rPr lang="en-GB" dirty="0"/>
              <a:t>were determined using standard tests and an extensive questionnaire. </a:t>
            </a:r>
            <a:endParaRPr lang="en-GB" dirty="0" smtClean="0"/>
          </a:p>
          <a:p>
            <a:endParaRPr lang="en-GB" dirty="0" smtClean="0"/>
          </a:p>
          <a:p>
            <a:r>
              <a:rPr lang="en-GB" dirty="0" smtClean="0"/>
              <a:t>Statistical </a:t>
            </a:r>
            <a:r>
              <a:rPr lang="en-GB" dirty="0"/>
              <a:t>analysis was carried out using SPSSv25 (IBM Inc., USA). </a:t>
            </a:r>
            <a:r>
              <a:rPr lang="en-GB" dirty="0" smtClean="0"/>
              <a:t>Partial correlation analysis and univariate analysis of variance were used.</a:t>
            </a:r>
          </a:p>
          <a:p>
            <a:endParaRPr lang="en-GB" dirty="0" smtClean="0"/>
          </a:p>
          <a:p>
            <a:r>
              <a:rPr lang="en-GB" dirty="0" smtClean="0"/>
              <a:t>Partial Correlation Analysis was carried out in line with previous publications in the field (</a:t>
            </a:r>
            <a:r>
              <a:rPr lang="en-GB" dirty="0" err="1" smtClean="0"/>
              <a:t>Broer</a:t>
            </a:r>
            <a:r>
              <a:rPr lang="en-GB" dirty="0" smtClean="0"/>
              <a:t> </a:t>
            </a:r>
            <a:r>
              <a:rPr lang="en-GB" i="1" dirty="0" smtClean="0"/>
              <a:t>et al</a:t>
            </a:r>
            <a:r>
              <a:rPr lang="en-GB" dirty="0" smtClean="0"/>
              <a:t> 2014, Meyer </a:t>
            </a:r>
            <a:r>
              <a:rPr lang="en-GB" i="1" dirty="0" smtClean="0"/>
              <a:t>et al </a:t>
            </a:r>
            <a:r>
              <a:rPr lang="en-GB" dirty="0" smtClean="0"/>
              <a:t>2016).</a:t>
            </a:r>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641350" y="1348880"/>
            <a:ext cx="4114800" cy="3604120"/>
          </a:xfrm>
        </p:spPr>
        <p:txBody>
          <a:bodyPr>
            <a:normAutofit lnSpcReduction="10000"/>
          </a:bodyPr>
          <a:lstStyle/>
          <a:p>
            <a:pPr marL="171450" indent="-171450">
              <a:buFont typeface="Arial" panose="020B0604020202020204" pitchFamily="34" charset="0"/>
              <a:buChar char="•"/>
            </a:pPr>
            <a:r>
              <a:rPr lang="en-GB" sz="1400" dirty="0"/>
              <a:t>Partial correlation </a:t>
            </a:r>
            <a:r>
              <a:rPr lang="en-GB" sz="1400" dirty="0" smtClean="0"/>
              <a:t>analysis was carried out, </a:t>
            </a:r>
            <a:r>
              <a:rPr lang="en-GB" sz="1400" dirty="0"/>
              <a:t>controlling for the effects of age, gender, PCR plate and </a:t>
            </a:r>
            <a:r>
              <a:rPr lang="en-GB" sz="1400" dirty="0" smtClean="0"/>
              <a:t>BMI.</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smtClean="0"/>
              <a:t>There was </a:t>
            </a:r>
            <a:r>
              <a:rPr lang="en-GB" sz="1400" dirty="0"/>
              <a:t>a robust negative correlation between TL and blood glucose (r= -0.14, p=0.008). </a:t>
            </a:r>
            <a:endParaRPr lang="en-GB" sz="1400" dirty="0" smtClean="0"/>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smtClean="0"/>
              <a:t>Using a univariate </a:t>
            </a:r>
            <a:r>
              <a:rPr lang="en-GB" sz="1400" dirty="0"/>
              <a:t>linear model analytical approach, blood glucose </a:t>
            </a:r>
            <a:r>
              <a:rPr lang="en-GB" sz="1400" dirty="0" smtClean="0"/>
              <a:t>was </a:t>
            </a:r>
            <a:r>
              <a:rPr lang="en-GB" sz="1400" dirty="0"/>
              <a:t>also significantly associated with telomere length (p=0.011) with the same variables in the </a:t>
            </a:r>
            <a:r>
              <a:rPr lang="en-GB" sz="1400" dirty="0" smtClean="0"/>
              <a:t>model</a:t>
            </a:r>
            <a:r>
              <a:rPr lang="en-GB" sz="1400" dirty="0"/>
              <a:t> </a:t>
            </a:r>
            <a:r>
              <a:rPr lang="en-GB" sz="1400" dirty="0" smtClean="0"/>
              <a:t>(see table 1)</a:t>
            </a:r>
          </a:p>
          <a:p>
            <a:pPr marL="171450" indent="-171450">
              <a:buFont typeface="Arial" panose="020B0604020202020204" pitchFamily="34" charset="0"/>
              <a:buChar char="•"/>
            </a:pPr>
            <a:endParaRPr lang="en-GB" sz="1400" dirty="0"/>
          </a:p>
          <a:p>
            <a:pPr marL="171450" indent="-171450">
              <a:buFont typeface="Arial" panose="020B0604020202020204" pitchFamily="34" charset="0"/>
              <a:buChar char="•"/>
            </a:pPr>
            <a:r>
              <a:rPr lang="en-GB" sz="1400" dirty="0" smtClean="0"/>
              <a:t>No </a:t>
            </a:r>
            <a:r>
              <a:rPr lang="en-GB" sz="1400" dirty="0"/>
              <a:t>significant association </a:t>
            </a:r>
            <a:r>
              <a:rPr lang="en-GB" sz="1400" dirty="0" smtClean="0"/>
              <a:t>(p&lt;0.05) with </a:t>
            </a:r>
            <a:r>
              <a:rPr lang="en-GB" sz="1400" dirty="0"/>
              <a:t>BMI was detected.</a:t>
            </a:r>
            <a:endParaRPr lang="de-AT" sz="1400" dirty="0"/>
          </a:p>
        </p:txBody>
      </p:sp>
      <p:graphicFrame>
        <p:nvGraphicFramePr>
          <p:cNvPr id="5" name="Table 4"/>
          <p:cNvGraphicFramePr>
            <a:graphicFrameLocks noGrp="1"/>
          </p:cNvGraphicFramePr>
          <p:nvPr>
            <p:extLst>
              <p:ext uri="{D42A27DB-BD31-4B8C-83A1-F6EECF244321}">
                <p14:modId xmlns:p14="http://schemas.microsoft.com/office/powerpoint/2010/main" val="3044047778"/>
              </p:ext>
            </p:extLst>
          </p:nvPr>
        </p:nvGraphicFramePr>
        <p:xfrm>
          <a:off x="819150" y="4800600"/>
          <a:ext cx="3733800" cy="2504420"/>
        </p:xfrm>
        <a:graphic>
          <a:graphicData uri="http://schemas.openxmlformats.org/drawingml/2006/table">
            <a:tbl>
              <a:tblPr>
                <a:tableStyleId>{5C22544A-7EE6-4342-B048-85BDC9FD1C3A}</a:tableStyleId>
              </a:tblPr>
              <a:tblGrid>
                <a:gridCol w="2089558"/>
                <a:gridCol w="822121"/>
                <a:gridCol w="822121"/>
              </a:tblGrid>
              <a:tr h="250442">
                <a:tc>
                  <a:txBody>
                    <a:bodyPr/>
                    <a:lstStyle/>
                    <a:p>
                      <a:pPr algn="l" fontAlgn="b"/>
                      <a:r>
                        <a:rPr lang="en-GB" sz="900" b="1" u="none" strike="noStrike" dirty="0">
                          <a:effectLst/>
                        </a:rPr>
                        <a:t>Trait effect tested</a:t>
                      </a:r>
                      <a:endParaRPr lang="en-GB" sz="900" b="1" i="0" u="none" strike="noStrike" dirty="0">
                        <a:solidFill>
                          <a:srgbClr val="333399"/>
                        </a:solidFill>
                        <a:effectLst/>
                        <a:latin typeface="Arial" panose="020B0604020202020204" pitchFamily="34" charset="0"/>
                      </a:endParaRPr>
                    </a:p>
                  </a:txBody>
                  <a:tcPr marL="9525" marR="9525" marT="9525" marB="0" anchor="b"/>
                </a:tc>
                <a:tc>
                  <a:txBody>
                    <a:bodyPr/>
                    <a:lstStyle/>
                    <a:p>
                      <a:pPr algn="ctr" fontAlgn="b"/>
                      <a:r>
                        <a:rPr lang="en-GB" sz="900" b="1" u="none" strike="noStrike" dirty="0">
                          <a:effectLst/>
                        </a:rPr>
                        <a:t>F</a:t>
                      </a:r>
                      <a:endParaRPr lang="en-GB" sz="900" b="1" i="0" u="none" strike="noStrike" dirty="0">
                        <a:solidFill>
                          <a:srgbClr val="333399"/>
                        </a:solidFill>
                        <a:effectLst/>
                        <a:latin typeface="Arial" panose="020B0604020202020204" pitchFamily="34" charset="0"/>
                      </a:endParaRPr>
                    </a:p>
                  </a:txBody>
                  <a:tcPr marL="9525" marR="9525" marT="9525" marB="0" anchor="b"/>
                </a:tc>
                <a:tc>
                  <a:txBody>
                    <a:bodyPr/>
                    <a:lstStyle/>
                    <a:p>
                      <a:pPr algn="ctr" fontAlgn="b"/>
                      <a:r>
                        <a:rPr lang="en-GB" sz="900" b="1" u="none" strike="noStrike" dirty="0">
                          <a:effectLst/>
                        </a:rPr>
                        <a:t>Sig.</a:t>
                      </a:r>
                      <a:endParaRPr lang="en-GB" sz="900" b="1" i="0" u="none" strike="noStrike" dirty="0">
                        <a:solidFill>
                          <a:srgbClr val="333399"/>
                        </a:solidFill>
                        <a:effectLst/>
                        <a:latin typeface="Arial" panose="020B0604020202020204" pitchFamily="34" charset="0"/>
                      </a:endParaRPr>
                    </a:p>
                  </a:txBody>
                  <a:tcPr marL="9525" marR="9525" marT="9525" marB="0" anchor="b"/>
                </a:tc>
              </a:tr>
              <a:tr h="250442">
                <a:tc>
                  <a:txBody>
                    <a:bodyPr/>
                    <a:lstStyle/>
                    <a:p>
                      <a:pPr algn="l" fontAlgn="t"/>
                      <a:r>
                        <a:rPr lang="en-GB" sz="900" u="none" strike="noStrike">
                          <a:effectLst/>
                        </a:rPr>
                        <a:t>Bloodglucose</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6.503</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dirty="0">
                          <a:solidFill>
                            <a:schemeClr val="accent1"/>
                          </a:solidFill>
                          <a:effectLst/>
                        </a:rPr>
                        <a:t>0.011</a:t>
                      </a:r>
                      <a:endParaRPr lang="en-GB" sz="900" b="0" i="0" u="none" strike="noStrike" dirty="0">
                        <a:solidFill>
                          <a:schemeClr val="accent1"/>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BMI</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0.000</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0.989</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Age</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0.133</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0.984</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Gender</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0.469</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0.495</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dirty="0" err="1">
                          <a:effectLst/>
                        </a:rPr>
                        <a:t>qPCRplate</a:t>
                      </a:r>
                      <a:endParaRPr lang="en-GB" sz="9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1.320</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0.296</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dirty="0">
                          <a:effectLst/>
                        </a:rPr>
                        <a:t>Age * Gender</a:t>
                      </a:r>
                      <a:endParaRPr lang="en-GB" sz="900" b="0" i="0" u="none" strike="noStrike" dirty="0">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0.742</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dirty="0">
                          <a:effectLst/>
                        </a:rPr>
                        <a:t>0.597</a:t>
                      </a:r>
                      <a:endParaRPr lang="en-GB" sz="900" b="0" i="0" u="none" strike="noStrike" dirty="0">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Age * qPCRplate</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0.946</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0.526</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Gender * qPCRplate</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0.277</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a:effectLst/>
                        </a:rPr>
                        <a:t>0.842</a:t>
                      </a:r>
                      <a:endParaRPr lang="en-GB" sz="900" b="0" i="0" u="none" strike="noStrike">
                        <a:solidFill>
                          <a:srgbClr val="993300"/>
                        </a:solidFill>
                        <a:effectLst/>
                        <a:latin typeface="Arial" panose="020B0604020202020204" pitchFamily="34" charset="0"/>
                      </a:endParaRPr>
                    </a:p>
                  </a:txBody>
                  <a:tcPr marL="9525" marR="9525" marT="9525" marB="0"/>
                </a:tc>
              </a:tr>
              <a:tr h="250442">
                <a:tc>
                  <a:txBody>
                    <a:bodyPr/>
                    <a:lstStyle/>
                    <a:p>
                      <a:pPr algn="l" fontAlgn="t"/>
                      <a:r>
                        <a:rPr lang="en-GB" sz="900" u="none" strike="noStrike">
                          <a:effectLst/>
                        </a:rPr>
                        <a:t>Age * Gender * qPCRplate</a:t>
                      </a:r>
                      <a:endParaRPr lang="en-GB" sz="900" b="0" i="0" u="none" strike="noStrike">
                        <a:solidFill>
                          <a:srgbClr val="333399"/>
                        </a:solidFill>
                        <a:effectLst/>
                        <a:latin typeface="Arial" panose="020B0604020202020204" pitchFamily="34" charset="0"/>
                      </a:endParaRPr>
                    </a:p>
                  </a:txBody>
                  <a:tcPr marL="9525" marR="9525" marT="9525" marB="0"/>
                </a:tc>
                <a:tc>
                  <a:txBody>
                    <a:bodyPr/>
                    <a:lstStyle/>
                    <a:p>
                      <a:pPr algn="r" fontAlgn="t"/>
                      <a:r>
                        <a:rPr lang="en-GB" sz="900" u="none" strike="noStrike">
                          <a:effectLst/>
                        </a:rPr>
                        <a:t>0.517</a:t>
                      </a:r>
                      <a:endParaRPr lang="en-GB" sz="900" b="0" i="0" u="none" strike="noStrike">
                        <a:solidFill>
                          <a:srgbClr val="993300"/>
                        </a:solidFill>
                        <a:effectLst/>
                        <a:latin typeface="Arial" panose="020B0604020202020204" pitchFamily="34" charset="0"/>
                      </a:endParaRPr>
                    </a:p>
                  </a:txBody>
                  <a:tcPr marL="9525" marR="9525" marT="9525" marB="0"/>
                </a:tc>
                <a:tc>
                  <a:txBody>
                    <a:bodyPr/>
                    <a:lstStyle/>
                    <a:p>
                      <a:pPr algn="r" fontAlgn="t"/>
                      <a:r>
                        <a:rPr lang="en-GB" sz="900" u="none" strike="noStrike" dirty="0">
                          <a:effectLst/>
                        </a:rPr>
                        <a:t>0.862</a:t>
                      </a:r>
                      <a:endParaRPr lang="en-GB" sz="900" b="0" i="0" u="none" strike="noStrike" dirty="0">
                        <a:solidFill>
                          <a:srgbClr val="993300"/>
                        </a:solidFill>
                        <a:effectLst/>
                        <a:latin typeface="Arial" panose="020B0604020202020204" pitchFamily="34" charset="0"/>
                      </a:endParaRPr>
                    </a:p>
                  </a:txBody>
                  <a:tcPr marL="9525" marR="9525" marT="9525" marB="0"/>
                </a:tc>
              </a:tr>
            </a:tbl>
          </a:graphicData>
        </a:graphic>
      </p:graphicFrame>
      <p:sp>
        <p:nvSpPr>
          <p:cNvPr id="6" name="TextBox 5"/>
          <p:cNvSpPr txBox="1"/>
          <p:nvPr/>
        </p:nvSpPr>
        <p:spPr>
          <a:xfrm>
            <a:off x="823546" y="7543800"/>
            <a:ext cx="3932604" cy="523220"/>
          </a:xfrm>
          <a:prstGeom prst="rect">
            <a:avLst/>
          </a:prstGeom>
          <a:noFill/>
        </p:spPr>
        <p:txBody>
          <a:bodyPr wrap="square" rtlCol="0">
            <a:spAutoFit/>
          </a:bodyPr>
          <a:lstStyle/>
          <a:p>
            <a:r>
              <a:rPr lang="en-GB" sz="1400" dirty="0" smtClean="0"/>
              <a:t>Table 1. Tests of between subjects effects – univariate analysis of variance</a:t>
            </a:r>
            <a:endParaRPr lang="en-GB" sz="1400" dirty="0"/>
          </a:p>
        </p:txBody>
      </p:sp>
      <p:sp>
        <p:nvSpPr>
          <p:cNvPr id="7" name="TextBox 6"/>
          <p:cNvSpPr txBox="1"/>
          <p:nvPr/>
        </p:nvSpPr>
        <p:spPr>
          <a:xfrm>
            <a:off x="1962150" y="685800"/>
            <a:ext cx="1327608" cy="523220"/>
          </a:xfrm>
          <a:prstGeom prst="rect">
            <a:avLst/>
          </a:prstGeom>
          <a:noFill/>
        </p:spPr>
        <p:txBody>
          <a:bodyPr wrap="none" rtlCol="0">
            <a:spAutoFit/>
          </a:bodyPr>
          <a:lstStyle/>
          <a:p>
            <a:r>
              <a:rPr lang="en-GB" sz="2800" dirty="0" smtClean="0">
                <a:solidFill>
                  <a:srgbClr val="FFFF00"/>
                </a:solidFill>
              </a:rPr>
              <a:t>Results</a:t>
            </a:r>
            <a:endParaRPr lang="en-GB" sz="28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38150" y="5486400"/>
            <a:ext cx="4114800" cy="647001"/>
          </a:xfrm>
        </p:spPr>
        <p:txBody>
          <a:bodyPr>
            <a:normAutofit/>
          </a:bodyPr>
          <a:lstStyle/>
          <a:p>
            <a:pPr algn="ctr"/>
            <a:r>
              <a:rPr lang="de-AT" sz="2000" cap="none" dirty="0" smtClean="0">
                <a:solidFill>
                  <a:srgbClr val="FFFF00"/>
                </a:solidFill>
              </a:rPr>
              <a:t>References</a:t>
            </a:r>
            <a:endParaRPr lang="de-AT" sz="2000" cap="none" dirty="0">
              <a:solidFill>
                <a:srgbClr val="FFFF00"/>
              </a:solidFill>
            </a:endParaRPr>
          </a:p>
        </p:txBody>
      </p:sp>
      <p:sp>
        <p:nvSpPr>
          <p:cNvPr id="3" name="Untertitel 2"/>
          <p:cNvSpPr>
            <a:spLocks noGrp="1"/>
          </p:cNvSpPr>
          <p:nvPr>
            <p:ph type="subTitle" idx="1"/>
          </p:nvPr>
        </p:nvSpPr>
        <p:spPr>
          <a:xfrm>
            <a:off x="422449" y="6248400"/>
            <a:ext cx="4493079" cy="914400"/>
          </a:xfrm>
        </p:spPr>
        <p:txBody>
          <a:bodyPr>
            <a:normAutofit lnSpcReduction="10000"/>
          </a:bodyPr>
          <a:lstStyle/>
          <a:p>
            <a:pPr marL="171450" indent="-171450">
              <a:buFont typeface="Arial" panose="020B0604020202020204" pitchFamily="34" charset="0"/>
              <a:buChar char="•"/>
            </a:pPr>
            <a:r>
              <a:rPr lang="de-AT" dirty="0" smtClean="0"/>
              <a:t>Broer </a:t>
            </a:r>
            <a:r>
              <a:rPr lang="de-AT" i="1" dirty="0" smtClean="0"/>
              <a:t>et al </a:t>
            </a:r>
            <a:r>
              <a:rPr lang="de-AT" dirty="0" smtClean="0"/>
              <a:t>(2014) </a:t>
            </a:r>
            <a:r>
              <a:rPr lang="fr-FR" i="1" dirty="0" err="1" smtClean="0"/>
              <a:t>Eur</a:t>
            </a:r>
            <a:r>
              <a:rPr lang="fr-FR" i="1" dirty="0" smtClean="0"/>
              <a:t> </a:t>
            </a:r>
            <a:r>
              <a:rPr lang="fr-FR" i="1" dirty="0"/>
              <a:t>J </a:t>
            </a:r>
            <a:r>
              <a:rPr lang="fr-FR" i="1" dirty="0" err="1"/>
              <a:t>Epidemiol</a:t>
            </a:r>
            <a:r>
              <a:rPr lang="fr-FR" dirty="0"/>
              <a:t>. </a:t>
            </a:r>
            <a:r>
              <a:rPr lang="fr-FR" dirty="0" smtClean="0"/>
              <a:t>29(9</a:t>
            </a:r>
            <a:r>
              <a:rPr lang="fr-FR" dirty="0"/>
              <a:t>):</a:t>
            </a:r>
            <a:r>
              <a:rPr lang="fr-FR" dirty="0" smtClean="0"/>
              <a:t>629-38</a:t>
            </a:r>
          </a:p>
          <a:p>
            <a:pPr marL="171450" indent="-171450">
              <a:buFont typeface="Arial" panose="020B0604020202020204" pitchFamily="34" charset="0"/>
              <a:buChar char="•"/>
            </a:pPr>
            <a:r>
              <a:rPr lang="fr-FR" dirty="0" err="1" smtClean="0"/>
              <a:t>Demissie</a:t>
            </a:r>
            <a:r>
              <a:rPr lang="fr-FR" dirty="0" smtClean="0"/>
              <a:t> et al (2006) </a:t>
            </a:r>
            <a:r>
              <a:rPr lang="en-GB" i="1" dirty="0"/>
              <a:t>Aging Cell. </a:t>
            </a:r>
            <a:r>
              <a:rPr lang="en-GB" dirty="0" smtClean="0"/>
              <a:t>5(4</a:t>
            </a:r>
            <a:r>
              <a:rPr lang="en-GB" dirty="0"/>
              <a:t>):325-30.</a:t>
            </a:r>
            <a:endParaRPr lang="fr-FR" dirty="0" smtClean="0"/>
          </a:p>
          <a:p>
            <a:pPr marL="171450" indent="-171450">
              <a:buFont typeface="Arial" panose="020B0604020202020204" pitchFamily="34" charset="0"/>
              <a:buChar char="•"/>
            </a:pPr>
            <a:r>
              <a:rPr lang="fr-FR" dirty="0" smtClean="0"/>
              <a:t>Meyer et al (2016) </a:t>
            </a:r>
            <a:r>
              <a:rPr lang="en-GB" i="1" dirty="0" smtClean="0"/>
              <a:t>Gerontology</a:t>
            </a:r>
            <a:r>
              <a:rPr lang="en-GB" i="1" dirty="0"/>
              <a:t>. </a:t>
            </a:r>
            <a:r>
              <a:rPr lang="en-GB" dirty="0" smtClean="0"/>
              <a:t>62(3</a:t>
            </a:r>
            <a:r>
              <a:rPr lang="en-GB" dirty="0"/>
              <a:t>):</a:t>
            </a:r>
            <a:r>
              <a:rPr lang="en-GB" dirty="0" smtClean="0"/>
              <a:t>330-6</a:t>
            </a:r>
          </a:p>
          <a:p>
            <a:pPr marL="171450" indent="-171450">
              <a:buFont typeface="Arial" panose="020B0604020202020204" pitchFamily="34" charset="0"/>
              <a:buChar char="•"/>
            </a:pPr>
            <a:r>
              <a:rPr lang="en-GB" dirty="0"/>
              <a:t>Rosa et al (2018) </a:t>
            </a:r>
            <a:r>
              <a:rPr lang="en-GB" i="1" dirty="0"/>
              <a:t>Diabetes Res </a:t>
            </a:r>
            <a:r>
              <a:rPr lang="en-GB" i="1" dirty="0" err="1"/>
              <a:t>Clin</a:t>
            </a:r>
            <a:r>
              <a:rPr lang="en-GB" i="1" dirty="0"/>
              <a:t> </a:t>
            </a:r>
            <a:r>
              <a:rPr lang="en-GB" i="1" dirty="0" err="1"/>
              <a:t>Pract</a:t>
            </a:r>
            <a:r>
              <a:rPr lang="en-GB" dirty="0"/>
              <a:t>. </a:t>
            </a:r>
            <a:r>
              <a:rPr lang="en-GB" dirty="0" smtClean="0"/>
              <a:t>135:30-3</a:t>
            </a:r>
            <a:endParaRPr lang="fr-FR" dirty="0" smtClean="0"/>
          </a:p>
          <a:p>
            <a:pPr marL="171450" indent="-171450">
              <a:buFont typeface="Arial" panose="020B0604020202020204" pitchFamily="34" charset="0"/>
              <a:buChar char="•"/>
            </a:pPr>
            <a:endParaRPr lang="de-AT" dirty="0"/>
          </a:p>
        </p:txBody>
      </p:sp>
      <p:sp>
        <p:nvSpPr>
          <p:cNvPr id="4" name="TextBox 3"/>
          <p:cNvSpPr txBox="1"/>
          <p:nvPr/>
        </p:nvSpPr>
        <p:spPr>
          <a:xfrm>
            <a:off x="289309" y="1600200"/>
            <a:ext cx="4854191" cy="4247317"/>
          </a:xfrm>
          <a:prstGeom prst="rect">
            <a:avLst/>
          </a:prstGeom>
          <a:noFill/>
        </p:spPr>
        <p:txBody>
          <a:bodyPr wrap="square" rtlCol="0">
            <a:spAutoFit/>
          </a:bodyPr>
          <a:lstStyle/>
          <a:p>
            <a:pPr algn="ctr"/>
            <a:r>
              <a:rPr lang="en-GB" sz="2800" dirty="0" smtClean="0">
                <a:solidFill>
                  <a:srgbClr val="FFFF00"/>
                </a:solidFill>
              </a:rPr>
              <a:t>Conclusions</a:t>
            </a:r>
          </a:p>
          <a:p>
            <a:endParaRPr lang="en-GB" dirty="0"/>
          </a:p>
          <a:p>
            <a:r>
              <a:rPr lang="en-GB" sz="1400" dirty="0" smtClean="0"/>
              <a:t>Blood </a:t>
            </a:r>
            <a:r>
              <a:rPr lang="en-GB" sz="1400" dirty="0"/>
              <a:t>glucose is negatively associated with TL in this cohort </a:t>
            </a:r>
            <a:r>
              <a:rPr lang="en-GB" sz="1400" dirty="0" smtClean="0"/>
              <a:t>and </a:t>
            </a:r>
            <a:r>
              <a:rPr lang="en-GB" sz="1400" dirty="0"/>
              <a:t>this effect does not appear to be related to </a:t>
            </a:r>
            <a:r>
              <a:rPr lang="en-GB" sz="1400" dirty="0" smtClean="0"/>
              <a:t>BMI. </a:t>
            </a:r>
          </a:p>
          <a:p>
            <a:endParaRPr lang="en-GB" sz="1400" dirty="0"/>
          </a:p>
          <a:p>
            <a:r>
              <a:rPr lang="en-GB" sz="1400" dirty="0" smtClean="0"/>
              <a:t>This is in line with previous findings that reduction in TL is associated with negative health outcomes including insulin resistance and diabetes.</a:t>
            </a:r>
          </a:p>
          <a:p>
            <a:endParaRPr lang="en-GB" sz="1400" dirty="0"/>
          </a:p>
          <a:p>
            <a:r>
              <a:rPr lang="en-GB" sz="1400" dirty="0" smtClean="0"/>
              <a:t>However, it should be noted that most studies have seen this effect in adults with disease (</a:t>
            </a:r>
            <a:r>
              <a:rPr lang="en-GB" sz="1400" dirty="0" err="1" smtClean="0"/>
              <a:t>Demissie</a:t>
            </a:r>
            <a:r>
              <a:rPr lang="en-GB" sz="1400" dirty="0" smtClean="0"/>
              <a:t> </a:t>
            </a:r>
            <a:r>
              <a:rPr lang="en-GB" sz="1400" i="1" dirty="0" smtClean="0"/>
              <a:t>et al </a:t>
            </a:r>
            <a:r>
              <a:rPr lang="en-GB" sz="1400" dirty="0" smtClean="0"/>
              <a:t>2006, Rosa </a:t>
            </a:r>
            <a:r>
              <a:rPr lang="en-GB" sz="1400" i="1" dirty="0" smtClean="0"/>
              <a:t>et al </a:t>
            </a:r>
            <a:r>
              <a:rPr lang="en-GB" sz="1400" dirty="0" smtClean="0"/>
              <a:t>2018) and not in healthy children, where age-related disease is usually considered to be undetectable. This preliminary work suggests that TL may be a suitable prognostic biomarker for the negative effects of raised blood glucose.</a:t>
            </a:r>
          </a:p>
          <a:p>
            <a:endParaRPr lang="en-GB" sz="1400"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70</TotalTime>
  <Words>626</Words>
  <Application>Microsoft Office PowerPoint</Application>
  <PresentationFormat>On-screen Show (16:9)</PresentationFormat>
  <Paragraphs>70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Century Gothic</vt:lpstr>
      <vt:lpstr>Times New Roman</vt:lpstr>
      <vt:lpstr>Vapor Trail</vt:lpstr>
      <vt:lpstr>Blood glucose, BMI and telomere length in a cohort of Colombian schoolchildren</vt:lpstr>
      <vt:lpstr>PowerPoint Presentation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ESHG 2016 Sample E-Poster</dc:title>
  <dc:creator>delpicchia</dc:creator>
  <cp:lastModifiedBy>Andrew Walley</cp:lastModifiedBy>
  <cp:revision>15</cp:revision>
  <dcterms:created xsi:type="dcterms:W3CDTF">2016-03-13T11:25:26Z</dcterms:created>
  <dcterms:modified xsi:type="dcterms:W3CDTF">2018-06-11T14:43:36Z</dcterms:modified>
</cp:coreProperties>
</file>