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F0-0692-4977-8DFF-5178BA07AC03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BEDC-F905-46EC-8B95-8626701BDC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41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F0-0692-4977-8DFF-5178BA07AC03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BEDC-F905-46EC-8B95-8626701BDC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80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F0-0692-4977-8DFF-5178BA07AC03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BEDC-F905-46EC-8B95-8626701BDC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95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F0-0692-4977-8DFF-5178BA07AC03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BEDC-F905-46EC-8B95-8626701BDC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69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F0-0692-4977-8DFF-5178BA07AC03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BEDC-F905-46EC-8B95-8626701BDC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35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F0-0692-4977-8DFF-5178BA07AC03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BEDC-F905-46EC-8B95-8626701BDC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0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F0-0692-4977-8DFF-5178BA07AC03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BEDC-F905-46EC-8B95-8626701BDC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51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F0-0692-4977-8DFF-5178BA07AC03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BEDC-F905-46EC-8B95-8626701BDC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9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F0-0692-4977-8DFF-5178BA07AC03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BEDC-F905-46EC-8B95-8626701BDC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45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F0-0692-4977-8DFF-5178BA07AC03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BEDC-F905-46EC-8B95-8626701BDC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5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9DF0-0692-4977-8DFF-5178BA07AC03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ABEDC-F905-46EC-8B95-8626701BDC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9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69DF0-0692-4977-8DFF-5178BA07AC03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ABEDC-F905-46EC-8B95-8626701BDC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87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51331" y="2079509"/>
            <a:ext cx="1920003" cy="1098701"/>
            <a:chOff x="5067482" y="3565179"/>
            <a:chExt cx="1383712" cy="770933"/>
          </a:xfrm>
        </p:grpSpPr>
        <p:sp>
          <p:nvSpPr>
            <p:cNvPr id="11" name="Rounded Rectangle 10"/>
            <p:cNvSpPr/>
            <p:nvPr/>
          </p:nvSpPr>
          <p:spPr>
            <a:xfrm>
              <a:off x="5067482" y="3565179"/>
              <a:ext cx="1383712" cy="77093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67484" y="3612205"/>
              <a:ext cx="1383710" cy="579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90500" indent="-190500">
                <a:buFont typeface="Arial" panose="020B0604020202020204" pitchFamily="34" charset="0"/>
                <a:buChar char="•"/>
              </a:pPr>
              <a:r>
                <a:rPr lang="en-GB" sz="1400" dirty="0" smtClean="0"/>
                <a:t>No/insufficient  urine provided, n=28</a:t>
              </a:r>
            </a:p>
            <a:p>
              <a:pPr marL="190500" indent="-190500">
                <a:buFont typeface="Arial" panose="020B0604020202020204" pitchFamily="34" charset="0"/>
                <a:buChar char="•"/>
              </a:pPr>
              <a:r>
                <a:rPr lang="en-GB" sz="1400" dirty="0" smtClean="0"/>
                <a:t>No routine sample collected, n=2</a:t>
              </a:r>
              <a:endParaRPr lang="en-GB" sz="14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501980" y="629072"/>
            <a:ext cx="2195024" cy="523221"/>
            <a:chOff x="3422730" y="596548"/>
            <a:chExt cx="2195024" cy="523221"/>
          </a:xfrm>
        </p:grpSpPr>
        <p:sp>
          <p:nvSpPr>
            <p:cNvPr id="20" name="Rounded Rectangle 19"/>
            <p:cNvSpPr/>
            <p:nvPr/>
          </p:nvSpPr>
          <p:spPr>
            <a:xfrm>
              <a:off x="3422730" y="596548"/>
              <a:ext cx="2150140" cy="52322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22730" y="596549"/>
              <a:ext cx="219502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Female patients consented,</a:t>
              </a:r>
            </a:p>
            <a:p>
              <a:pPr algn="ctr"/>
              <a:r>
                <a:rPr lang="en-GB" sz="1400" dirty="0" smtClean="0"/>
                <a:t>n=442</a:t>
              </a:r>
              <a:endParaRPr lang="en-GB" sz="14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627784" y="2252067"/>
            <a:ext cx="1957716" cy="738665"/>
            <a:chOff x="3578961" y="2708920"/>
            <a:chExt cx="2150140" cy="738665"/>
          </a:xfrm>
        </p:grpSpPr>
        <p:sp>
          <p:nvSpPr>
            <p:cNvPr id="28" name="Rounded Rectangle 27"/>
            <p:cNvSpPr/>
            <p:nvPr/>
          </p:nvSpPr>
          <p:spPr>
            <a:xfrm>
              <a:off x="3578961" y="2708920"/>
              <a:ext cx="2150140" cy="73866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852982" y="2708921"/>
              <a:ext cx="1715983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smtClean="0"/>
                <a:t>Female patients with</a:t>
              </a:r>
            </a:p>
            <a:p>
              <a:pPr algn="ctr"/>
              <a:r>
                <a:rPr lang="en-GB" sz="1400" dirty="0" smtClean="0"/>
                <a:t>urine sample,</a:t>
              </a:r>
            </a:p>
            <a:p>
              <a:pPr algn="ctr"/>
              <a:r>
                <a:rPr lang="en-GB" sz="1400" dirty="0" smtClean="0"/>
                <a:t>n=412</a:t>
              </a:r>
              <a:endParaRPr lang="en-GB" sz="1400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702934" y="2258973"/>
            <a:ext cx="1885290" cy="739219"/>
            <a:chOff x="5240272" y="2636912"/>
            <a:chExt cx="2150140" cy="739219"/>
          </a:xfrm>
        </p:grpSpPr>
        <p:sp>
          <p:nvSpPr>
            <p:cNvPr id="69" name="Rounded Rectangle 68"/>
            <p:cNvSpPr/>
            <p:nvPr/>
          </p:nvSpPr>
          <p:spPr>
            <a:xfrm>
              <a:off x="5240272" y="2636912"/>
              <a:ext cx="2150140" cy="73866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302180" y="2637467"/>
              <a:ext cx="202133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 smtClean="0"/>
                <a:t>Female patients with swab sample,</a:t>
              </a:r>
            </a:p>
            <a:p>
              <a:pPr algn="ctr"/>
              <a:r>
                <a:rPr lang="en-GB" sz="1400" dirty="0" smtClean="0"/>
                <a:t>n=437</a:t>
              </a:r>
              <a:endParaRPr lang="en-GB" sz="1400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771800" y="3957495"/>
            <a:ext cx="1766643" cy="738665"/>
            <a:chOff x="3578961" y="2708920"/>
            <a:chExt cx="2200908" cy="738665"/>
          </a:xfrm>
        </p:grpSpPr>
        <p:sp>
          <p:nvSpPr>
            <p:cNvPr id="78" name="Rounded Rectangle 77"/>
            <p:cNvSpPr/>
            <p:nvPr/>
          </p:nvSpPr>
          <p:spPr>
            <a:xfrm>
              <a:off x="3578961" y="2708920"/>
              <a:ext cx="2150140" cy="73866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642074" y="2708921"/>
              <a:ext cx="2137795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smtClean="0"/>
                <a:t>Female patients with</a:t>
              </a:r>
            </a:p>
            <a:p>
              <a:pPr algn="ctr"/>
              <a:r>
                <a:rPr lang="en-GB" sz="1400" dirty="0" smtClean="0"/>
                <a:t>all urine results,</a:t>
              </a:r>
            </a:p>
            <a:p>
              <a:pPr algn="ctr"/>
              <a:r>
                <a:rPr lang="en-GB" sz="1400" dirty="0" smtClean="0"/>
                <a:t>n=401</a:t>
              </a: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794128" y="3933056"/>
            <a:ext cx="1722088" cy="763105"/>
            <a:chOff x="3567821" y="2708920"/>
            <a:chExt cx="2161280" cy="763105"/>
          </a:xfrm>
        </p:grpSpPr>
        <p:sp>
          <p:nvSpPr>
            <p:cNvPr id="85" name="Rounded Rectangle 84"/>
            <p:cNvSpPr/>
            <p:nvPr/>
          </p:nvSpPr>
          <p:spPr>
            <a:xfrm>
              <a:off x="3578961" y="2708920"/>
              <a:ext cx="2150140" cy="738665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567821" y="2733361"/>
              <a:ext cx="2153618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smtClean="0"/>
                <a:t>Female patients with</a:t>
              </a:r>
            </a:p>
            <a:p>
              <a:pPr algn="ctr"/>
              <a:r>
                <a:rPr lang="en-GB" sz="1400" dirty="0"/>
                <a:t>a</a:t>
              </a:r>
              <a:r>
                <a:rPr lang="en-GB" sz="1400" dirty="0" smtClean="0"/>
                <a:t>ll swab results,</a:t>
              </a:r>
            </a:p>
            <a:p>
              <a:pPr algn="ctr"/>
              <a:r>
                <a:rPr lang="en-GB" sz="1400" dirty="0" smtClean="0"/>
                <a:t>n=396</a:t>
              </a:r>
            </a:p>
          </p:txBody>
        </p:sp>
      </p:grpSp>
      <p:cxnSp>
        <p:nvCxnSpPr>
          <p:cNvPr id="110" name="Straight Arrow Connector 109"/>
          <p:cNvCxnSpPr>
            <a:endCxn id="78" idx="0"/>
          </p:cNvCxnSpPr>
          <p:nvPr/>
        </p:nvCxnSpPr>
        <p:spPr>
          <a:xfrm>
            <a:off x="3634746" y="2996952"/>
            <a:ext cx="0" cy="96054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0" y="3717900"/>
            <a:ext cx="2577511" cy="1904732"/>
            <a:chOff x="3615264" y="2960187"/>
            <a:chExt cx="2339622" cy="1879212"/>
          </a:xfrm>
        </p:grpSpPr>
        <p:sp>
          <p:nvSpPr>
            <p:cNvPr id="120" name="Rounded Rectangle 119"/>
            <p:cNvSpPr/>
            <p:nvPr/>
          </p:nvSpPr>
          <p:spPr>
            <a:xfrm>
              <a:off x="3651753" y="2960187"/>
              <a:ext cx="2150140" cy="158417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615264" y="2960187"/>
              <a:ext cx="2339622" cy="1879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90500">
                <a:buFont typeface="Arial" panose="020B0604020202020204" pitchFamily="34" charset="0"/>
                <a:buChar char="•"/>
              </a:pPr>
              <a:r>
                <a:rPr lang="en-GB" sz="1400" dirty="0" smtClean="0"/>
                <a:t>RPA </a:t>
              </a:r>
              <a:r>
                <a:rPr lang="en-GB" sz="1400" dirty="0" smtClean="0"/>
                <a:t>CT/NG assay </a:t>
              </a:r>
              <a:r>
                <a:rPr lang="en-GB" sz="1400" dirty="0" smtClean="0"/>
                <a:t>device error, n=2</a:t>
              </a:r>
            </a:p>
            <a:p>
              <a:pPr marL="285750" indent="-190500">
                <a:buFont typeface="Arial" panose="020B0604020202020204" pitchFamily="34" charset="0"/>
                <a:buChar char="•"/>
              </a:pPr>
              <a:r>
                <a:rPr lang="en-GB" sz="1400" dirty="0" smtClean="0"/>
                <a:t>Sample handling error, n=3</a:t>
              </a:r>
            </a:p>
            <a:p>
              <a:pPr marL="285750" indent="-190500">
                <a:buFont typeface="Arial" panose="020B0604020202020204" pitchFamily="34" charset="0"/>
                <a:buChar char="•"/>
              </a:pPr>
              <a:r>
                <a:rPr lang="en-GB" sz="1400" dirty="0" smtClean="0"/>
                <a:t>NAAT results unavailable, n=5</a:t>
              </a:r>
            </a:p>
            <a:p>
              <a:pPr marL="285750" indent="-190500">
                <a:buFont typeface="Arial" panose="020B0604020202020204" pitchFamily="34" charset="0"/>
                <a:buChar char="•"/>
              </a:pPr>
              <a:r>
                <a:rPr lang="en-GB" sz="1400" dirty="0" smtClean="0"/>
                <a:t>Not enough sample for discrepant test, n=1</a:t>
              </a:r>
            </a:p>
          </p:txBody>
        </p:sp>
      </p:grpSp>
      <p:cxnSp>
        <p:nvCxnSpPr>
          <p:cNvPr id="126" name="Straight Arrow Connector 125"/>
          <p:cNvCxnSpPr>
            <a:stCxn id="21" idx="2"/>
            <a:endCxn id="29" idx="0"/>
          </p:cNvCxnSpPr>
          <p:nvPr/>
        </p:nvCxnSpPr>
        <p:spPr>
          <a:xfrm flipH="1">
            <a:off x="3658489" y="1152293"/>
            <a:ext cx="941003" cy="10997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20" idx="2"/>
            <a:endCxn id="70" idx="0"/>
          </p:cNvCxnSpPr>
          <p:nvPr/>
        </p:nvCxnSpPr>
        <p:spPr>
          <a:xfrm>
            <a:off x="4577050" y="1152293"/>
            <a:ext cx="1066340" cy="11072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78" idx="1"/>
          </p:cNvCxnSpPr>
          <p:nvPr/>
        </p:nvCxnSpPr>
        <p:spPr>
          <a:xfrm flipH="1">
            <a:off x="2408962" y="4326828"/>
            <a:ext cx="362838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flipH="1">
            <a:off x="2171334" y="2628860"/>
            <a:ext cx="45645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lbow Connector 159"/>
          <p:cNvCxnSpPr>
            <a:stCxn id="78" idx="2"/>
            <a:endCxn id="85" idx="2"/>
          </p:cNvCxnSpPr>
          <p:nvPr/>
        </p:nvCxnSpPr>
        <p:spPr>
          <a:xfrm rot="5400000" flipH="1" flipV="1">
            <a:off x="4634958" y="3671509"/>
            <a:ext cx="24439" cy="2024864"/>
          </a:xfrm>
          <a:prstGeom prst="bentConnector3">
            <a:avLst>
              <a:gd name="adj1" fmla="val -93539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>
            <a:off x="4643497" y="4925986"/>
            <a:ext cx="511" cy="37522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5" name="Group 164"/>
          <p:cNvGrpSpPr/>
          <p:nvPr/>
        </p:nvGrpSpPr>
        <p:grpSpPr>
          <a:xfrm>
            <a:off x="7113043" y="2351772"/>
            <a:ext cx="1950473" cy="508801"/>
            <a:chOff x="5082824" y="3585286"/>
            <a:chExt cx="1441078" cy="629086"/>
          </a:xfrm>
        </p:grpSpPr>
        <p:sp>
          <p:nvSpPr>
            <p:cNvPr id="166" name="Rounded Rectangle 165"/>
            <p:cNvSpPr/>
            <p:nvPr/>
          </p:nvSpPr>
          <p:spPr>
            <a:xfrm>
              <a:off x="5082824" y="3585286"/>
              <a:ext cx="1383712" cy="62908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5094578" y="3655405"/>
              <a:ext cx="1429324" cy="318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90500" indent="-190500">
                <a:buFont typeface="Arial" panose="020B0604020202020204" pitchFamily="34" charset="0"/>
                <a:buChar char="•"/>
              </a:pPr>
              <a:r>
                <a:rPr lang="en-GB" sz="1400" dirty="0" smtClean="0"/>
                <a:t>No swab provided, n=5</a:t>
              </a:r>
            </a:p>
          </p:txBody>
        </p:sp>
      </p:grpSp>
      <p:cxnSp>
        <p:nvCxnSpPr>
          <p:cNvPr id="169" name="Straight Arrow Connector 168"/>
          <p:cNvCxnSpPr/>
          <p:nvPr/>
        </p:nvCxnSpPr>
        <p:spPr>
          <a:xfrm>
            <a:off x="6588224" y="2598537"/>
            <a:ext cx="540728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Group 177"/>
          <p:cNvGrpSpPr/>
          <p:nvPr/>
        </p:nvGrpSpPr>
        <p:grpSpPr>
          <a:xfrm>
            <a:off x="6835735" y="3360691"/>
            <a:ext cx="2308264" cy="2240340"/>
            <a:chOff x="6981231" y="3068960"/>
            <a:chExt cx="2308264" cy="1883389"/>
          </a:xfrm>
        </p:grpSpPr>
        <p:sp>
          <p:nvSpPr>
            <p:cNvPr id="170" name="Rounded Rectangle 169"/>
            <p:cNvSpPr/>
            <p:nvPr/>
          </p:nvSpPr>
          <p:spPr>
            <a:xfrm>
              <a:off x="6981231" y="3068960"/>
              <a:ext cx="2150140" cy="188338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7003576" y="3165715"/>
              <a:ext cx="2285919" cy="1707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90500" indent="-190500">
                <a:buFont typeface="Arial" panose="020B0604020202020204" pitchFamily="34" charset="0"/>
                <a:buChar char="•"/>
              </a:pPr>
              <a:r>
                <a:rPr lang="en-GB" sz="1400" dirty="0" smtClean="0"/>
                <a:t>RPA </a:t>
              </a:r>
              <a:r>
                <a:rPr lang="en-GB" sz="1400" dirty="0" smtClean="0"/>
                <a:t>CT/NG assay </a:t>
              </a:r>
              <a:r>
                <a:rPr lang="en-GB" sz="1400" dirty="0" smtClean="0"/>
                <a:t>device error, n=8</a:t>
              </a:r>
            </a:p>
            <a:p>
              <a:pPr marL="190500" indent="-190500">
                <a:buFont typeface="Arial" panose="020B0604020202020204" pitchFamily="34" charset="0"/>
                <a:buChar char="•"/>
              </a:pPr>
              <a:r>
                <a:rPr lang="en-GB" sz="1400" dirty="0" smtClean="0"/>
                <a:t>Sample handling/prep error, n=2</a:t>
              </a:r>
            </a:p>
            <a:p>
              <a:pPr marL="190500" indent="-190500">
                <a:buFont typeface="Arial" panose="020B0604020202020204" pitchFamily="34" charset="0"/>
                <a:buChar char="•"/>
              </a:pPr>
              <a:r>
                <a:rPr lang="en-GB" sz="1400" dirty="0" smtClean="0"/>
                <a:t>Swab not tested, n=28</a:t>
              </a:r>
            </a:p>
            <a:p>
              <a:pPr marL="190500" indent="-190500">
                <a:buFont typeface="Arial" panose="020B0604020202020204" pitchFamily="34" charset="0"/>
                <a:buChar char="•"/>
              </a:pPr>
              <a:r>
                <a:rPr lang="en-GB" sz="1400" dirty="0" smtClean="0"/>
                <a:t>NAAT results unavailable, n=5</a:t>
              </a:r>
            </a:p>
            <a:p>
              <a:pPr marL="190500" indent="-190500">
                <a:buFont typeface="Arial" panose="020B0604020202020204" pitchFamily="34" charset="0"/>
                <a:buChar char="•"/>
              </a:pPr>
              <a:r>
                <a:rPr lang="en-GB" sz="1400" dirty="0" smtClean="0"/>
                <a:t>Not enough sample for discrepant test, n=1</a:t>
              </a:r>
            </a:p>
          </p:txBody>
        </p:sp>
      </p:grpSp>
      <p:cxnSp>
        <p:nvCxnSpPr>
          <p:cNvPr id="173" name="Straight Arrow Connector 172"/>
          <p:cNvCxnSpPr>
            <a:stCxn id="85" idx="3"/>
          </p:cNvCxnSpPr>
          <p:nvPr/>
        </p:nvCxnSpPr>
        <p:spPr>
          <a:xfrm flipV="1">
            <a:off x="6516216" y="4302388"/>
            <a:ext cx="319519" cy="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0" name="Group 179"/>
          <p:cNvGrpSpPr/>
          <p:nvPr/>
        </p:nvGrpSpPr>
        <p:grpSpPr>
          <a:xfrm>
            <a:off x="3553872" y="5316390"/>
            <a:ext cx="2179251" cy="523221"/>
            <a:chOff x="3422730" y="596548"/>
            <a:chExt cx="2179251" cy="523221"/>
          </a:xfrm>
        </p:grpSpPr>
        <p:sp>
          <p:nvSpPr>
            <p:cNvPr id="181" name="Rounded Rectangle 180"/>
            <p:cNvSpPr/>
            <p:nvPr/>
          </p:nvSpPr>
          <p:spPr>
            <a:xfrm>
              <a:off x="3422730" y="596548"/>
              <a:ext cx="2150140" cy="52322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3422730" y="596549"/>
              <a:ext cx="21792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dirty="0" smtClean="0"/>
                <a:t>Female patients with urine </a:t>
              </a:r>
            </a:p>
            <a:p>
              <a:pPr algn="ctr"/>
              <a:r>
                <a:rPr lang="en-GB" sz="1400" dirty="0" smtClean="0"/>
                <a:t>and swab results, n=395</a:t>
              </a:r>
              <a:endParaRPr lang="en-GB" sz="1400" dirty="0"/>
            </a:p>
          </p:txBody>
        </p:sp>
      </p:grpSp>
      <p:cxnSp>
        <p:nvCxnSpPr>
          <p:cNvPr id="59" name="Straight Arrow Connector 58"/>
          <p:cNvCxnSpPr>
            <a:stCxn id="69" idx="2"/>
            <a:endCxn id="85" idx="0"/>
          </p:cNvCxnSpPr>
          <p:nvPr/>
        </p:nvCxnSpPr>
        <p:spPr>
          <a:xfrm>
            <a:off x="5645579" y="2997638"/>
            <a:ext cx="14031" cy="9354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2"/>
          <p:cNvSpPr txBox="1"/>
          <p:nvPr/>
        </p:nvSpPr>
        <p:spPr>
          <a:xfrm>
            <a:off x="837684" y="6171981"/>
            <a:ext cx="7478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RPA, Recombinase Polymerase Amplification; CT/NG, </a:t>
            </a:r>
            <a:r>
              <a:rPr lang="en-GB" sz="1400" i="1" dirty="0" smtClean="0"/>
              <a:t>Chlamydia trachomatis/Neisseria </a:t>
            </a:r>
            <a:r>
              <a:rPr lang="en-GB" sz="1400" i="1" dirty="0" err="1" smtClean="0"/>
              <a:t>gonorrhoeae</a:t>
            </a:r>
            <a:r>
              <a:rPr lang="en-GB" sz="1400" dirty="0" smtClean="0"/>
              <a:t>; NAAT, Nucleic Acid Amplification Test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78172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133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Harding-Esch</dc:creator>
  <cp:lastModifiedBy>Emma Harding-Esch</cp:lastModifiedBy>
  <cp:revision>6</cp:revision>
  <dcterms:created xsi:type="dcterms:W3CDTF">2017-09-01T13:48:09Z</dcterms:created>
  <dcterms:modified xsi:type="dcterms:W3CDTF">2018-02-05T14:51:39Z</dcterms:modified>
</cp:coreProperties>
</file>