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8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9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95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4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3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02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6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22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5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21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282D3-695B-40EE-B510-040B6D5B9D3F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345D-2229-42BC-A69F-70FE51D18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92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91309" y="4073459"/>
            <a:ext cx="3585147" cy="1211469"/>
            <a:chOff x="6919227" y="3068960"/>
            <a:chExt cx="2542156" cy="2081089"/>
          </a:xfrm>
        </p:grpSpPr>
        <p:sp>
          <p:nvSpPr>
            <p:cNvPr id="5" name="Rounded Rectangle 4"/>
            <p:cNvSpPr/>
            <p:nvPr/>
          </p:nvSpPr>
          <p:spPr>
            <a:xfrm>
              <a:off x="6981231" y="3068960"/>
              <a:ext cx="2150140" cy="18833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19227" y="3140968"/>
              <a:ext cx="2542156" cy="2009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685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RPA </a:t>
              </a:r>
              <a:r>
                <a:rPr lang="en-GB" sz="1400" dirty="0" smtClean="0"/>
                <a:t>CT/NG assay </a:t>
              </a:r>
              <a:r>
                <a:rPr lang="en-GB" sz="1400" dirty="0" smtClean="0"/>
                <a:t>device error, n=6</a:t>
              </a:r>
            </a:p>
            <a:p>
              <a:pPr marL="285750" indent="-19685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Sample handling /prep error, n=2</a:t>
              </a:r>
            </a:p>
            <a:p>
              <a:pPr marL="285750" indent="-19685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Indeterminate NAAT result, n=1</a:t>
              </a:r>
            </a:p>
            <a:p>
              <a:pPr marL="285750" indent="-19685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NAAT recording error, n=2</a:t>
              </a:r>
            </a:p>
            <a:p>
              <a:pPr algn="ctr"/>
              <a:endParaRPr lang="en-GB" sz="1400" dirty="0" smtClean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2997" y="764704"/>
            <a:ext cx="2191469" cy="523221"/>
            <a:chOff x="3268614" y="596548"/>
            <a:chExt cx="2191469" cy="523221"/>
          </a:xfrm>
        </p:grpSpPr>
        <p:sp>
          <p:nvSpPr>
            <p:cNvPr id="8" name="Rounded Rectangle 7"/>
            <p:cNvSpPr/>
            <p:nvPr/>
          </p:nvSpPr>
          <p:spPr>
            <a:xfrm>
              <a:off x="3268614" y="596548"/>
              <a:ext cx="2150140" cy="52322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2730" y="596549"/>
              <a:ext cx="20373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M</a:t>
              </a:r>
              <a:r>
                <a:rPr lang="en-GB" sz="1400" dirty="0" smtClean="0"/>
                <a:t>ale patients consented,</a:t>
              </a:r>
            </a:p>
            <a:p>
              <a:pPr algn="ctr"/>
              <a:r>
                <a:rPr lang="en-GB" sz="1400" dirty="0" smtClean="0"/>
                <a:t>n=414</a:t>
              </a:r>
              <a:endParaRPr lang="en-GB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88047" y="4382833"/>
            <a:ext cx="2150140" cy="523221"/>
            <a:chOff x="3268614" y="596548"/>
            <a:chExt cx="2150140" cy="523221"/>
          </a:xfrm>
        </p:grpSpPr>
        <p:sp>
          <p:nvSpPr>
            <p:cNvPr id="11" name="Rounded Rectangle 10"/>
            <p:cNvSpPr/>
            <p:nvPr/>
          </p:nvSpPr>
          <p:spPr>
            <a:xfrm>
              <a:off x="3268614" y="596548"/>
              <a:ext cx="2150140" cy="52322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68614" y="596549"/>
              <a:ext cx="21450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Patients with all</a:t>
              </a:r>
            </a:p>
            <a:p>
              <a:pPr algn="ctr"/>
              <a:r>
                <a:rPr lang="en-GB" sz="1400" dirty="0" smtClean="0"/>
                <a:t>urine results, n=392</a:t>
              </a:r>
              <a:endParaRPr lang="en-GB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59261" y="1649214"/>
            <a:ext cx="2150140" cy="523221"/>
            <a:chOff x="3268614" y="596548"/>
            <a:chExt cx="2150140" cy="523221"/>
          </a:xfrm>
        </p:grpSpPr>
        <p:sp>
          <p:nvSpPr>
            <p:cNvPr id="14" name="Rounded Rectangle 13"/>
            <p:cNvSpPr/>
            <p:nvPr/>
          </p:nvSpPr>
          <p:spPr>
            <a:xfrm>
              <a:off x="3268614" y="596548"/>
              <a:ext cx="2150140" cy="52322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68614" y="596549"/>
              <a:ext cx="2150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Insufficient urine volume, n=11</a:t>
              </a:r>
              <a:endParaRPr lang="en-GB" sz="1400" dirty="0"/>
            </a:p>
          </p:txBody>
        </p:sp>
      </p:grpSp>
      <p:cxnSp>
        <p:nvCxnSpPr>
          <p:cNvPr id="17" name="Straight Arrow Connector 16"/>
          <p:cNvCxnSpPr>
            <a:stCxn id="8" idx="2"/>
          </p:cNvCxnSpPr>
          <p:nvPr/>
        </p:nvCxnSpPr>
        <p:spPr>
          <a:xfrm>
            <a:off x="3358067" y="1287925"/>
            <a:ext cx="0" cy="12685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50013" y="1922223"/>
            <a:ext cx="1309248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</p:cNvCxnSpPr>
          <p:nvPr/>
        </p:nvCxnSpPr>
        <p:spPr>
          <a:xfrm>
            <a:off x="4438187" y="4644444"/>
            <a:ext cx="72513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993715" y="2572876"/>
            <a:ext cx="2728703" cy="523221"/>
            <a:chOff x="3268614" y="596548"/>
            <a:chExt cx="2150140" cy="523221"/>
          </a:xfrm>
        </p:grpSpPr>
        <p:sp>
          <p:nvSpPr>
            <p:cNvPr id="25" name="Rounded Rectangle 24"/>
            <p:cNvSpPr/>
            <p:nvPr/>
          </p:nvSpPr>
          <p:spPr>
            <a:xfrm>
              <a:off x="3268614" y="596548"/>
              <a:ext cx="2150140" cy="52322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88045" y="596549"/>
              <a:ext cx="21307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Patients that provided samples,</a:t>
              </a:r>
            </a:p>
            <a:p>
              <a:pPr algn="ctr"/>
              <a:r>
                <a:rPr lang="en-GB" sz="1400" dirty="0" smtClean="0"/>
                <a:t>n=403</a:t>
              </a:r>
              <a:endParaRPr lang="en-GB" sz="1400" dirty="0"/>
            </a:p>
          </p:txBody>
        </p:sp>
      </p:grpSp>
      <p:cxnSp>
        <p:nvCxnSpPr>
          <p:cNvPr id="28" name="Straight Arrow Connector 27"/>
          <p:cNvCxnSpPr>
            <a:stCxn id="25" idx="2"/>
            <a:endCxn id="11" idx="0"/>
          </p:cNvCxnSpPr>
          <p:nvPr/>
        </p:nvCxnSpPr>
        <p:spPr>
          <a:xfrm>
            <a:off x="3358067" y="3096097"/>
            <a:ext cx="5050" cy="12867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"/>
          <p:cNvSpPr txBox="1"/>
          <p:nvPr/>
        </p:nvSpPr>
        <p:spPr>
          <a:xfrm>
            <a:off x="1061386" y="5957784"/>
            <a:ext cx="747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RPA, Recombinase Polymerase Amplification; CT/NG, </a:t>
            </a:r>
            <a:r>
              <a:rPr lang="en-GB" sz="1400" i="1" dirty="0" smtClean="0"/>
              <a:t>Chlamydia trachomatis/Neisseria </a:t>
            </a:r>
            <a:r>
              <a:rPr lang="en-GB" sz="1400" i="1" dirty="0" err="1" smtClean="0"/>
              <a:t>gonorrhoeae</a:t>
            </a:r>
            <a:r>
              <a:rPr lang="en-GB" sz="1400" dirty="0" smtClean="0"/>
              <a:t>; NAAT, Nucleic Acid Amplification Test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54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Harding-Esch</dc:creator>
  <cp:lastModifiedBy>Emma Harding-Esch</cp:lastModifiedBy>
  <cp:revision>7</cp:revision>
  <dcterms:created xsi:type="dcterms:W3CDTF">2017-09-01T13:52:57Z</dcterms:created>
  <dcterms:modified xsi:type="dcterms:W3CDTF">2018-02-05T14:50:56Z</dcterms:modified>
</cp:coreProperties>
</file>