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959029-C4A2-481E-85B2-6258F718F10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C9AFE7-EE32-4D86-AB1A-704826A4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AFE7-EE32-4D86-AB1A-704826A443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367E-8EDB-43C1-A10F-E0872E3B6B2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64EC-3FCB-423B-B471-78E3D2BF6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" y="609600"/>
            <a:ext cx="2819400" cy="4343400"/>
          </a:xfrm>
          <a:prstGeom prst="roundRect">
            <a:avLst/>
          </a:prstGeom>
          <a:gradFill flip="none" rotWithShape="1">
            <a:gsLst>
              <a:gs pos="0">
                <a:srgbClr val="009900">
                  <a:tint val="66000"/>
                  <a:satMod val="160000"/>
                </a:srgbClr>
              </a:gs>
              <a:gs pos="50000">
                <a:srgbClr val="009900">
                  <a:tint val="44500"/>
                  <a:satMod val="160000"/>
                </a:srgbClr>
              </a:gs>
              <a:gs pos="100000">
                <a:srgbClr val="0099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Normal ECG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Increased QRS voltage for LVH or RVH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Incomplete RBBB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Early repolarization/ST segment elevation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 </a:t>
            </a:r>
            <a:r>
              <a:rPr lang="en-US" sz="1400" dirty="0" smtClean="0">
                <a:solidFill>
                  <a:schemeClr val="tx1"/>
                </a:solidFill>
              </a:rPr>
              <a:t>elevation </a:t>
            </a:r>
            <a:r>
              <a:rPr lang="en-US" sz="1400" dirty="0">
                <a:solidFill>
                  <a:schemeClr val="tx1"/>
                </a:solidFill>
              </a:rPr>
              <a:t>followed by T wave inversion V1-V4 in </a:t>
            </a:r>
            <a:r>
              <a:rPr lang="en-US" sz="1400" dirty="0" smtClean="0">
                <a:solidFill>
                  <a:schemeClr val="tx1"/>
                </a:solidFill>
              </a:rPr>
              <a:t>black athletes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 wave inversion V1-V3 ≤ age 16 years 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Sinus bradycardia or arrhythmia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Ectopic atrial or junctional rhythm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1° AV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</a:rPr>
              <a:t>Mobitz</a:t>
            </a:r>
            <a:r>
              <a:rPr lang="en-US" sz="1400" dirty="0" smtClean="0">
                <a:solidFill>
                  <a:schemeClr val="tx1"/>
                </a:solidFill>
              </a:rPr>
              <a:t> Type I 2° AV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276600"/>
            <a:ext cx="2819400" cy="1524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Borderline ECG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Left axis deviation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Left atrial enlargement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Right axis deviation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Right atrial enlargement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Complete RBBB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172200" y="762000"/>
            <a:ext cx="2819400" cy="40386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Abnormal ECG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 wave inversion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ST segment 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Pathologic Q waves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Complete LBBB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QRS ≥ 140 </a:t>
            </a:r>
            <a:r>
              <a:rPr lang="en-US" sz="1400" dirty="0" err="1" smtClean="0">
                <a:solidFill>
                  <a:schemeClr val="tx1"/>
                </a:solidFill>
              </a:rPr>
              <a:t>ms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Epsilon waves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Ventricular pre-excitation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Prolonged QT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</a:rPr>
              <a:t>Brugada</a:t>
            </a:r>
            <a:r>
              <a:rPr lang="en-US" sz="1400" dirty="0" smtClean="0">
                <a:solidFill>
                  <a:schemeClr val="tx1"/>
                </a:solidFill>
              </a:rPr>
              <a:t> Type 1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Profound sinus bradycardia &lt; 30 bpm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PR </a:t>
            </a:r>
            <a:r>
              <a:rPr lang="en-US" sz="1400" dirty="0">
                <a:solidFill>
                  <a:schemeClr val="tx1"/>
                </a:solidFill>
              </a:rPr>
              <a:t>interval ≥ </a:t>
            </a:r>
            <a:r>
              <a:rPr lang="en-US" sz="1400" dirty="0" smtClean="0">
                <a:solidFill>
                  <a:schemeClr val="tx1"/>
                </a:solidFill>
              </a:rPr>
              <a:t>400 </a:t>
            </a:r>
            <a:r>
              <a:rPr lang="en-US" sz="1400" dirty="0" err="1" smtClean="0">
                <a:solidFill>
                  <a:schemeClr val="tx1"/>
                </a:solidFill>
              </a:rPr>
              <a:t>ms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Mobitz Type II 2° AV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3° AV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≥ 2  PVCs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Atrial </a:t>
            </a:r>
            <a:r>
              <a:rPr lang="en-US" sz="1400" dirty="0" err="1" smtClean="0">
                <a:solidFill>
                  <a:schemeClr val="tx1"/>
                </a:solidFill>
              </a:rPr>
              <a:t>tachyarrhythmias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Ventricular arrhythmias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5486400"/>
            <a:ext cx="28956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No further evaluation required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in asymptomatic athletes with no family history of </a:t>
            </a:r>
            <a:r>
              <a:rPr lang="en-US" sz="1400" dirty="0">
                <a:solidFill>
                  <a:schemeClr val="tx1"/>
                </a:solidFill>
              </a:rPr>
              <a:t>inherited cardiac disease or SCD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91200" y="5486400"/>
            <a:ext cx="2895600" cy="10668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F</a:t>
            </a:r>
            <a:r>
              <a:rPr lang="en-US" sz="1600" b="1" dirty="0" smtClean="0">
                <a:solidFill>
                  <a:schemeClr val="tx1"/>
                </a:solidFill>
              </a:rPr>
              <a:t>urther evaluation required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to investigate for pathologic cardiovascular disorders associated with SCD in athletes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581900" y="4953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4953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flipH="1" flipV="1">
            <a:off x="4724400" y="4038600"/>
            <a:ext cx="1676400" cy="1905000"/>
          </a:xfrm>
          <a:prstGeom prst="arc">
            <a:avLst>
              <a:gd name="adj1" fmla="val 15957737"/>
              <a:gd name="adj2" fmla="val 0"/>
            </a:avLst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TextBox 27"/>
          <p:cNvSpPr txBox="1"/>
          <p:nvPr/>
        </p:nvSpPr>
        <p:spPr>
          <a:xfrm>
            <a:off x="4876800" y="520940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or more</a:t>
            </a:r>
            <a:endParaRPr lang="en-US" sz="1400" dirty="0"/>
          </a:p>
        </p:txBody>
      </p:sp>
      <p:sp>
        <p:nvSpPr>
          <p:cNvPr id="29" name="Arc 28"/>
          <p:cNvSpPr/>
          <p:nvPr/>
        </p:nvSpPr>
        <p:spPr>
          <a:xfrm flipV="1">
            <a:off x="2667000" y="4038600"/>
            <a:ext cx="1828800" cy="1905000"/>
          </a:xfrm>
          <a:prstGeom prst="arc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TextBox 29"/>
          <p:cNvSpPr txBox="1"/>
          <p:nvPr/>
        </p:nvSpPr>
        <p:spPr>
          <a:xfrm>
            <a:off x="3352800" y="520940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isolation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93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169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Drezner</dc:creator>
  <cp:lastModifiedBy>Sanjay Sharma</cp:lastModifiedBy>
  <cp:revision>81</cp:revision>
  <cp:lastPrinted>2015-02-25T00:32:31Z</cp:lastPrinted>
  <dcterms:created xsi:type="dcterms:W3CDTF">2015-02-19T14:27:14Z</dcterms:created>
  <dcterms:modified xsi:type="dcterms:W3CDTF">2016-10-06T14:18:58Z</dcterms:modified>
</cp:coreProperties>
</file>