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001125" cy="1080135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148" autoAdjust="0"/>
  </p:normalViewPr>
  <p:slideViewPr>
    <p:cSldViewPr>
      <p:cViewPr varScale="1">
        <p:scale>
          <a:sx n="66" d="100"/>
          <a:sy n="66" d="100"/>
        </p:scale>
        <p:origin x="2928" y="90"/>
      </p:cViewPr>
      <p:guideLst>
        <p:guide orient="horz" pos="3402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2E839-30B5-4161-ACA7-D00B1B3CF1D2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55788" y="741363"/>
            <a:ext cx="30861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EC62-5DE7-46FE-B299-6AFE6FD79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5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1: </a:t>
            </a:r>
            <a:r>
              <a:rPr lang="en-GB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Consort diagram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EC62-5DE7-46FE-B299-6AFE6FD79F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4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085" y="3355423"/>
            <a:ext cx="7650956" cy="2315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169" y="6120766"/>
            <a:ext cx="6300788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4361" y="577573"/>
            <a:ext cx="1518941" cy="122865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7544" y="577573"/>
            <a:ext cx="4406801" cy="122865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027" y="6940868"/>
            <a:ext cx="7650956" cy="2145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027" y="4578074"/>
            <a:ext cx="7650956" cy="236279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7544" y="3360422"/>
            <a:ext cx="2962870" cy="95036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50433" y="3360422"/>
            <a:ext cx="2962870" cy="95036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56" y="432556"/>
            <a:ext cx="8101013" cy="1800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7" y="2417804"/>
            <a:ext cx="3977060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7" y="3425428"/>
            <a:ext cx="3977060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449" y="2417804"/>
            <a:ext cx="3978622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449" y="3425428"/>
            <a:ext cx="3978622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58" y="430055"/>
            <a:ext cx="2961308" cy="1830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191" y="430056"/>
            <a:ext cx="5031880" cy="92186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058" y="2260283"/>
            <a:ext cx="2961308" cy="73884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284" y="7560946"/>
            <a:ext cx="5400675" cy="8926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4284" y="965120"/>
            <a:ext cx="5400675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4284" y="8453559"/>
            <a:ext cx="5400675" cy="1267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56" y="432556"/>
            <a:ext cx="8101013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6" y="2520318"/>
            <a:ext cx="8101013" cy="712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0056" y="10011254"/>
            <a:ext cx="2100263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5FE78-CA93-4687-8D2B-0204E39AA02C}" type="datetimeFigureOut">
              <a:rPr lang="en-GB" smtClean="0"/>
              <a:pPr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5385" y="10011254"/>
            <a:ext cx="2850356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0806" y="10011254"/>
            <a:ext cx="2100263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ADF5-F427-4627-924E-B9AD0BED87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546077" y="2940186"/>
            <a:ext cx="194421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RANDOMISED</a:t>
            </a:r>
          </a:p>
          <a:p>
            <a:pPr algn="ctr"/>
            <a:r>
              <a:rPr lang="en-GB" sz="1200" b="1" dirty="0" smtClean="0"/>
              <a:t>N=1134</a:t>
            </a:r>
            <a:endParaRPr lang="en-GB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54486" y="3718881"/>
            <a:ext cx="129614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RANDOMISED TO CONTROL </a:t>
            </a:r>
          </a:p>
          <a:p>
            <a:pPr algn="ctr"/>
            <a:r>
              <a:rPr lang="en-GB" sz="1200" b="1" dirty="0" smtClean="0"/>
              <a:t>GROUP</a:t>
            </a:r>
          </a:p>
          <a:p>
            <a:pPr algn="ctr"/>
            <a:r>
              <a:rPr lang="en-GB" sz="1200" b="1" dirty="0" smtClean="0"/>
              <a:t>N = 569</a:t>
            </a:r>
            <a:endParaRPr lang="en-GB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754686" y="3717140"/>
            <a:ext cx="129614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RANDOMISED TO INTERVENTION GROUP</a:t>
            </a:r>
          </a:p>
          <a:p>
            <a:pPr algn="ctr"/>
            <a:r>
              <a:rPr lang="en-GB" sz="1200" b="1" dirty="0" smtClean="0"/>
              <a:t>N = 565</a:t>
            </a:r>
            <a:endParaRPr lang="en-GB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88394" y="6331960"/>
            <a:ext cx="12241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BIRTHS</a:t>
            </a:r>
          </a:p>
          <a:p>
            <a:pPr algn="ctr"/>
            <a:r>
              <a:rPr lang="en-GB" sz="1200" b="1" dirty="0" smtClean="0"/>
              <a:t>N = 486</a:t>
            </a:r>
            <a:endParaRPr lang="en-GB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88594" y="6320927"/>
            <a:ext cx="12241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BIRTHS</a:t>
            </a:r>
          </a:p>
          <a:p>
            <a:pPr algn="ctr"/>
            <a:r>
              <a:rPr lang="en-GB" sz="1200" b="1" dirty="0" smtClean="0"/>
              <a:t>N = 479</a:t>
            </a:r>
            <a:endParaRPr lang="en-GB" sz="1200" b="1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600462" y="3406070"/>
            <a:ext cx="324036" cy="3128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112630" y="3401851"/>
            <a:ext cx="324036" cy="3128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2" idx="2"/>
            <a:endCxn id="24" idx="0"/>
          </p:cNvCxnSpPr>
          <p:nvPr/>
        </p:nvCxnSpPr>
        <p:spPr>
          <a:xfrm flipH="1">
            <a:off x="3600462" y="4549878"/>
            <a:ext cx="2096" cy="17820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3" idx="2"/>
            <a:endCxn id="25" idx="0"/>
          </p:cNvCxnSpPr>
          <p:nvPr/>
        </p:nvCxnSpPr>
        <p:spPr>
          <a:xfrm flipH="1">
            <a:off x="5400662" y="4548137"/>
            <a:ext cx="2096" cy="17727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4" idx="2"/>
          </p:cNvCxnSpPr>
          <p:nvPr/>
        </p:nvCxnSpPr>
        <p:spPr>
          <a:xfrm flipH="1">
            <a:off x="3596568" y="6793625"/>
            <a:ext cx="3894" cy="13106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400662" y="6791884"/>
            <a:ext cx="2096" cy="13124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428150" y="4914019"/>
            <a:ext cx="79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 flipV="1">
            <a:off x="2804946" y="4914019"/>
            <a:ext cx="79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6106" y="4497067"/>
            <a:ext cx="2448272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2154238" algn="r"/>
              </a:tabLst>
            </a:pPr>
            <a:r>
              <a:rPr lang="en-GB" sz="1000" dirty="0" smtClean="0"/>
              <a:t>Unwilling/ unable  to take medication	24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Too busy	5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Miscarriage	4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Clinical complication	11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Moved away                                                  1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Withdrawn 	32</a:t>
            </a:r>
          </a:p>
          <a:p>
            <a:pPr>
              <a:tabLst>
                <a:tab pos="2058988" algn="r"/>
              </a:tabLst>
            </a:pPr>
            <a:r>
              <a:rPr lang="en-GB" sz="1000" dirty="0" smtClean="0"/>
              <a:t>Supp &gt; 400IU </a:t>
            </a:r>
            <a:r>
              <a:rPr lang="en-GB" sz="1000" dirty="0" err="1" smtClean="0"/>
              <a:t>VitD</a:t>
            </a:r>
            <a:r>
              <a:rPr lang="en-GB" sz="1000" dirty="0" smtClean="0"/>
              <a:t>                                  	     6</a:t>
            </a:r>
            <a:endParaRPr lang="en-GB" sz="1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372770" y="4497067"/>
            <a:ext cx="244827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2154238" algn="r"/>
              </a:tabLst>
            </a:pPr>
            <a:r>
              <a:rPr lang="en-GB" sz="1000" dirty="0" smtClean="0"/>
              <a:t>Unwilling/ unable to take medication	27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Too busy	4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Miscarriage	1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Clinical complications                                  	3            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Moved away	2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Withdrawn 	37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Supp &gt; 400IU </a:t>
            </a:r>
            <a:r>
              <a:rPr lang="en-GB" sz="1000" dirty="0" err="1" smtClean="0"/>
              <a:t>VitD</a:t>
            </a:r>
            <a:r>
              <a:rPr lang="en-GB" sz="1000" dirty="0" smtClean="0"/>
              <a:t>	10</a:t>
            </a:r>
          </a:p>
          <a:p>
            <a:pPr>
              <a:tabLst>
                <a:tab pos="2154238" algn="r"/>
              </a:tabLst>
            </a:pPr>
            <a:r>
              <a:rPr lang="en-GB" sz="1000" dirty="0" smtClean="0"/>
              <a:t>DXA concerns	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628354" y="8107362"/>
            <a:ext cx="16561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DXA</a:t>
            </a:r>
          </a:p>
          <a:p>
            <a:pPr algn="ctr"/>
            <a:r>
              <a:rPr lang="en-GB" sz="1200" b="1" dirty="0" smtClean="0"/>
              <a:t>N = 420</a:t>
            </a:r>
          </a:p>
          <a:p>
            <a:pPr algn="ctr"/>
            <a:r>
              <a:rPr lang="en-GB" sz="1200" dirty="0" smtClean="0"/>
              <a:t>(WB=387, spine=383)</a:t>
            </a:r>
            <a:endParaRPr lang="en-GB" sz="12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860602" y="8104296"/>
            <a:ext cx="15841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DXA</a:t>
            </a:r>
          </a:p>
          <a:p>
            <a:pPr algn="ctr"/>
            <a:r>
              <a:rPr lang="en-GB" sz="1200" b="1" dirty="0" smtClean="0"/>
              <a:t>N = 416</a:t>
            </a:r>
          </a:p>
          <a:p>
            <a:pPr algn="ctr"/>
            <a:r>
              <a:rPr lang="en-GB" sz="1200" dirty="0" smtClean="0"/>
              <a:t>(WB=382, spine=375)</a:t>
            </a:r>
            <a:endParaRPr lang="en-GB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4098" y="6696819"/>
            <a:ext cx="2321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dirty="0" smtClean="0"/>
              <a:t>Clinical reason 	       	 4</a:t>
            </a:r>
          </a:p>
          <a:p>
            <a:pPr algn="just"/>
            <a:r>
              <a:rPr lang="en-GB" sz="1000" dirty="0" smtClean="0"/>
              <a:t>Refused		 7</a:t>
            </a:r>
          </a:p>
          <a:p>
            <a:pPr algn="just"/>
            <a:r>
              <a:rPr lang="en-GB" sz="1000" dirty="0" smtClean="0"/>
              <a:t>Unable to contact	 18</a:t>
            </a:r>
          </a:p>
          <a:p>
            <a:pPr algn="just"/>
            <a:r>
              <a:rPr lang="en-GB" sz="1000" dirty="0" smtClean="0"/>
              <a:t>Reason unknown		 17</a:t>
            </a:r>
          </a:p>
          <a:p>
            <a:pPr algn="just"/>
            <a:r>
              <a:rPr lang="en-GB" sz="1000" dirty="0" smtClean="0"/>
              <a:t>DNA		 15</a:t>
            </a:r>
          </a:p>
          <a:p>
            <a:pPr algn="just"/>
            <a:r>
              <a:rPr lang="en-GB" sz="1000" dirty="0" smtClean="0"/>
              <a:t>Withdrawn		 5</a:t>
            </a:r>
            <a:endParaRPr lang="en-GB" sz="1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700362" y="7332674"/>
            <a:ext cx="8981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36174" y="6756610"/>
            <a:ext cx="2240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Clinical reason 		4</a:t>
            </a:r>
          </a:p>
          <a:p>
            <a:r>
              <a:rPr lang="en-GB" sz="1000" dirty="0" smtClean="0"/>
              <a:t>Refused		8</a:t>
            </a:r>
          </a:p>
          <a:p>
            <a:r>
              <a:rPr lang="en-GB" sz="1000" dirty="0" smtClean="0"/>
              <a:t>Unable to contact	15</a:t>
            </a:r>
          </a:p>
          <a:p>
            <a:r>
              <a:rPr lang="en-GB" sz="1000" dirty="0" smtClean="0"/>
              <a:t>Reason unknown		19</a:t>
            </a:r>
          </a:p>
          <a:p>
            <a:r>
              <a:rPr lang="en-GB" sz="1000" dirty="0" smtClean="0"/>
              <a:t>DNA		15</a:t>
            </a:r>
          </a:p>
          <a:p>
            <a:r>
              <a:rPr lang="en-GB" sz="1000" dirty="0" smtClean="0"/>
              <a:t>Withdrawn		2</a:t>
            </a:r>
            <a:endParaRPr lang="en-GB" sz="1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02758" y="7332674"/>
            <a:ext cx="9700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564458" y="1872283"/>
            <a:ext cx="194421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SCREENED</a:t>
            </a:r>
          </a:p>
          <a:p>
            <a:pPr algn="ctr"/>
            <a:r>
              <a:rPr lang="en-GB" sz="1200" b="1" dirty="0" smtClean="0"/>
              <a:t>N=1449</a:t>
            </a:r>
            <a:endParaRPr lang="en-GB" sz="1200" b="1" dirty="0"/>
          </a:p>
        </p:txBody>
      </p:sp>
      <p:cxnSp>
        <p:nvCxnSpPr>
          <p:cNvPr id="12" name="Straight Arrow Connector 11"/>
          <p:cNvCxnSpPr>
            <a:stCxn id="50" idx="2"/>
            <a:endCxn id="20" idx="0"/>
          </p:cNvCxnSpPr>
          <p:nvPr/>
        </p:nvCxnSpPr>
        <p:spPr>
          <a:xfrm flipH="1">
            <a:off x="4518185" y="2333948"/>
            <a:ext cx="18381" cy="606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45977" y="720155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Consort</a:t>
            </a:r>
            <a:r>
              <a:rPr lang="en-GB" sz="2400" dirty="0" smtClean="0"/>
              <a:t> </a:t>
            </a:r>
            <a:r>
              <a:rPr lang="en-GB" sz="2400" b="1" dirty="0" smtClean="0"/>
              <a:t>Diagram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436174" y="2333948"/>
            <a:ext cx="20248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High </a:t>
            </a:r>
            <a:r>
              <a:rPr lang="en-GB" sz="1000" dirty="0" err="1" smtClean="0"/>
              <a:t>VitD</a:t>
            </a:r>
            <a:r>
              <a:rPr lang="en-GB" sz="1000" dirty="0"/>
              <a:t> </a:t>
            </a:r>
            <a:r>
              <a:rPr lang="en-GB" sz="1000" dirty="0" smtClean="0"/>
              <a:t>                                         59</a:t>
            </a:r>
          </a:p>
          <a:p>
            <a:r>
              <a:rPr lang="en-GB" sz="1000" dirty="0" smtClean="0"/>
              <a:t>Low </a:t>
            </a:r>
            <a:r>
              <a:rPr lang="en-GB" sz="1000" dirty="0" err="1" smtClean="0"/>
              <a:t>VitD</a:t>
            </a:r>
            <a:r>
              <a:rPr lang="en-GB" sz="1000" dirty="0" smtClean="0"/>
              <a:t>                                           89                Withdrawn      	                         167 	                                 </a:t>
            </a:r>
            <a:r>
              <a:rPr lang="en-GB" dirty="0" smtClean="0"/>
              <a:t>	              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36566" y="2520355"/>
            <a:ext cx="18996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00363" y="9391431"/>
            <a:ext cx="16561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Usable DXA</a:t>
            </a:r>
          </a:p>
          <a:p>
            <a:pPr algn="ctr"/>
            <a:r>
              <a:rPr lang="en-GB" sz="1200" b="1" dirty="0" smtClean="0"/>
              <a:t>N = 370</a:t>
            </a:r>
          </a:p>
          <a:p>
            <a:pPr algn="ctr"/>
            <a:r>
              <a:rPr lang="en-GB" sz="1200" dirty="0" smtClean="0"/>
              <a:t>(WB=327, spine=323)</a:t>
            </a:r>
            <a:endParaRPr lang="en-GB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60603" y="9389690"/>
            <a:ext cx="16561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Usable DXA</a:t>
            </a:r>
          </a:p>
          <a:p>
            <a:pPr algn="ctr"/>
            <a:r>
              <a:rPr lang="en-GB" sz="1200" b="1" dirty="0" smtClean="0"/>
              <a:t>N = 367</a:t>
            </a:r>
          </a:p>
          <a:p>
            <a:pPr algn="ctr"/>
            <a:r>
              <a:rPr lang="en-GB" sz="1200" dirty="0" smtClean="0"/>
              <a:t>(WB=338, spine=305)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97856" y="8650561"/>
            <a:ext cx="14401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Movements</a:t>
            </a:r>
          </a:p>
          <a:p>
            <a:pPr algn="ctr"/>
            <a:r>
              <a:rPr lang="en-GB" sz="1200" dirty="0" smtClean="0"/>
              <a:t>N=50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633687" y="8929067"/>
            <a:ext cx="8981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588794" y="8755434"/>
            <a:ext cx="14401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Movements</a:t>
            </a:r>
          </a:p>
          <a:p>
            <a:pPr algn="ctr"/>
            <a:r>
              <a:rPr lang="en-GB" sz="1200" dirty="0" smtClean="0"/>
              <a:t>N=49 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508762" y="8929067"/>
            <a:ext cx="79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546077" y="8779260"/>
            <a:ext cx="18381" cy="606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436666" y="8751143"/>
            <a:ext cx="18381" cy="606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</TotalTime>
  <Words>99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jane.pearce</dc:creator>
  <cp:lastModifiedBy>Christina Phillips</cp:lastModifiedBy>
  <cp:revision>161</cp:revision>
  <cp:lastPrinted>2015-02-25T09:35:55Z</cp:lastPrinted>
  <dcterms:created xsi:type="dcterms:W3CDTF">2012-08-17T13:35:53Z</dcterms:created>
  <dcterms:modified xsi:type="dcterms:W3CDTF">2016-06-02T14:54:25Z</dcterms:modified>
</cp:coreProperties>
</file>