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56" r:id="rId3"/>
    <p:sldId id="281" r:id="rId4"/>
    <p:sldId id="277" r:id="rId5"/>
    <p:sldId id="280" r:id="rId6"/>
    <p:sldId id="272" r:id="rId7"/>
    <p:sldId id="279" r:id="rId8"/>
  </p:sldIdLst>
  <p:sldSz cx="9144000" cy="6858000" type="letter"/>
  <p:notesSz cx="6670675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95" autoAdjust="0"/>
  </p:normalViewPr>
  <p:slideViewPr>
    <p:cSldViewPr>
      <p:cViewPr>
        <p:scale>
          <a:sx n="110" d="100"/>
          <a:sy n="110" d="100"/>
        </p:scale>
        <p:origin x="-1698" y="-360"/>
      </p:cViewPr>
      <p:guideLst>
        <p:guide orient="horz" pos="4074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766" y="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/>
          <a:lstStyle>
            <a:lvl1pPr algn="r">
              <a:defRPr sz="1200"/>
            </a:lvl1pPr>
          </a:lstStyle>
          <a:p>
            <a:fld id="{94A43520-4EEF-4F87-B900-3AA08CDEA399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46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766" y="938046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 anchor="b"/>
          <a:lstStyle>
            <a:lvl1pPr algn="r">
              <a:defRPr sz="1200"/>
            </a:lvl1pPr>
          </a:lstStyle>
          <a:p>
            <a:fld id="{07021676-165C-40B1-AEF8-79B74B5ED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2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766" y="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/>
          <a:lstStyle>
            <a:lvl1pPr algn="r">
              <a:defRPr sz="1200"/>
            </a:lvl1pPr>
          </a:lstStyle>
          <a:p>
            <a:fld id="{66E34F6A-0BFD-4226-9012-1DF24A75CE6A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2" rIns="90745" bIns="453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9" y="4691820"/>
            <a:ext cx="5337163" cy="4444126"/>
          </a:xfrm>
          <a:prstGeom prst="rect">
            <a:avLst/>
          </a:prstGeom>
        </p:spPr>
        <p:txBody>
          <a:bodyPr vert="horz" lIns="90745" tIns="45372" rIns="90745" bIns="453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46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766" y="9380460"/>
            <a:ext cx="2891353" cy="493793"/>
          </a:xfrm>
          <a:prstGeom prst="rect">
            <a:avLst/>
          </a:prstGeom>
        </p:spPr>
        <p:txBody>
          <a:bodyPr vert="horz" lIns="90745" tIns="45372" rIns="90745" bIns="45372" rtlCol="0" anchor="b"/>
          <a:lstStyle>
            <a:lvl1pPr algn="r">
              <a:defRPr sz="1200"/>
            </a:lvl1pPr>
          </a:lstStyle>
          <a:p>
            <a:fld id="{D865A8FC-1171-494E-9CB5-7B5430F8B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9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B0A0-29A2-4E18-B096-8D06F3714BA4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0AB-34B4-4DC5-B6A8-0D25E42A9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18F5-E7E8-455A-B3E0-9E617F391C09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77FD-E67B-43FD-9995-4AEEA390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5BF2-99C2-478E-ADEB-AC3541559597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3F23-6054-47E7-BF82-88A04935D1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C3E4-A79E-461D-BD64-8A6B637C374A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8782-6013-419B-AE21-381A54309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E91F-083B-4E57-8D9E-D061F9E682AA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307D-CC6F-4573-A88B-62D8FEE078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C2C4-BEE0-446E-8980-F02361BB703D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46A5-2C90-4EEE-B249-D08077426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86F1-092F-4469-BC0C-764FC7650F3F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D17E-BB0A-4BC2-AC55-C5B9165710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2689-B128-4D60-835A-B1CD4E445042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EC3A-9CB1-45AD-81E4-C7C9D6EAE8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DFD8-E5AB-49BB-ADFE-F076CD50756B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C84E-8612-4FB9-AC12-D0115EB5B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383E-2578-4FFB-B5B5-A80F86EE0320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C385-2808-49B1-870B-CE9CB6CCF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C1E2-D373-46C5-A020-5E6EF2F39D38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F840-D6BF-4E0A-B854-1A9E4EF87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055F20-A5B7-4A72-AF19-6B567AEC3ADF}" type="datetimeFigureOut">
              <a:rPr lang="en-GB"/>
              <a:pPr>
                <a:defRPr/>
              </a:pPr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B7AC5-7385-4352-83AA-53BED5F5B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11561" y="1088007"/>
            <a:ext cx="4450046" cy="4445206"/>
            <a:chOff x="2411561" y="306138"/>
            <a:chExt cx="4450046" cy="4445206"/>
          </a:xfrm>
        </p:grpSpPr>
        <p:sp>
          <p:nvSpPr>
            <p:cNvPr id="19458" name="TextBox 234"/>
            <p:cNvSpPr txBox="1">
              <a:spLocks noChangeArrowheads="1"/>
            </p:cNvSpPr>
            <p:nvPr/>
          </p:nvSpPr>
          <p:spPr bwMode="auto">
            <a:xfrm>
              <a:off x="5186475" y="4505281"/>
              <a:ext cx="8604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anti-</a:t>
              </a:r>
              <a:r>
                <a:rPr lang="en-GB" sz="1000" dirty="0">
                  <a:latin typeface="Symbol" pitchFamily="18" charset="2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9460" name="Text Box 13"/>
            <p:cNvSpPr txBox="1">
              <a:spLocks noChangeArrowheads="1"/>
            </p:cNvSpPr>
            <p:nvPr/>
          </p:nvSpPr>
          <p:spPr bwMode="auto">
            <a:xfrm>
              <a:off x="4451350" y="3863975"/>
              <a:ext cx="41433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1" name="Text Box 14"/>
            <p:cNvSpPr txBox="1">
              <a:spLocks noChangeArrowheads="1"/>
            </p:cNvSpPr>
            <p:nvPr/>
          </p:nvSpPr>
          <p:spPr bwMode="auto">
            <a:xfrm>
              <a:off x="4459288" y="3625850"/>
              <a:ext cx="33972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2" name="Text Box 15"/>
            <p:cNvSpPr txBox="1">
              <a:spLocks noChangeArrowheads="1"/>
            </p:cNvSpPr>
            <p:nvPr/>
          </p:nvSpPr>
          <p:spPr bwMode="auto">
            <a:xfrm>
              <a:off x="4441825" y="3171825"/>
              <a:ext cx="34766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37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3" name="Text Box 16"/>
            <p:cNvSpPr txBox="1">
              <a:spLocks noChangeArrowheads="1"/>
            </p:cNvSpPr>
            <p:nvPr/>
          </p:nvSpPr>
          <p:spPr bwMode="auto">
            <a:xfrm>
              <a:off x="4441825" y="2895600"/>
              <a:ext cx="347663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4" name="Text Box 17"/>
            <p:cNvSpPr txBox="1">
              <a:spLocks noChangeArrowheads="1"/>
            </p:cNvSpPr>
            <p:nvPr/>
          </p:nvSpPr>
          <p:spPr bwMode="auto">
            <a:xfrm>
              <a:off x="4451350" y="2351088"/>
              <a:ext cx="347663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5" name="Text Box 18"/>
            <p:cNvSpPr txBox="1">
              <a:spLocks noChangeArrowheads="1"/>
            </p:cNvSpPr>
            <p:nvPr/>
          </p:nvSpPr>
          <p:spPr bwMode="auto">
            <a:xfrm>
              <a:off x="4405313" y="1947863"/>
              <a:ext cx="4508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6" name="Text Box 19"/>
            <p:cNvSpPr txBox="1">
              <a:spLocks noChangeArrowheads="1"/>
            </p:cNvSpPr>
            <p:nvPr/>
          </p:nvSpPr>
          <p:spPr bwMode="auto">
            <a:xfrm>
              <a:off x="4403725" y="1620838"/>
              <a:ext cx="512763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7" name="Text Box 20"/>
            <p:cNvSpPr txBox="1">
              <a:spLocks noChangeArrowheads="1"/>
            </p:cNvSpPr>
            <p:nvPr/>
          </p:nvSpPr>
          <p:spPr bwMode="auto">
            <a:xfrm>
              <a:off x="4405313" y="1298575"/>
              <a:ext cx="460375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8" name="Line 21"/>
            <p:cNvSpPr>
              <a:spLocks noChangeShapeType="1"/>
            </p:cNvSpPr>
            <p:nvPr/>
          </p:nvSpPr>
          <p:spPr bwMode="auto">
            <a:xfrm>
              <a:off x="4364038" y="1408113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19469" name="Line 22"/>
            <p:cNvSpPr>
              <a:spLocks noChangeShapeType="1"/>
            </p:cNvSpPr>
            <p:nvPr/>
          </p:nvSpPr>
          <p:spPr bwMode="auto">
            <a:xfrm>
              <a:off x="4364038" y="1752600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0" name="Line 23"/>
            <p:cNvSpPr>
              <a:spLocks noChangeShapeType="1"/>
            </p:cNvSpPr>
            <p:nvPr/>
          </p:nvSpPr>
          <p:spPr bwMode="auto">
            <a:xfrm>
              <a:off x="4364038" y="2482850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1" name="Line 24"/>
            <p:cNvSpPr>
              <a:spLocks noChangeShapeType="1"/>
            </p:cNvSpPr>
            <p:nvPr/>
          </p:nvSpPr>
          <p:spPr bwMode="auto">
            <a:xfrm>
              <a:off x="4759325" y="1408113"/>
              <a:ext cx="73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19472" name="Line 25"/>
            <p:cNvSpPr>
              <a:spLocks noChangeShapeType="1"/>
            </p:cNvSpPr>
            <p:nvPr/>
          </p:nvSpPr>
          <p:spPr bwMode="auto">
            <a:xfrm>
              <a:off x="4764088" y="1749425"/>
              <a:ext cx="73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3" name="Line 26"/>
            <p:cNvSpPr>
              <a:spLocks noChangeShapeType="1"/>
            </p:cNvSpPr>
            <p:nvPr/>
          </p:nvSpPr>
          <p:spPr bwMode="auto">
            <a:xfrm>
              <a:off x="4756150" y="2482850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4" name="Line 27"/>
            <p:cNvSpPr>
              <a:spLocks noChangeShapeType="1"/>
            </p:cNvSpPr>
            <p:nvPr/>
          </p:nvSpPr>
          <p:spPr bwMode="auto">
            <a:xfrm>
              <a:off x="4364038" y="2071688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5" name="Line 28"/>
            <p:cNvSpPr>
              <a:spLocks noChangeShapeType="1"/>
            </p:cNvSpPr>
            <p:nvPr/>
          </p:nvSpPr>
          <p:spPr bwMode="auto">
            <a:xfrm>
              <a:off x="4765675" y="2071688"/>
              <a:ext cx="73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6" name="Line 29"/>
            <p:cNvSpPr>
              <a:spLocks noChangeShapeType="1"/>
            </p:cNvSpPr>
            <p:nvPr/>
          </p:nvSpPr>
          <p:spPr bwMode="auto">
            <a:xfrm>
              <a:off x="4354513" y="3032125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7" name="Line 30"/>
            <p:cNvSpPr>
              <a:spLocks noChangeShapeType="1"/>
            </p:cNvSpPr>
            <p:nvPr/>
          </p:nvSpPr>
          <p:spPr bwMode="auto">
            <a:xfrm>
              <a:off x="4757738" y="3032125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8" name="Line 31"/>
            <p:cNvSpPr>
              <a:spLocks noChangeShapeType="1"/>
            </p:cNvSpPr>
            <p:nvPr/>
          </p:nvSpPr>
          <p:spPr bwMode="auto">
            <a:xfrm>
              <a:off x="4354513" y="3302000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79" name="Line 32"/>
            <p:cNvSpPr>
              <a:spLocks noChangeShapeType="1"/>
            </p:cNvSpPr>
            <p:nvPr/>
          </p:nvSpPr>
          <p:spPr bwMode="auto">
            <a:xfrm>
              <a:off x="4757738" y="3302000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0" name="Line 33"/>
            <p:cNvSpPr>
              <a:spLocks noChangeShapeType="1"/>
            </p:cNvSpPr>
            <p:nvPr/>
          </p:nvSpPr>
          <p:spPr bwMode="auto">
            <a:xfrm>
              <a:off x="4367213" y="3754438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1" name="Line 34"/>
            <p:cNvSpPr>
              <a:spLocks noChangeShapeType="1"/>
            </p:cNvSpPr>
            <p:nvPr/>
          </p:nvSpPr>
          <p:spPr bwMode="auto">
            <a:xfrm>
              <a:off x="4770438" y="3754438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2" name="Line 35"/>
            <p:cNvSpPr>
              <a:spLocks noChangeShapeType="1"/>
            </p:cNvSpPr>
            <p:nvPr/>
          </p:nvSpPr>
          <p:spPr bwMode="auto">
            <a:xfrm>
              <a:off x="4364038" y="3986213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3" name="Line 36"/>
            <p:cNvSpPr>
              <a:spLocks noChangeShapeType="1"/>
            </p:cNvSpPr>
            <p:nvPr/>
          </p:nvSpPr>
          <p:spPr bwMode="auto">
            <a:xfrm>
              <a:off x="4765675" y="3986213"/>
              <a:ext cx="73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4" name="Text Box 13"/>
            <p:cNvSpPr txBox="1">
              <a:spLocks noChangeArrowheads="1"/>
            </p:cNvSpPr>
            <p:nvPr/>
          </p:nvSpPr>
          <p:spPr bwMode="auto">
            <a:xfrm>
              <a:off x="4449763" y="4116388"/>
              <a:ext cx="4159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5" name="Line 35"/>
            <p:cNvSpPr>
              <a:spLocks noChangeShapeType="1"/>
            </p:cNvSpPr>
            <p:nvPr/>
          </p:nvSpPr>
          <p:spPr bwMode="auto">
            <a:xfrm>
              <a:off x="4364038" y="4235450"/>
              <a:ext cx="714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6" name="Line 36"/>
            <p:cNvSpPr>
              <a:spLocks noChangeShapeType="1"/>
            </p:cNvSpPr>
            <p:nvPr/>
          </p:nvSpPr>
          <p:spPr bwMode="auto">
            <a:xfrm>
              <a:off x="4764088" y="4235450"/>
              <a:ext cx="73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9487" name="Picture 34" descr="11_8_8 guys purified crude g k thesis.tif"/>
            <p:cNvPicPr preferRelativeResize="0">
              <a:picLocks/>
            </p:cNvPicPr>
            <p:nvPr/>
          </p:nvPicPr>
          <p:blipFill rotWithShape="1">
            <a:blip r:embed="rId2">
              <a:lum bright="12000" contrast="8000"/>
            </a:blip>
            <a:srcRect l="1422" t="24301" r="91164" b="7610"/>
            <a:stretch/>
          </p:blipFill>
          <p:spPr bwMode="auto">
            <a:xfrm>
              <a:off x="2827276" y="1371600"/>
              <a:ext cx="486000" cy="30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9" name="Text Box 3"/>
            <p:cNvSpPr txBox="1">
              <a:spLocks noChangeArrowheads="1"/>
            </p:cNvSpPr>
            <p:nvPr/>
          </p:nvSpPr>
          <p:spPr bwMode="auto">
            <a:xfrm>
              <a:off x="6510770" y="3705225"/>
              <a:ext cx="346364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</a:rPr>
                <a:t>f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9490" name="Text Box 4"/>
            <p:cNvSpPr txBox="1">
              <a:spLocks noChangeArrowheads="1"/>
            </p:cNvSpPr>
            <p:nvPr/>
          </p:nvSpPr>
          <p:spPr bwMode="auto">
            <a:xfrm>
              <a:off x="6509471" y="2312988"/>
              <a:ext cx="352136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</a:rPr>
                <a:t>c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9491" name="Text Box 5"/>
            <p:cNvSpPr txBox="1">
              <a:spLocks noChangeArrowheads="1"/>
            </p:cNvSpPr>
            <p:nvPr/>
          </p:nvSpPr>
          <p:spPr bwMode="auto">
            <a:xfrm>
              <a:off x="6498864" y="1958975"/>
              <a:ext cx="29873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>
                  <a:latin typeface="Times New Roman" pitchFamily="18" charset="0"/>
                </a:rPr>
                <a:t>b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9492" name="Text Box 6"/>
            <p:cNvSpPr txBox="1">
              <a:spLocks noChangeArrowheads="1"/>
            </p:cNvSpPr>
            <p:nvPr/>
          </p:nvSpPr>
          <p:spPr bwMode="auto">
            <a:xfrm>
              <a:off x="6503410" y="2879725"/>
              <a:ext cx="294409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</a:rPr>
                <a:t>d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9493" name="Text Box 10"/>
            <p:cNvSpPr txBox="1">
              <a:spLocks noChangeArrowheads="1"/>
            </p:cNvSpPr>
            <p:nvPr/>
          </p:nvSpPr>
          <p:spPr bwMode="auto">
            <a:xfrm>
              <a:off x="6491792" y="1474788"/>
              <a:ext cx="284306" cy="365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600" dirty="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4" name="Text Box 62"/>
            <p:cNvSpPr txBox="1">
              <a:spLocks noChangeArrowheads="1"/>
            </p:cNvSpPr>
            <p:nvPr/>
          </p:nvSpPr>
          <p:spPr bwMode="auto">
            <a:xfrm>
              <a:off x="6506440" y="1682750"/>
              <a:ext cx="35502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200" dirty="0">
                  <a:latin typeface="Times New Roman" pitchFamily="18" charset="0"/>
                </a:rPr>
                <a:t>a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9495" name="Line 295"/>
            <p:cNvSpPr>
              <a:spLocks noChangeShapeType="1"/>
            </p:cNvSpPr>
            <p:nvPr/>
          </p:nvSpPr>
          <p:spPr bwMode="auto">
            <a:xfrm flipH="1">
              <a:off x="6364648" y="1630363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6" name="Line 295"/>
            <p:cNvSpPr>
              <a:spLocks noChangeShapeType="1"/>
            </p:cNvSpPr>
            <p:nvPr/>
          </p:nvSpPr>
          <p:spPr bwMode="auto">
            <a:xfrm flipH="1">
              <a:off x="6369338" y="1830388"/>
              <a:ext cx="152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7" name="Line 295"/>
            <p:cNvSpPr>
              <a:spLocks noChangeShapeType="1"/>
            </p:cNvSpPr>
            <p:nvPr/>
          </p:nvSpPr>
          <p:spPr bwMode="auto">
            <a:xfrm flipH="1">
              <a:off x="6364648" y="2093913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8" name="Line 295"/>
            <p:cNvSpPr>
              <a:spLocks noChangeShapeType="1"/>
            </p:cNvSpPr>
            <p:nvPr/>
          </p:nvSpPr>
          <p:spPr bwMode="auto">
            <a:xfrm flipH="1">
              <a:off x="6364648" y="2473325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9" name="Line 295"/>
            <p:cNvSpPr>
              <a:spLocks noChangeShapeType="1"/>
            </p:cNvSpPr>
            <p:nvPr/>
          </p:nvSpPr>
          <p:spPr bwMode="auto">
            <a:xfrm flipH="1">
              <a:off x="6364648" y="3854450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0" name="Line 295"/>
            <p:cNvSpPr>
              <a:spLocks noChangeShapeType="1"/>
            </p:cNvSpPr>
            <p:nvPr/>
          </p:nvSpPr>
          <p:spPr bwMode="auto">
            <a:xfrm flipH="1">
              <a:off x="6364648" y="3032125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1" name="Text Box 7"/>
            <p:cNvSpPr txBox="1">
              <a:spLocks noChangeArrowheads="1"/>
            </p:cNvSpPr>
            <p:nvPr/>
          </p:nvSpPr>
          <p:spPr bwMode="auto">
            <a:xfrm>
              <a:off x="2441714" y="1643063"/>
              <a:ext cx="415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2" name="Text Box 11"/>
            <p:cNvSpPr txBox="1">
              <a:spLocks noChangeArrowheads="1"/>
            </p:cNvSpPr>
            <p:nvPr/>
          </p:nvSpPr>
          <p:spPr bwMode="auto">
            <a:xfrm>
              <a:off x="2427426" y="1462088"/>
              <a:ext cx="311150" cy="263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600" dirty="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3" name="Line 295"/>
            <p:cNvSpPr>
              <a:spLocks noChangeShapeType="1"/>
            </p:cNvSpPr>
            <p:nvPr/>
          </p:nvSpPr>
          <p:spPr bwMode="auto">
            <a:xfrm rot="10800000" flipH="1">
              <a:off x="2640151" y="1789113"/>
              <a:ext cx="168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4" name="Line 295"/>
            <p:cNvSpPr>
              <a:spLocks noChangeShapeType="1"/>
            </p:cNvSpPr>
            <p:nvPr/>
          </p:nvSpPr>
          <p:spPr bwMode="auto">
            <a:xfrm rot="10800000" flipH="1">
              <a:off x="2643326" y="1609725"/>
              <a:ext cx="168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5" name="Text Box 7"/>
            <p:cNvSpPr txBox="1">
              <a:spLocks noChangeArrowheads="1"/>
            </p:cNvSpPr>
            <p:nvPr/>
          </p:nvSpPr>
          <p:spPr bwMode="auto">
            <a:xfrm>
              <a:off x="2441714" y="1919288"/>
              <a:ext cx="4159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6" name="Line 295"/>
            <p:cNvSpPr>
              <a:spLocks noChangeShapeType="1"/>
            </p:cNvSpPr>
            <p:nvPr/>
          </p:nvSpPr>
          <p:spPr bwMode="auto">
            <a:xfrm rot="10800000" flipH="1">
              <a:off x="2643326" y="2057400"/>
              <a:ext cx="168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7" name="Text Box 60"/>
            <p:cNvSpPr txBox="1">
              <a:spLocks noChangeArrowheads="1"/>
            </p:cNvSpPr>
            <p:nvPr/>
          </p:nvSpPr>
          <p:spPr bwMode="auto">
            <a:xfrm rot="16200000">
              <a:off x="2897474" y="821332"/>
              <a:ext cx="409575" cy="284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 b="1" dirty="0">
                  <a:latin typeface="Times New Roman" pitchFamily="18" charset="0"/>
                </a:rPr>
                <a:t>WT</a:t>
              </a:r>
              <a:endParaRPr lang="en-US" sz="1000" b="1" dirty="0">
                <a:latin typeface="Calibri" pitchFamily="34" charset="0"/>
              </a:endParaRPr>
            </a:p>
          </p:txBody>
        </p:sp>
        <p:sp>
          <p:nvSpPr>
            <p:cNvPr id="19508" name="TextBox 11"/>
            <p:cNvSpPr txBox="1">
              <a:spLocks noChangeArrowheads="1"/>
            </p:cNvSpPr>
            <p:nvPr/>
          </p:nvSpPr>
          <p:spPr bwMode="auto">
            <a:xfrm>
              <a:off x="2951772" y="1147763"/>
              <a:ext cx="2651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509" name="TextBox 12"/>
            <p:cNvSpPr txBox="1">
              <a:spLocks noChangeArrowheads="1"/>
            </p:cNvSpPr>
            <p:nvPr/>
          </p:nvSpPr>
          <p:spPr bwMode="auto">
            <a:xfrm>
              <a:off x="3476342" y="1147763"/>
              <a:ext cx="2905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19511" name="Picture 64" descr="11_8_8 guys purified crude g k thesis.tif"/>
            <p:cNvPicPr preferRelativeResize="0">
              <a:picLocks/>
            </p:cNvPicPr>
            <p:nvPr/>
          </p:nvPicPr>
          <p:blipFill>
            <a:blip r:embed="rId2">
              <a:lum bright="12000" contrast="8000"/>
            </a:blip>
            <a:srcRect l="86810" t="24301" r="7336" b="7610"/>
            <a:stretch>
              <a:fillRect/>
            </a:stretch>
          </p:blipFill>
          <p:spPr bwMode="auto">
            <a:xfrm>
              <a:off x="4857750" y="1376363"/>
              <a:ext cx="486000" cy="30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2" name="Picture 65" descr="11_8_8 guys purified crude g k thesis.tif"/>
            <p:cNvPicPr preferRelativeResize="0">
              <a:picLocks/>
            </p:cNvPicPr>
            <p:nvPr/>
          </p:nvPicPr>
          <p:blipFill>
            <a:blip r:embed="rId2">
              <a:lum bright="12000" contrast="34000"/>
            </a:blip>
            <a:srcRect l="56554" t="24301" r="34032" b="7610"/>
            <a:stretch>
              <a:fillRect/>
            </a:stretch>
          </p:blipFill>
          <p:spPr bwMode="auto">
            <a:xfrm>
              <a:off x="5373688" y="1376363"/>
              <a:ext cx="486000" cy="30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3" name="Text Box 58"/>
            <p:cNvSpPr txBox="1">
              <a:spLocks noChangeArrowheads="1"/>
            </p:cNvSpPr>
            <p:nvPr/>
          </p:nvSpPr>
          <p:spPr bwMode="auto">
            <a:xfrm rot="16200000">
              <a:off x="3161652" y="514020"/>
              <a:ext cx="846398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r>
                <a:rPr lang="en-GB" sz="1000" b="1" dirty="0" smtClean="0">
                  <a:latin typeface="Times New Roman" pitchFamily="18" charset="0"/>
                </a:rPr>
                <a:t>Transgenic</a:t>
              </a:r>
              <a:endParaRPr lang="en-US" sz="1000" b="1" dirty="0">
                <a:latin typeface="Calibri" pitchFamily="34" charset="0"/>
              </a:endParaRPr>
            </a:p>
          </p:txBody>
        </p:sp>
        <p:sp>
          <p:nvSpPr>
            <p:cNvPr id="19514" name="Text Box 6"/>
            <p:cNvSpPr txBox="1">
              <a:spLocks noChangeArrowheads="1"/>
            </p:cNvSpPr>
            <p:nvPr/>
          </p:nvSpPr>
          <p:spPr bwMode="auto">
            <a:xfrm>
              <a:off x="6503410" y="3132138"/>
              <a:ext cx="294409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DE" sz="1200" dirty="0">
                  <a:latin typeface="Times New Roman" pitchFamily="18" charset="0"/>
                </a:rPr>
                <a:t>e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9515" name="Line 295"/>
            <p:cNvSpPr>
              <a:spLocks noChangeShapeType="1"/>
            </p:cNvSpPr>
            <p:nvPr/>
          </p:nvSpPr>
          <p:spPr bwMode="auto">
            <a:xfrm flipH="1">
              <a:off x="6364648" y="3289300"/>
              <a:ext cx="154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21" name="Text Box 60"/>
            <p:cNvSpPr txBox="1">
              <a:spLocks noChangeArrowheads="1"/>
            </p:cNvSpPr>
            <p:nvPr/>
          </p:nvSpPr>
          <p:spPr bwMode="auto">
            <a:xfrm rot="16200000">
              <a:off x="3693854" y="595882"/>
              <a:ext cx="862063" cy="2825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1000" b="1" dirty="0" smtClean="0">
                  <a:latin typeface="Times New Roman" pitchFamily="18" charset="0"/>
                </a:rPr>
                <a:t>Transient</a:t>
              </a:r>
              <a:endParaRPr lang="en-US" sz="1000" b="1" dirty="0">
                <a:latin typeface="Calibri" pitchFamily="34" charset="0"/>
              </a:endParaRPr>
            </a:p>
          </p:txBody>
        </p:sp>
        <p:sp>
          <p:nvSpPr>
            <p:cNvPr id="19524" name="TextBox 234"/>
            <p:cNvSpPr txBox="1">
              <a:spLocks noChangeArrowheads="1"/>
            </p:cNvSpPr>
            <p:nvPr/>
          </p:nvSpPr>
          <p:spPr bwMode="auto">
            <a:xfrm>
              <a:off x="3191385" y="4505281"/>
              <a:ext cx="8604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anti-</a:t>
              </a:r>
              <a:r>
                <a:rPr lang="en-GB" sz="1000" dirty="0">
                  <a:latin typeface="Times Bold Italic"/>
                  <a:cs typeface="Times New Roman" pitchFamily="18" charset="0"/>
                </a:rPr>
                <a:t>Fc</a:t>
              </a:r>
            </a:p>
          </p:txBody>
        </p:sp>
        <p:sp>
          <p:nvSpPr>
            <p:cNvPr id="19525" name="TextBox 11"/>
            <p:cNvSpPr txBox="1">
              <a:spLocks noChangeArrowheads="1"/>
            </p:cNvSpPr>
            <p:nvPr/>
          </p:nvSpPr>
          <p:spPr bwMode="auto">
            <a:xfrm>
              <a:off x="3953014" y="1144588"/>
              <a:ext cx="2651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9527" name="TextBox 11"/>
            <p:cNvSpPr txBox="1">
              <a:spLocks noChangeArrowheads="1"/>
            </p:cNvSpPr>
            <p:nvPr/>
          </p:nvSpPr>
          <p:spPr bwMode="auto">
            <a:xfrm>
              <a:off x="4992688" y="1146175"/>
              <a:ext cx="2651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28" name="TextBox 12"/>
            <p:cNvSpPr txBox="1">
              <a:spLocks noChangeArrowheads="1"/>
            </p:cNvSpPr>
            <p:nvPr/>
          </p:nvSpPr>
          <p:spPr bwMode="auto">
            <a:xfrm>
              <a:off x="5491163" y="1146175"/>
              <a:ext cx="29051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29" name="TextBox 11"/>
            <p:cNvSpPr txBox="1">
              <a:spLocks noChangeArrowheads="1"/>
            </p:cNvSpPr>
            <p:nvPr/>
          </p:nvSpPr>
          <p:spPr bwMode="auto">
            <a:xfrm>
              <a:off x="6007100" y="1141413"/>
              <a:ext cx="2635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2" name="TextBox 128"/>
            <p:cNvSpPr txBox="1">
              <a:spLocks noChangeArrowheads="1"/>
            </p:cNvSpPr>
            <p:nvPr/>
          </p:nvSpPr>
          <p:spPr bwMode="auto">
            <a:xfrm>
              <a:off x="2411561" y="560487"/>
              <a:ext cx="5762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9533" name="TextBox 129"/>
            <p:cNvSpPr txBox="1">
              <a:spLocks noChangeArrowheads="1"/>
            </p:cNvSpPr>
            <p:nvPr/>
          </p:nvSpPr>
          <p:spPr bwMode="auto">
            <a:xfrm>
              <a:off x="4572000" y="558899"/>
              <a:ext cx="5762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9563" name="Picture 6" descr="11_10_28 LC6789 HC12 gamma.tif"/>
            <p:cNvPicPr>
              <a:picLocks noChangeAspect="1"/>
            </p:cNvPicPr>
            <p:nvPr/>
          </p:nvPicPr>
          <p:blipFill rotWithShape="1">
            <a:blip r:embed="rId3"/>
            <a:srcRect l="92328" t="17721" r="263" b="51198"/>
            <a:stretch/>
          </p:blipFill>
          <p:spPr bwMode="auto">
            <a:xfrm>
              <a:off x="3862670" y="1371600"/>
              <a:ext cx="484228" cy="304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30" name="Picture 220" descr="12_1_25 control k g guys 13.tif"/>
            <p:cNvPicPr preferRelativeResize="0">
              <a:picLocks/>
            </p:cNvPicPr>
            <p:nvPr/>
          </p:nvPicPr>
          <p:blipFill rotWithShape="1">
            <a:blip r:embed="rId4">
              <a:lum bright="6000" contrast="8000"/>
            </a:blip>
            <a:srcRect l="34425" t="10062" r="55164" b="9389"/>
            <a:stretch/>
          </p:blipFill>
          <p:spPr bwMode="auto">
            <a:xfrm>
              <a:off x="5893663" y="1381124"/>
              <a:ext cx="486000" cy="304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631" name="Picture 6" descr="11_10_28 LC6789 HC12 gamma.tif"/>
            <p:cNvPicPr preferRelativeResize="0">
              <a:picLocks/>
            </p:cNvPicPr>
            <p:nvPr/>
          </p:nvPicPr>
          <p:blipFill rotWithShape="1">
            <a:blip r:embed="rId3"/>
            <a:srcRect l="60313" t="17430" r="31940" b="51474"/>
            <a:stretch/>
          </p:blipFill>
          <p:spPr bwMode="auto">
            <a:xfrm>
              <a:off x="3341851" y="1370013"/>
              <a:ext cx="486000" cy="304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1: Hehle et al., 2015</a:t>
            </a:r>
            <a:endParaRPr lang="en-GB" dirty="0"/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 rot="16200000">
            <a:off x="4899141" y="1564630"/>
            <a:ext cx="4095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000" b="1" dirty="0">
                <a:latin typeface="Times New Roman" pitchFamily="18" charset="0"/>
              </a:rPr>
              <a:t>WT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 rot="16200000">
            <a:off x="5163319" y="1257318"/>
            <a:ext cx="84639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000"/>
              </a:spcAft>
            </a:pPr>
            <a:r>
              <a:rPr lang="en-GB" sz="1000" b="1" dirty="0" smtClean="0">
                <a:latin typeface="Times New Roman" pitchFamily="18" charset="0"/>
              </a:rPr>
              <a:t>Transgenic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75" name="Text Box 60"/>
          <p:cNvSpPr txBox="1">
            <a:spLocks noChangeArrowheads="1"/>
          </p:cNvSpPr>
          <p:nvPr/>
        </p:nvSpPr>
        <p:spPr bwMode="auto">
          <a:xfrm rot="16200000">
            <a:off x="5695521" y="1339180"/>
            <a:ext cx="862063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000" b="1" dirty="0" smtClean="0">
                <a:latin typeface="Times New Roman" pitchFamily="18" charset="0"/>
              </a:rPr>
              <a:t>Transient</a:t>
            </a:r>
            <a:endParaRPr lang="en-US" sz="1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45"/>
          <p:cNvGrpSpPr>
            <a:grpSpLocks/>
          </p:cNvGrpSpPr>
          <p:nvPr/>
        </p:nvGrpSpPr>
        <p:grpSpPr bwMode="auto">
          <a:xfrm>
            <a:off x="3306763" y="3167982"/>
            <a:ext cx="1512000" cy="298800"/>
            <a:chOff x="3052043" y="1621477"/>
            <a:chExt cx="1376362" cy="201836"/>
          </a:xfrm>
        </p:grpSpPr>
        <p:sp>
          <p:nvSpPr>
            <p:cNvPr id="14399" name="Rectangle 46"/>
            <p:cNvSpPr>
              <a:spLocks noChangeArrowheads="1"/>
            </p:cNvSpPr>
            <p:nvPr/>
          </p:nvSpPr>
          <p:spPr bwMode="auto">
            <a:xfrm>
              <a:off x="3052043" y="1630512"/>
              <a:ext cx="688975" cy="128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2949" tIns="21475" rIns="42949" bIns="21475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0" name="Rectangle 47"/>
            <p:cNvSpPr>
              <a:spLocks noChangeArrowheads="1"/>
            </p:cNvSpPr>
            <p:nvPr/>
          </p:nvSpPr>
          <p:spPr bwMode="auto">
            <a:xfrm>
              <a:off x="3739430" y="1630513"/>
              <a:ext cx="688975" cy="1285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2949" tIns="21475" rIns="42949" bIns="21475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1" name="Text Box 8"/>
            <p:cNvSpPr txBox="1">
              <a:spLocks noChangeArrowheads="1"/>
            </p:cNvSpPr>
            <p:nvPr/>
          </p:nvSpPr>
          <p:spPr bwMode="auto">
            <a:xfrm>
              <a:off x="3250257" y="1627827"/>
              <a:ext cx="305023" cy="19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661" tIns="20830" rIns="41661" bIns="20830"/>
            <a:lstStyle/>
            <a:p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it-IT" sz="8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02" name="Text Box 9"/>
            <p:cNvSpPr txBox="1">
              <a:spLocks noChangeArrowheads="1"/>
            </p:cNvSpPr>
            <p:nvPr/>
          </p:nvSpPr>
          <p:spPr bwMode="auto">
            <a:xfrm>
              <a:off x="3974380" y="1621477"/>
              <a:ext cx="29845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661" tIns="20830" rIns="41661" bIns="20830"/>
            <a:lstStyle/>
            <a:p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it-IT" sz="8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38" name="Group 50"/>
          <p:cNvGrpSpPr>
            <a:grpSpLocks/>
          </p:cNvGrpSpPr>
          <p:nvPr/>
        </p:nvGrpSpPr>
        <p:grpSpPr bwMode="auto">
          <a:xfrm>
            <a:off x="5184775" y="3176283"/>
            <a:ext cx="2271713" cy="269558"/>
            <a:chOff x="5176118" y="1622031"/>
            <a:chExt cx="2082800" cy="205376"/>
          </a:xfrm>
        </p:grpSpPr>
        <p:sp>
          <p:nvSpPr>
            <p:cNvPr id="14389" name="Rectangle 51"/>
            <p:cNvSpPr>
              <a:spLocks noChangeAspect="1" noChangeArrowheads="1"/>
            </p:cNvSpPr>
            <p:nvPr/>
          </p:nvSpPr>
          <p:spPr bwMode="auto">
            <a:xfrm>
              <a:off x="6084168" y="1625750"/>
              <a:ext cx="263525" cy="142875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164" tIns="14082" rIns="28164" bIns="14082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0" name="Rectangle 52"/>
            <p:cNvSpPr>
              <a:spLocks noChangeAspect="1" noChangeArrowheads="1"/>
            </p:cNvSpPr>
            <p:nvPr/>
          </p:nvSpPr>
          <p:spPr bwMode="auto">
            <a:xfrm>
              <a:off x="6801718" y="1625750"/>
              <a:ext cx="457200" cy="142875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164" tIns="14082" rIns="28164" bIns="14082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1" name="Rectangle 53"/>
            <p:cNvSpPr>
              <a:spLocks noChangeAspect="1" noChangeArrowheads="1"/>
            </p:cNvSpPr>
            <p:nvPr/>
          </p:nvSpPr>
          <p:spPr bwMode="auto">
            <a:xfrm>
              <a:off x="5176118" y="1625750"/>
              <a:ext cx="454025" cy="142875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164" tIns="14082" rIns="28164" bIns="14082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2" name="Rectangle 54"/>
            <p:cNvSpPr>
              <a:spLocks noChangeAspect="1" noChangeArrowheads="1"/>
            </p:cNvSpPr>
            <p:nvPr/>
          </p:nvSpPr>
          <p:spPr bwMode="auto">
            <a:xfrm>
              <a:off x="6347693" y="1625750"/>
              <a:ext cx="455612" cy="142875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164" tIns="14082" rIns="28164" bIns="14082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3" name="Rectangle 55"/>
            <p:cNvSpPr>
              <a:spLocks noChangeAspect="1" noChangeArrowheads="1"/>
            </p:cNvSpPr>
            <p:nvPr/>
          </p:nvSpPr>
          <p:spPr bwMode="auto">
            <a:xfrm>
              <a:off x="5628555" y="1625750"/>
              <a:ext cx="455613" cy="142875"/>
            </a:xfrm>
            <a:prstGeom prst="rect">
              <a:avLst/>
            </a:prstGeom>
            <a:noFill/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164" tIns="14082" rIns="28164" bIns="14082" anchor="ctr"/>
            <a:lstStyle/>
            <a:p>
              <a:pPr algn="ctr"/>
              <a:endParaRPr lang="it-IT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4" name="Text Box 64"/>
            <p:cNvSpPr txBox="1">
              <a:spLocks noChangeAspect="1" noChangeArrowheads="1"/>
            </p:cNvSpPr>
            <p:nvPr/>
          </p:nvSpPr>
          <p:spPr bwMode="auto">
            <a:xfrm>
              <a:off x="5292005" y="1622031"/>
              <a:ext cx="255588" cy="182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27276" tIns="13638" rIns="27276" bIns="13638"/>
            <a:lstStyle/>
            <a:p>
              <a:r>
                <a:rPr lang="it-IT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it-IT" sz="9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5" name="Text Box 65"/>
            <p:cNvSpPr txBox="1">
              <a:spLocks noChangeAspect="1" noChangeArrowheads="1"/>
            </p:cNvSpPr>
            <p:nvPr/>
          </p:nvSpPr>
          <p:spPr bwMode="auto">
            <a:xfrm>
              <a:off x="5711105" y="1628925"/>
              <a:ext cx="277813" cy="180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27276" tIns="13638" rIns="27276" bIns="13638"/>
            <a:lstStyle/>
            <a:p>
              <a:r>
                <a:rPr lang="it-IT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it-IT" sz="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it-IT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6" name="Text Box 66"/>
            <p:cNvSpPr txBox="1">
              <a:spLocks noChangeAspect="1" noChangeArrowheads="1"/>
            </p:cNvSpPr>
            <p:nvPr/>
          </p:nvSpPr>
          <p:spPr bwMode="auto">
            <a:xfrm>
              <a:off x="6080993" y="1646388"/>
              <a:ext cx="339725" cy="180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27276" tIns="13638" rIns="27276" bIns="13638"/>
            <a:lstStyle/>
            <a:p>
              <a:r>
                <a:rPr lang="it-IT" sz="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Hinge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7" name="Text Box 67"/>
            <p:cNvSpPr txBox="1">
              <a:spLocks noChangeAspect="1" noChangeArrowheads="1"/>
            </p:cNvSpPr>
            <p:nvPr/>
          </p:nvSpPr>
          <p:spPr bwMode="auto">
            <a:xfrm>
              <a:off x="6477232" y="1625795"/>
              <a:ext cx="261937" cy="201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27276" tIns="13638" rIns="27276" bIns="13638"/>
            <a:lstStyle/>
            <a:p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it-IT" sz="8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98" name="Text Box 68"/>
            <p:cNvSpPr txBox="1">
              <a:spLocks noChangeAspect="1" noChangeArrowheads="1"/>
            </p:cNvSpPr>
            <p:nvPr/>
          </p:nvSpPr>
          <p:spPr bwMode="auto">
            <a:xfrm>
              <a:off x="6926172" y="1626294"/>
              <a:ext cx="276225" cy="182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27276" tIns="13638" rIns="27276" bIns="13638"/>
            <a:lstStyle/>
            <a:p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it-IT" sz="80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it-IT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3327400" y="2889250"/>
            <a:ext cx="0" cy="284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205413" y="2884488"/>
            <a:ext cx="0" cy="284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63"/>
          <p:cNvSpPr txBox="1">
            <a:spLocks noChangeArrowheads="1"/>
          </p:cNvSpPr>
          <p:nvPr/>
        </p:nvSpPr>
        <p:spPr bwMode="auto">
          <a:xfrm>
            <a:off x="3175000" y="2601913"/>
            <a:ext cx="615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a, b, c</a:t>
            </a:r>
            <a:endParaRPr lang="en-GB" sz="10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64"/>
          <p:cNvSpPr txBox="1">
            <a:spLocks noChangeArrowheads="1"/>
          </p:cNvSpPr>
          <p:nvPr/>
        </p:nvSpPr>
        <p:spPr bwMode="auto">
          <a:xfrm>
            <a:off x="5056188" y="2601913"/>
            <a:ext cx="509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a, b, c</a:t>
            </a:r>
            <a:endParaRPr lang="en-GB" sz="10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013200" y="2889250"/>
            <a:ext cx="0" cy="284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68"/>
          <p:cNvSpPr txBox="1">
            <a:spLocks noChangeArrowheads="1"/>
          </p:cNvSpPr>
          <p:nvPr/>
        </p:nvSpPr>
        <p:spPr bwMode="auto">
          <a:xfrm>
            <a:off x="3878263" y="2600325"/>
            <a:ext cx="5794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GB" sz="1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641975" y="2890838"/>
            <a:ext cx="0" cy="282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73"/>
          <p:cNvSpPr txBox="1">
            <a:spLocks noChangeArrowheads="1"/>
          </p:cNvSpPr>
          <p:nvPr/>
        </p:nvSpPr>
        <p:spPr bwMode="auto">
          <a:xfrm>
            <a:off x="3163888" y="2463800"/>
            <a:ext cx="696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SDIE</a:t>
            </a:r>
          </a:p>
        </p:txBody>
      </p:sp>
      <p:sp>
        <p:nvSpPr>
          <p:cNvPr id="14347" name="TextBox 74"/>
          <p:cNvSpPr txBox="1">
            <a:spLocks noChangeArrowheads="1"/>
          </p:cNvSpPr>
          <p:nvPr/>
        </p:nvSpPr>
        <p:spPr bwMode="auto">
          <a:xfrm>
            <a:off x="3871913" y="2476500"/>
            <a:ext cx="695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EIKR</a:t>
            </a:r>
          </a:p>
        </p:txBody>
      </p:sp>
      <p:sp>
        <p:nvSpPr>
          <p:cNvPr id="14348" name="TextBox 76"/>
          <p:cNvSpPr txBox="1">
            <a:spLocks noChangeArrowheads="1"/>
          </p:cNvSpPr>
          <p:nvPr/>
        </p:nvSpPr>
        <p:spPr bwMode="auto">
          <a:xfrm>
            <a:off x="5041900" y="2482850"/>
            <a:ext cx="6175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SQVQ</a:t>
            </a:r>
          </a:p>
        </p:txBody>
      </p:sp>
      <p:sp>
        <p:nvSpPr>
          <p:cNvPr id="14349" name="TextBox 77"/>
          <p:cNvSpPr txBox="1">
            <a:spLocks noChangeArrowheads="1"/>
          </p:cNvSpPr>
          <p:nvPr/>
        </p:nvSpPr>
        <p:spPr bwMode="auto">
          <a:xfrm>
            <a:off x="5497513" y="2490788"/>
            <a:ext cx="617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AKTT</a:t>
            </a:r>
          </a:p>
        </p:txBody>
      </p:sp>
      <p:sp>
        <p:nvSpPr>
          <p:cNvPr id="14350" name="TextBox 79"/>
          <p:cNvSpPr txBox="1">
            <a:spLocks noChangeArrowheads="1"/>
          </p:cNvSpPr>
          <p:nvPr/>
        </p:nvSpPr>
        <p:spPr bwMode="auto">
          <a:xfrm>
            <a:off x="3025031" y="2154889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light chain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4351" name="TextBox 80"/>
          <p:cNvSpPr txBox="1">
            <a:spLocks noChangeArrowheads="1"/>
          </p:cNvSpPr>
          <p:nvPr/>
        </p:nvSpPr>
        <p:spPr bwMode="auto">
          <a:xfrm>
            <a:off x="5038725" y="2136775"/>
            <a:ext cx="1081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heavy chain</a:t>
            </a:r>
          </a:p>
        </p:txBody>
      </p:sp>
      <p:sp>
        <p:nvSpPr>
          <p:cNvPr id="14361" name="Text Box 64"/>
          <p:cNvSpPr txBox="1">
            <a:spLocks noChangeArrowheads="1"/>
          </p:cNvSpPr>
          <p:nvPr/>
        </p:nvSpPr>
        <p:spPr bwMode="auto">
          <a:xfrm>
            <a:off x="2628156" y="1004888"/>
            <a:ext cx="590550" cy="23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bands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3" name="Text Box 91"/>
          <p:cNvSpPr txBox="1">
            <a:spLocks noChangeArrowheads="1"/>
          </p:cNvSpPr>
          <p:nvPr/>
        </p:nvSpPr>
        <p:spPr bwMode="auto">
          <a:xfrm>
            <a:off x="2000249" y="1000820"/>
            <a:ext cx="803275" cy="2679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Text Box 92"/>
          <p:cNvSpPr txBox="1">
            <a:spLocks noChangeArrowheads="1"/>
          </p:cNvSpPr>
          <p:nvPr/>
        </p:nvSpPr>
        <p:spPr bwMode="auto">
          <a:xfrm>
            <a:off x="1748830" y="1006475"/>
            <a:ext cx="357783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2" name="Picture 46" descr="2009-7-31 coomassie F52 R-NR elutio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1000" contrast="12000"/>
                    </a14:imgEffect>
                  </a14:imgLayer>
                </a14:imgProps>
              </a:ext>
            </a:extLst>
          </a:blip>
          <a:srcRect l="21321" t="5653" r="67354" b="10569"/>
          <a:stretch/>
        </p:blipFill>
        <p:spPr bwMode="auto">
          <a:xfrm>
            <a:off x="2191362" y="1284289"/>
            <a:ext cx="423882" cy="28069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53" name="Text Box 50"/>
          <p:cNvSpPr txBox="1">
            <a:spLocks noChangeArrowheads="1"/>
          </p:cNvSpPr>
          <p:nvPr/>
        </p:nvSpPr>
        <p:spPr bwMode="auto">
          <a:xfrm>
            <a:off x="1786548" y="1412776"/>
            <a:ext cx="492096" cy="2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>
                <a:latin typeface="Times New Roman" pitchFamily="18" charset="0"/>
              </a:rPr>
              <a:t>150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14354" name="Text Box 51"/>
          <p:cNvSpPr txBox="1">
            <a:spLocks noChangeArrowheads="1"/>
          </p:cNvSpPr>
          <p:nvPr/>
        </p:nvSpPr>
        <p:spPr bwMode="auto">
          <a:xfrm>
            <a:off x="1775648" y="1907306"/>
            <a:ext cx="492096" cy="2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>
                <a:latin typeface="Times New Roman" pitchFamily="18" charset="0"/>
              </a:rPr>
              <a:t>100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14355" name="Text Box 52"/>
          <p:cNvSpPr txBox="1">
            <a:spLocks noChangeArrowheads="1"/>
          </p:cNvSpPr>
          <p:nvPr/>
        </p:nvSpPr>
        <p:spPr bwMode="auto">
          <a:xfrm>
            <a:off x="1835696" y="2233442"/>
            <a:ext cx="354453" cy="2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>
                <a:latin typeface="Times New Roman" pitchFamily="18" charset="0"/>
              </a:rPr>
              <a:t>75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14356" name="Text Box 53"/>
          <p:cNvSpPr txBox="1">
            <a:spLocks noChangeArrowheads="1"/>
          </p:cNvSpPr>
          <p:nvPr/>
        </p:nvSpPr>
        <p:spPr bwMode="auto">
          <a:xfrm>
            <a:off x="1841283" y="2720862"/>
            <a:ext cx="354453" cy="2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>
                <a:latin typeface="Times New Roman" pitchFamily="18" charset="0"/>
              </a:rPr>
              <a:t>50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14357" name="Text Box 54"/>
          <p:cNvSpPr txBox="1">
            <a:spLocks noChangeArrowheads="1"/>
          </p:cNvSpPr>
          <p:nvPr/>
        </p:nvSpPr>
        <p:spPr bwMode="auto">
          <a:xfrm>
            <a:off x="1841283" y="3045393"/>
            <a:ext cx="354453" cy="2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37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4358" name="Text Box 55"/>
          <p:cNvSpPr txBox="1">
            <a:spLocks noChangeArrowheads="1"/>
          </p:cNvSpPr>
          <p:nvPr/>
        </p:nvSpPr>
        <p:spPr bwMode="auto">
          <a:xfrm>
            <a:off x="1841283" y="3517095"/>
            <a:ext cx="354453" cy="27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25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4359" name="Text Box 56"/>
          <p:cNvSpPr txBox="1">
            <a:spLocks noChangeArrowheads="1"/>
          </p:cNvSpPr>
          <p:nvPr/>
        </p:nvSpPr>
        <p:spPr bwMode="auto">
          <a:xfrm>
            <a:off x="1841283" y="3732728"/>
            <a:ext cx="354453" cy="26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>
                <a:latin typeface="Times New Roman" pitchFamily="18" charset="0"/>
              </a:rPr>
              <a:t>20</a:t>
            </a:r>
            <a:endParaRPr lang="en-GB" sz="1000" dirty="0">
              <a:latin typeface="Calibri" pitchFamily="34" charset="0"/>
            </a:endParaRPr>
          </a:p>
        </p:txBody>
      </p:sp>
      <p:sp>
        <p:nvSpPr>
          <p:cNvPr id="14367" name="Line 83"/>
          <p:cNvSpPr>
            <a:spLocks noChangeShapeType="1"/>
          </p:cNvSpPr>
          <p:nvPr/>
        </p:nvSpPr>
        <p:spPr bwMode="auto">
          <a:xfrm>
            <a:off x="2125588" y="1535863"/>
            <a:ext cx="54812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68" name="Line 84"/>
          <p:cNvSpPr>
            <a:spLocks noChangeShapeType="1"/>
          </p:cNvSpPr>
          <p:nvPr/>
        </p:nvSpPr>
        <p:spPr bwMode="auto">
          <a:xfrm>
            <a:off x="2125588" y="2030206"/>
            <a:ext cx="54812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69" name="Line 85"/>
          <p:cNvSpPr>
            <a:spLocks noChangeShapeType="1"/>
          </p:cNvSpPr>
          <p:nvPr/>
        </p:nvSpPr>
        <p:spPr bwMode="auto">
          <a:xfrm>
            <a:off x="2125588" y="2358511"/>
            <a:ext cx="54812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0" name="Line 86"/>
          <p:cNvSpPr>
            <a:spLocks noChangeShapeType="1"/>
          </p:cNvSpPr>
          <p:nvPr/>
        </p:nvSpPr>
        <p:spPr bwMode="auto">
          <a:xfrm>
            <a:off x="2120715" y="3654118"/>
            <a:ext cx="54812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2" name="Line 88"/>
          <p:cNvSpPr>
            <a:spLocks noChangeShapeType="1"/>
          </p:cNvSpPr>
          <p:nvPr/>
        </p:nvSpPr>
        <p:spPr bwMode="auto">
          <a:xfrm>
            <a:off x="2123151" y="2845307"/>
            <a:ext cx="53594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3" name="Line 89"/>
          <p:cNvSpPr>
            <a:spLocks noChangeShapeType="1"/>
          </p:cNvSpPr>
          <p:nvPr/>
        </p:nvSpPr>
        <p:spPr bwMode="auto">
          <a:xfrm>
            <a:off x="2123151" y="3164806"/>
            <a:ext cx="53594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4" name="Line 90"/>
          <p:cNvSpPr>
            <a:spLocks noChangeShapeType="1"/>
          </p:cNvSpPr>
          <p:nvPr/>
        </p:nvSpPr>
        <p:spPr bwMode="auto">
          <a:xfrm>
            <a:off x="2123151" y="3864182"/>
            <a:ext cx="53594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5" name="Line 3"/>
          <p:cNvSpPr>
            <a:spLocks noChangeShapeType="1"/>
          </p:cNvSpPr>
          <p:nvPr/>
        </p:nvSpPr>
        <p:spPr bwMode="auto">
          <a:xfrm>
            <a:off x="2639605" y="2952226"/>
            <a:ext cx="42631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6" name="Line 4"/>
          <p:cNvSpPr>
            <a:spLocks noChangeShapeType="1"/>
          </p:cNvSpPr>
          <p:nvPr/>
        </p:nvSpPr>
        <p:spPr bwMode="auto">
          <a:xfrm>
            <a:off x="2635950" y="3786194"/>
            <a:ext cx="42632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78" name="Text Box 66"/>
          <p:cNvSpPr txBox="1">
            <a:spLocks noChangeArrowheads="1"/>
          </p:cNvSpPr>
          <p:nvPr/>
        </p:nvSpPr>
        <p:spPr bwMode="auto">
          <a:xfrm>
            <a:off x="2664852" y="2809719"/>
            <a:ext cx="409265" cy="186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80" name="Text Box 68"/>
          <p:cNvSpPr txBox="1">
            <a:spLocks noChangeArrowheads="1"/>
          </p:cNvSpPr>
          <p:nvPr/>
        </p:nvSpPr>
        <p:spPr bwMode="auto">
          <a:xfrm>
            <a:off x="2662416" y="3649171"/>
            <a:ext cx="257009" cy="264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381" name="Line 3"/>
          <p:cNvSpPr>
            <a:spLocks noChangeShapeType="1"/>
          </p:cNvSpPr>
          <p:nvPr/>
        </p:nvSpPr>
        <p:spPr bwMode="auto">
          <a:xfrm>
            <a:off x="2637169" y="1670455"/>
            <a:ext cx="42631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82" name="Text Box 66"/>
          <p:cNvSpPr txBox="1">
            <a:spLocks noChangeArrowheads="1"/>
          </p:cNvSpPr>
          <p:nvPr/>
        </p:nvSpPr>
        <p:spPr bwMode="auto">
          <a:xfrm>
            <a:off x="2657653" y="1523854"/>
            <a:ext cx="409265" cy="186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83" name="Line 3"/>
          <p:cNvSpPr>
            <a:spLocks noChangeShapeType="1"/>
          </p:cNvSpPr>
          <p:nvPr/>
        </p:nvSpPr>
        <p:spPr bwMode="auto">
          <a:xfrm>
            <a:off x="2637169" y="1953476"/>
            <a:ext cx="42631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84" name="Text Box 66"/>
          <p:cNvSpPr txBox="1">
            <a:spLocks noChangeArrowheads="1"/>
          </p:cNvSpPr>
          <p:nvPr/>
        </p:nvSpPr>
        <p:spPr bwMode="auto">
          <a:xfrm>
            <a:off x="2657653" y="1816401"/>
            <a:ext cx="409265" cy="186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385" name="Line 3"/>
          <p:cNvSpPr>
            <a:spLocks noChangeShapeType="1"/>
          </p:cNvSpPr>
          <p:nvPr/>
        </p:nvSpPr>
        <p:spPr bwMode="auto">
          <a:xfrm>
            <a:off x="2637169" y="2347190"/>
            <a:ext cx="42631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86" name="Text Box 66"/>
          <p:cNvSpPr txBox="1">
            <a:spLocks noChangeArrowheads="1"/>
          </p:cNvSpPr>
          <p:nvPr/>
        </p:nvSpPr>
        <p:spPr bwMode="auto">
          <a:xfrm>
            <a:off x="2662416" y="2199920"/>
            <a:ext cx="409265" cy="186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87" name="TextBox 462"/>
          <p:cNvSpPr txBox="1">
            <a:spLocks noChangeArrowheads="1"/>
          </p:cNvSpPr>
          <p:nvPr/>
        </p:nvSpPr>
        <p:spPr bwMode="auto">
          <a:xfrm>
            <a:off x="5507038" y="2603500"/>
            <a:ext cx="509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GB" sz="1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2: Hehle et al.,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45038"/>
              </p:ext>
            </p:extLst>
          </p:nvPr>
        </p:nvGraphicFramePr>
        <p:xfrm>
          <a:off x="2055914" y="1591972"/>
          <a:ext cx="4548818" cy="19097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953"/>
                <a:gridCol w="775667"/>
                <a:gridCol w="297926"/>
                <a:gridCol w="299081"/>
                <a:gridCol w="299080"/>
                <a:gridCol w="297926"/>
                <a:gridCol w="299081"/>
                <a:gridCol w="299080"/>
                <a:gridCol w="300234"/>
                <a:gridCol w="301390"/>
                <a:gridCol w="301388"/>
                <a:gridCol w="300234"/>
                <a:gridCol w="301390"/>
                <a:gridCol w="301388"/>
              </a:tblGrid>
              <a:tr h="265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GB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</a:tr>
              <a:tr h="265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P6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P5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P4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P3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P2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P1’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P2’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P3’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P4’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P5’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P6’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</a:tr>
              <a:tr h="14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112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116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119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</a:tr>
              <a:tr h="2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Wild type</a:t>
                      </a: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</a:tr>
              <a:tr h="215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Guy’s13HC1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Guy’s13HC2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Guy’s13HC3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Guy’s13HC4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56" marR="60456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811265" y="1771484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43543"/>
              </p:ext>
            </p:extLst>
          </p:nvPr>
        </p:nvGraphicFramePr>
        <p:xfrm>
          <a:off x="2267744" y="3717448"/>
          <a:ext cx="4396681" cy="2663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2365"/>
                <a:gridCol w="249574"/>
                <a:gridCol w="300886"/>
                <a:gridCol w="300886"/>
                <a:gridCol w="299721"/>
                <a:gridCol w="300886"/>
                <a:gridCol w="299721"/>
                <a:gridCol w="307885"/>
                <a:gridCol w="306718"/>
                <a:gridCol w="306718"/>
                <a:gridCol w="307885"/>
                <a:gridCol w="306718"/>
                <a:gridCol w="306718"/>
              </a:tblGrid>
              <a:tr h="2386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980" marR="57980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GB" sz="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9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</a:tr>
              <a:tr h="2386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P6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P5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P4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P3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P2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P1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P1’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P2’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P3’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P4’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P5’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P6’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</a:tr>
              <a:tr h="199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102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</a:tr>
              <a:tr h="268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Wild type</a:t>
                      </a:r>
                      <a:endParaRPr kumimoji="0" lang="en-GB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Guy’s13LC1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Guy’s13LC2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Guy’s13LC3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Guy’s13LC4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Guy’s13LC5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Guy’s13LC6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Guy’s13LC7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8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Guy’s13LC8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57980" marR="5798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980" marR="57980" marT="0" marB="0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815457" y="3859716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411760" y="4941093"/>
            <a:ext cx="4320480" cy="13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000" dirty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183130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01476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Figure 3: Hehle et al.,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3" descr="09_11_2 mutants infiltration 10d kappa"/>
          <p:cNvPicPr>
            <a:picLocks noChangeArrowheads="1"/>
          </p:cNvPicPr>
          <p:nvPr/>
        </p:nvPicPr>
        <p:blipFill>
          <a:blip r:embed="rId2"/>
          <a:srcRect l="49121" t="12865" r="37654" b="4251"/>
          <a:stretch>
            <a:fillRect/>
          </a:stretch>
        </p:blipFill>
        <p:spPr bwMode="auto">
          <a:xfrm>
            <a:off x="5872336" y="1802429"/>
            <a:ext cx="4318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5" descr="09_12_15 P2P1 F52 kappa 1h"/>
          <p:cNvPicPr preferRelativeResize="0">
            <a:picLocks noChangeArrowheads="1"/>
          </p:cNvPicPr>
          <p:nvPr/>
        </p:nvPicPr>
        <p:blipFill>
          <a:blip r:embed="rId3"/>
          <a:srcRect l="39021" t="19325" r="48540" b="10075"/>
          <a:stretch>
            <a:fillRect/>
          </a:stretch>
        </p:blipFill>
        <p:spPr bwMode="auto">
          <a:xfrm>
            <a:off x="4768038" y="1802428"/>
            <a:ext cx="435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4"/>
          <p:cNvSpPr txBox="1">
            <a:spLocks noChangeArrowheads="1"/>
          </p:cNvSpPr>
          <p:nvPr/>
        </p:nvSpPr>
        <p:spPr bwMode="auto">
          <a:xfrm rot="-3757873">
            <a:off x="4695013" y="1251566"/>
            <a:ext cx="785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 + LC3</a:t>
            </a:r>
          </a:p>
        </p:txBody>
      </p:sp>
      <p:sp>
        <p:nvSpPr>
          <p:cNvPr id="16389" name="Text Box 34"/>
          <p:cNvSpPr txBox="1">
            <a:spLocks noChangeArrowheads="1"/>
          </p:cNvSpPr>
          <p:nvPr/>
        </p:nvSpPr>
        <p:spPr bwMode="auto">
          <a:xfrm rot="-3757873">
            <a:off x="5819948" y="1254742"/>
            <a:ext cx="785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 + LC1</a:t>
            </a:r>
          </a:p>
        </p:txBody>
      </p:sp>
      <p:pic>
        <p:nvPicPr>
          <p:cNvPr id="16391" name="Picture 9" descr="09_11_2 mutants infiltration 10d kappa"/>
          <p:cNvPicPr preferRelativeResize="0">
            <a:picLocks noChangeArrowheads="1"/>
          </p:cNvPicPr>
          <p:nvPr/>
        </p:nvPicPr>
        <p:blipFill>
          <a:blip r:embed="rId4"/>
          <a:srcRect l="26166" t="14488" r="62993" b="7333"/>
          <a:stretch>
            <a:fillRect/>
          </a:stretch>
        </p:blipFill>
        <p:spPr bwMode="auto">
          <a:xfrm>
            <a:off x="2256333" y="1811954"/>
            <a:ext cx="435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31"/>
          <p:cNvSpPr txBox="1">
            <a:spLocks noChangeArrowheads="1"/>
          </p:cNvSpPr>
          <p:nvPr/>
        </p:nvSpPr>
        <p:spPr bwMode="auto">
          <a:xfrm rot="-3914045">
            <a:off x="6183385" y="1186577"/>
            <a:ext cx="93806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 + </a:t>
            </a:r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LC8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5" name="Picture 3" descr="E:\11_11_11 F52 inf mut g.tif"/>
          <p:cNvPicPr preferRelativeResize="0"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 l="34502" t="23453" r="51338" b="11845"/>
          <a:stretch>
            <a:fillRect/>
          </a:stretch>
        </p:blipFill>
        <p:spPr bwMode="auto">
          <a:xfrm>
            <a:off x="3607321" y="1802429"/>
            <a:ext cx="435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" descr="E:\11_11_11 F52 inf mut g.tif"/>
          <p:cNvPicPr preferRelativeResize="0"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 l="74178" t="23537" r="11192" b="11761"/>
          <a:stretch>
            <a:fillRect/>
          </a:stretch>
        </p:blipFill>
        <p:spPr bwMode="auto">
          <a:xfrm>
            <a:off x="6343359" y="1802429"/>
            <a:ext cx="435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" descr="11_7_20 Guys 13 HC2 HC1 LC1 001.tif"/>
          <p:cNvPicPr preferRelativeResize="0">
            <a:picLocks/>
          </p:cNvPicPr>
          <p:nvPr/>
        </p:nvPicPr>
        <p:blipFill>
          <a:blip r:embed="rId7">
            <a:grayscl/>
          </a:blip>
          <a:srcRect l="71278" t="18411" r="20959" b="55403"/>
          <a:stretch>
            <a:fillRect/>
          </a:stretch>
        </p:blipFill>
        <p:spPr bwMode="auto">
          <a:xfrm>
            <a:off x="5395506" y="1802429"/>
            <a:ext cx="43656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34"/>
          <p:cNvSpPr txBox="1">
            <a:spLocks noChangeArrowheads="1"/>
          </p:cNvSpPr>
          <p:nvPr/>
        </p:nvSpPr>
        <p:spPr bwMode="auto">
          <a:xfrm rot="-3920748">
            <a:off x="2196802" y="1223786"/>
            <a:ext cx="841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 + LC</a:t>
            </a:r>
          </a:p>
        </p:txBody>
      </p:sp>
      <p:pic>
        <p:nvPicPr>
          <p:cNvPr id="16401" name="Picture 54" descr="10_5_14 infiltr P4-P1 F52 HC1_LC1 kap"/>
          <p:cNvPicPr preferRelativeResize="0">
            <a:picLocks noChangeArrowheads="1"/>
          </p:cNvPicPr>
          <p:nvPr/>
        </p:nvPicPr>
        <p:blipFill>
          <a:blip r:embed="rId8"/>
          <a:srcRect l="21469" t="18709" r="68462" b="4733"/>
          <a:stretch>
            <a:fillRect/>
          </a:stretch>
        </p:blipFill>
        <p:spPr bwMode="auto">
          <a:xfrm>
            <a:off x="4297685" y="1804016"/>
            <a:ext cx="4349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 Box 34"/>
          <p:cNvSpPr txBox="1">
            <a:spLocks noChangeArrowheads="1"/>
          </p:cNvSpPr>
          <p:nvPr/>
        </p:nvSpPr>
        <p:spPr bwMode="auto">
          <a:xfrm rot="-3757873">
            <a:off x="4295303" y="1217436"/>
            <a:ext cx="841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HC4 + LC </a:t>
            </a:r>
          </a:p>
        </p:txBody>
      </p:sp>
      <p:sp>
        <p:nvSpPr>
          <p:cNvPr id="16403" name="Text Box 51"/>
          <p:cNvSpPr txBox="1">
            <a:spLocks noChangeArrowheads="1"/>
          </p:cNvSpPr>
          <p:nvPr/>
        </p:nvSpPr>
        <p:spPr bwMode="auto">
          <a:xfrm>
            <a:off x="2707184" y="2102466"/>
            <a:ext cx="4540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100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4" name="Text Box 52"/>
          <p:cNvSpPr txBox="1">
            <a:spLocks noChangeArrowheads="1"/>
          </p:cNvSpPr>
          <p:nvPr/>
        </p:nvSpPr>
        <p:spPr bwMode="auto">
          <a:xfrm>
            <a:off x="2745284" y="2458066"/>
            <a:ext cx="3889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75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5" name="Text Box 53"/>
          <p:cNvSpPr txBox="1">
            <a:spLocks noChangeArrowheads="1"/>
          </p:cNvSpPr>
          <p:nvPr/>
        </p:nvSpPr>
        <p:spPr bwMode="auto">
          <a:xfrm>
            <a:off x="2737346" y="2867641"/>
            <a:ext cx="4175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50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6" name="Text Box 54"/>
          <p:cNvSpPr txBox="1">
            <a:spLocks noChangeArrowheads="1"/>
          </p:cNvSpPr>
          <p:nvPr/>
        </p:nvSpPr>
        <p:spPr bwMode="auto">
          <a:xfrm>
            <a:off x="2737346" y="3085129"/>
            <a:ext cx="417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37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7" name="Text Box 55"/>
          <p:cNvSpPr txBox="1">
            <a:spLocks noChangeArrowheads="1"/>
          </p:cNvSpPr>
          <p:nvPr/>
        </p:nvSpPr>
        <p:spPr bwMode="auto">
          <a:xfrm>
            <a:off x="2737346" y="3434379"/>
            <a:ext cx="4175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25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8" name="Text Box 56"/>
          <p:cNvSpPr txBox="1">
            <a:spLocks noChangeArrowheads="1"/>
          </p:cNvSpPr>
          <p:nvPr/>
        </p:nvSpPr>
        <p:spPr bwMode="auto">
          <a:xfrm>
            <a:off x="2742109" y="3653454"/>
            <a:ext cx="417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20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09" name="Line 84"/>
          <p:cNvSpPr>
            <a:spLocks noChangeShapeType="1"/>
          </p:cNvSpPr>
          <p:nvPr/>
        </p:nvSpPr>
        <p:spPr bwMode="auto">
          <a:xfrm>
            <a:off x="2704009" y="2219941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0" name="Line 85"/>
          <p:cNvSpPr>
            <a:spLocks noChangeShapeType="1"/>
          </p:cNvSpPr>
          <p:nvPr/>
        </p:nvSpPr>
        <p:spPr bwMode="auto">
          <a:xfrm>
            <a:off x="2704009" y="2566016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1" name="Line 86"/>
          <p:cNvSpPr>
            <a:spLocks noChangeShapeType="1"/>
          </p:cNvSpPr>
          <p:nvPr/>
        </p:nvSpPr>
        <p:spPr bwMode="auto">
          <a:xfrm>
            <a:off x="2697659" y="3555029"/>
            <a:ext cx="71437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2" name="Line 88"/>
          <p:cNvSpPr>
            <a:spLocks noChangeShapeType="1"/>
          </p:cNvSpPr>
          <p:nvPr/>
        </p:nvSpPr>
        <p:spPr bwMode="auto">
          <a:xfrm>
            <a:off x="2699246" y="2974004"/>
            <a:ext cx="71438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3" name="Line 89"/>
          <p:cNvSpPr>
            <a:spLocks noChangeShapeType="1"/>
          </p:cNvSpPr>
          <p:nvPr/>
        </p:nvSpPr>
        <p:spPr bwMode="auto">
          <a:xfrm>
            <a:off x="2699246" y="3201016"/>
            <a:ext cx="71438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4" name="Line 90"/>
          <p:cNvSpPr>
            <a:spLocks noChangeShapeType="1"/>
          </p:cNvSpPr>
          <p:nvPr/>
        </p:nvSpPr>
        <p:spPr bwMode="auto">
          <a:xfrm>
            <a:off x="2700834" y="3770929"/>
            <a:ext cx="71437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5" name="Text Box 51"/>
          <p:cNvSpPr txBox="1">
            <a:spLocks noChangeArrowheads="1"/>
          </p:cNvSpPr>
          <p:nvPr/>
        </p:nvSpPr>
        <p:spPr bwMode="auto">
          <a:xfrm>
            <a:off x="2707184" y="1878629"/>
            <a:ext cx="454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>
                <a:latin typeface="Times New Roman" pitchFamily="18" charset="0"/>
              </a:rPr>
              <a:t>150</a:t>
            </a:r>
            <a:endParaRPr lang="en-GB" sz="1000">
              <a:latin typeface="Calibri" pitchFamily="34" charset="0"/>
            </a:endParaRPr>
          </a:p>
        </p:txBody>
      </p:sp>
      <p:sp>
        <p:nvSpPr>
          <p:cNvPr id="16416" name="Line 84"/>
          <p:cNvSpPr>
            <a:spLocks noChangeShapeType="1"/>
          </p:cNvSpPr>
          <p:nvPr/>
        </p:nvSpPr>
        <p:spPr bwMode="auto">
          <a:xfrm>
            <a:off x="2704009" y="1991341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7" name="Line 84"/>
          <p:cNvSpPr>
            <a:spLocks noChangeShapeType="1"/>
          </p:cNvSpPr>
          <p:nvPr/>
        </p:nvSpPr>
        <p:spPr bwMode="auto">
          <a:xfrm>
            <a:off x="3005634" y="2213591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8" name="Line 85"/>
          <p:cNvSpPr>
            <a:spLocks noChangeShapeType="1"/>
          </p:cNvSpPr>
          <p:nvPr/>
        </p:nvSpPr>
        <p:spPr bwMode="auto">
          <a:xfrm>
            <a:off x="3005634" y="2562841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9" name="Line 86"/>
          <p:cNvSpPr>
            <a:spLocks noChangeShapeType="1"/>
          </p:cNvSpPr>
          <p:nvPr/>
        </p:nvSpPr>
        <p:spPr bwMode="auto">
          <a:xfrm>
            <a:off x="2999284" y="3558204"/>
            <a:ext cx="71437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Line 88"/>
          <p:cNvSpPr>
            <a:spLocks noChangeShapeType="1"/>
          </p:cNvSpPr>
          <p:nvPr/>
        </p:nvSpPr>
        <p:spPr bwMode="auto">
          <a:xfrm>
            <a:off x="3000871" y="2974004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1" name="Line 89"/>
          <p:cNvSpPr>
            <a:spLocks noChangeShapeType="1"/>
          </p:cNvSpPr>
          <p:nvPr/>
        </p:nvSpPr>
        <p:spPr bwMode="auto">
          <a:xfrm>
            <a:off x="3000871" y="3202604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2" name="Line 90"/>
          <p:cNvSpPr>
            <a:spLocks noChangeShapeType="1"/>
          </p:cNvSpPr>
          <p:nvPr/>
        </p:nvSpPr>
        <p:spPr bwMode="auto">
          <a:xfrm>
            <a:off x="3002459" y="3772516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3" name="Line 84"/>
          <p:cNvSpPr>
            <a:spLocks noChangeShapeType="1"/>
          </p:cNvSpPr>
          <p:nvPr/>
        </p:nvSpPr>
        <p:spPr bwMode="auto">
          <a:xfrm>
            <a:off x="3005634" y="1986579"/>
            <a:ext cx="69850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7" name="Text Box 34"/>
          <p:cNvSpPr txBox="1">
            <a:spLocks noChangeArrowheads="1"/>
          </p:cNvSpPr>
          <p:nvPr/>
        </p:nvSpPr>
        <p:spPr bwMode="auto">
          <a:xfrm rot="-3757873">
            <a:off x="3554150" y="1220611"/>
            <a:ext cx="841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HC1 + LC </a:t>
            </a:r>
          </a:p>
        </p:txBody>
      </p:sp>
      <p:sp>
        <p:nvSpPr>
          <p:cNvPr id="16428" name="Text Box 34"/>
          <p:cNvSpPr txBox="1">
            <a:spLocks noChangeArrowheads="1"/>
          </p:cNvSpPr>
          <p:nvPr/>
        </p:nvSpPr>
        <p:spPr bwMode="auto">
          <a:xfrm rot="-3757873">
            <a:off x="5374075" y="1215847"/>
            <a:ext cx="841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HC2 </a:t>
            </a:r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LC </a:t>
            </a:r>
          </a:p>
        </p:txBody>
      </p:sp>
      <p:sp>
        <p:nvSpPr>
          <p:cNvPr id="16430" name="TextBox 277"/>
          <p:cNvSpPr txBox="1">
            <a:spLocks noChangeArrowheads="1"/>
          </p:cNvSpPr>
          <p:nvPr/>
        </p:nvSpPr>
        <p:spPr bwMode="auto">
          <a:xfrm>
            <a:off x="1954709" y="3574079"/>
            <a:ext cx="288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431" name="Picture 3" descr="11_7_20 Guys 13 HC2 HC1 LC1 001.tif"/>
          <p:cNvPicPr>
            <a:picLocks/>
          </p:cNvPicPr>
          <p:nvPr/>
        </p:nvPicPr>
        <p:blipFill>
          <a:blip r:embed="rId7">
            <a:grayscl/>
          </a:blip>
          <a:srcRect l="62712" t="18372" r="28333" b="56500"/>
          <a:stretch>
            <a:fillRect/>
          </a:stretch>
        </p:blipFill>
        <p:spPr bwMode="auto">
          <a:xfrm>
            <a:off x="3132634" y="1802429"/>
            <a:ext cx="4349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2" name="Line 78"/>
          <p:cNvSpPr>
            <a:spLocks noChangeShapeType="1"/>
          </p:cNvSpPr>
          <p:nvPr/>
        </p:nvSpPr>
        <p:spPr bwMode="auto">
          <a:xfrm>
            <a:off x="2116634" y="3050204"/>
            <a:ext cx="14287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33" name="TextBox 277"/>
          <p:cNvSpPr txBox="1">
            <a:spLocks noChangeArrowheads="1"/>
          </p:cNvSpPr>
          <p:nvPr/>
        </p:nvSpPr>
        <p:spPr bwMode="auto">
          <a:xfrm>
            <a:off x="1945184" y="1956416"/>
            <a:ext cx="293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434" name="TextBox 278"/>
          <p:cNvSpPr txBox="1">
            <a:spLocks noChangeArrowheads="1"/>
          </p:cNvSpPr>
          <p:nvPr/>
        </p:nvSpPr>
        <p:spPr bwMode="auto">
          <a:xfrm>
            <a:off x="1945184" y="2146916"/>
            <a:ext cx="257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35" name="TextBox 279"/>
          <p:cNvSpPr txBox="1">
            <a:spLocks noChangeArrowheads="1"/>
          </p:cNvSpPr>
          <p:nvPr/>
        </p:nvSpPr>
        <p:spPr bwMode="auto">
          <a:xfrm>
            <a:off x="1961059" y="2480291"/>
            <a:ext cx="144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36" name="TextBox 280"/>
          <p:cNvSpPr txBox="1">
            <a:spLocks noChangeArrowheads="1"/>
          </p:cNvSpPr>
          <p:nvPr/>
        </p:nvSpPr>
        <p:spPr bwMode="auto">
          <a:xfrm>
            <a:off x="1951534" y="2929554"/>
            <a:ext cx="201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437" name="Line 78"/>
          <p:cNvSpPr>
            <a:spLocks noChangeShapeType="1"/>
          </p:cNvSpPr>
          <p:nvPr/>
        </p:nvSpPr>
        <p:spPr bwMode="auto">
          <a:xfrm>
            <a:off x="2121396" y="2078654"/>
            <a:ext cx="14287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38" name="Line 78"/>
          <p:cNvSpPr>
            <a:spLocks noChangeShapeType="1"/>
          </p:cNvSpPr>
          <p:nvPr/>
        </p:nvSpPr>
        <p:spPr bwMode="auto">
          <a:xfrm>
            <a:off x="2121396" y="2270741"/>
            <a:ext cx="144463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39" name="Line 78"/>
          <p:cNvSpPr>
            <a:spLocks noChangeShapeType="1"/>
          </p:cNvSpPr>
          <p:nvPr/>
        </p:nvSpPr>
        <p:spPr bwMode="auto">
          <a:xfrm>
            <a:off x="2119809" y="2613641"/>
            <a:ext cx="144462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40" name="TextBox 277"/>
          <p:cNvSpPr txBox="1">
            <a:spLocks noChangeArrowheads="1"/>
          </p:cNvSpPr>
          <p:nvPr/>
        </p:nvSpPr>
        <p:spPr bwMode="auto">
          <a:xfrm>
            <a:off x="1932484" y="1784966"/>
            <a:ext cx="227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6441" name="Line 78"/>
          <p:cNvSpPr>
            <a:spLocks noChangeShapeType="1"/>
          </p:cNvSpPr>
          <p:nvPr/>
        </p:nvSpPr>
        <p:spPr bwMode="auto">
          <a:xfrm>
            <a:off x="2119809" y="1911966"/>
            <a:ext cx="144462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42" name="Line 78"/>
          <p:cNvSpPr>
            <a:spLocks noChangeShapeType="1"/>
          </p:cNvSpPr>
          <p:nvPr/>
        </p:nvSpPr>
        <p:spPr bwMode="auto">
          <a:xfrm>
            <a:off x="2118221" y="3280391"/>
            <a:ext cx="14287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443" name="TextBox 280"/>
          <p:cNvSpPr txBox="1">
            <a:spLocks noChangeArrowheads="1"/>
          </p:cNvSpPr>
          <p:nvPr/>
        </p:nvSpPr>
        <p:spPr bwMode="auto">
          <a:xfrm>
            <a:off x="1953121" y="3145454"/>
            <a:ext cx="2016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6444" name="Line 78"/>
          <p:cNvSpPr>
            <a:spLocks noChangeShapeType="1"/>
          </p:cNvSpPr>
          <p:nvPr/>
        </p:nvSpPr>
        <p:spPr bwMode="auto">
          <a:xfrm>
            <a:off x="2121396" y="3713779"/>
            <a:ext cx="144463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201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14592"/>
              </p:ext>
            </p:extLst>
          </p:nvPr>
        </p:nvGraphicFramePr>
        <p:xfrm>
          <a:off x="1547664" y="3963016"/>
          <a:ext cx="53285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82"/>
                <a:gridCol w="526706"/>
                <a:gridCol w="365588"/>
                <a:gridCol w="576064"/>
                <a:gridCol w="599598"/>
                <a:gridCol w="513750"/>
                <a:gridCol w="542836"/>
                <a:gridCol w="484664"/>
                <a:gridCol w="513750"/>
                <a:gridCol w="5137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fully assembled antibody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23.5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16.8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5.4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36.5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38.5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43.8</a:t>
                      </a:r>
                      <a:endParaRPr lang="en-GB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6" name="Text Box 34"/>
          <p:cNvSpPr txBox="1">
            <a:spLocks noChangeArrowheads="1"/>
          </p:cNvSpPr>
          <p:nvPr/>
        </p:nvSpPr>
        <p:spPr bwMode="auto">
          <a:xfrm rot="-3914045">
            <a:off x="3070051" y="1133872"/>
            <a:ext cx="1001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HC + </a:t>
            </a:r>
            <a:r>
              <a:rPr lang="en-GB" sz="1000" dirty="0" smtClean="0">
                <a:latin typeface="Times New Roman" pitchFamily="18" charset="0"/>
                <a:cs typeface="Times New Roman" pitchFamily="18" charset="0"/>
              </a:rPr>
              <a:t>LC5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</a:t>
            </a:r>
            <a:r>
              <a:rPr lang="en-GB" dirty="0" smtClean="0"/>
              <a:t>4: </a:t>
            </a:r>
            <a:r>
              <a:rPr lang="en-GB" dirty="0" smtClean="0"/>
              <a:t>Hehle et al.,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43" y="980727"/>
            <a:ext cx="4083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20751" y="2204863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17314360">
            <a:off x="1811895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HC1+LC1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7314360">
            <a:off x="2257400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HC1+LC5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7314360">
            <a:off x="2695968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HC1+LC6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7314360">
            <a:off x="3159766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HC1+LC7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7314360">
            <a:off x="3625552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HC1+LC8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7314360">
            <a:off x="868040" y="1439321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HC+LC 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241411" y="1315772"/>
            <a:ext cx="3160631" cy="2833308"/>
            <a:chOff x="5241411" y="1315772"/>
            <a:chExt cx="3160631" cy="2833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411" y="2181971"/>
              <a:ext cx="22574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886" y="2111648"/>
              <a:ext cx="765619" cy="203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97505" y="2120489"/>
              <a:ext cx="688631" cy="1924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 rot="17314360">
              <a:off x="5868735" y="1609321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HC2+LC7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7314360">
              <a:off x="6192981" y="1609320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HC+LC7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7314360">
              <a:off x="5090875" y="1609321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HC+LC 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126" y="2091781"/>
              <a:ext cx="730014" cy="198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625029" y="2003636"/>
              <a:ext cx="1036109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 rot="17314360">
              <a:off x="6691965" y="1609322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HC2+LC5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17314360">
              <a:off x="7016211" y="1609321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HC+LC5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448" y="2196357"/>
              <a:ext cx="765334" cy="187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 rot="17314360">
              <a:off x="7471455" y="1638104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HC2+LC6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7314360">
              <a:off x="7831495" y="1638104"/>
              <a:ext cx="8640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HC+LC6</a:t>
              </a:r>
              <a:endParaRPr lang="en-GB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716016" y="15631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</a:t>
            </a:r>
            <a:r>
              <a:rPr lang="en-GB" dirty="0" smtClean="0"/>
              <a:t>5: </a:t>
            </a:r>
            <a:r>
              <a:rPr lang="en-GB" dirty="0" smtClean="0"/>
              <a:t>Hehle et al.,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3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6119" y="1700808"/>
            <a:ext cx="3928009" cy="2489423"/>
            <a:chOff x="1796119" y="892845"/>
            <a:chExt cx="3928009" cy="2489423"/>
          </a:xfrm>
        </p:grpSpPr>
        <p:pic>
          <p:nvPicPr>
            <p:cNvPr id="17412" name="Picture 2" descr="C:\Documents and Settings\p0805090\Desktop\Thesis\Chapter 5\LC6789 HC2 mutations\11_10_28 LC67 HC12 k.tif"/>
            <p:cNvPicPr preferRelativeResize="0">
              <a:picLocks noChangeArrowheads="1"/>
            </p:cNvPicPr>
            <p:nvPr/>
          </p:nvPicPr>
          <p:blipFill>
            <a:blip r:embed="rId2"/>
            <a:srcRect l="3989" t="7001" r="68085" b="57329"/>
            <a:stretch>
              <a:fillRect/>
            </a:stretch>
          </p:blipFill>
          <p:spPr bwMode="auto">
            <a:xfrm>
              <a:off x="2136678" y="1502645"/>
              <a:ext cx="1008363" cy="182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51"/>
            <p:cNvSpPr txBox="1">
              <a:spLocks noChangeArrowheads="1"/>
            </p:cNvSpPr>
            <p:nvPr/>
          </p:nvSpPr>
          <p:spPr bwMode="auto">
            <a:xfrm>
              <a:off x="3160288" y="1664608"/>
              <a:ext cx="425272" cy="32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150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4" name="Text Box 52"/>
            <p:cNvSpPr txBox="1">
              <a:spLocks noChangeArrowheads="1"/>
            </p:cNvSpPr>
            <p:nvPr/>
          </p:nvSpPr>
          <p:spPr bwMode="auto">
            <a:xfrm>
              <a:off x="3159903" y="1890255"/>
              <a:ext cx="397075" cy="31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100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5" name="Text Box 53"/>
            <p:cNvSpPr txBox="1">
              <a:spLocks noChangeArrowheads="1"/>
            </p:cNvSpPr>
            <p:nvPr/>
          </p:nvSpPr>
          <p:spPr bwMode="auto">
            <a:xfrm>
              <a:off x="3191045" y="2126073"/>
              <a:ext cx="425272" cy="319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75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6" name="Text Box 54"/>
            <p:cNvSpPr txBox="1">
              <a:spLocks noChangeArrowheads="1"/>
            </p:cNvSpPr>
            <p:nvPr/>
          </p:nvSpPr>
          <p:spPr bwMode="auto">
            <a:xfrm>
              <a:off x="3191045" y="2457536"/>
              <a:ext cx="425272" cy="32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50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7" name="Text Box 55"/>
            <p:cNvSpPr txBox="1">
              <a:spLocks noChangeArrowheads="1"/>
            </p:cNvSpPr>
            <p:nvPr/>
          </p:nvSpPr>
          <p:spPr bwMode="auto">
            <a:xfrm>
              <a:off x="3191045" y="2675635"/>
              <a:ext cx="425272" cy="320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37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8" name="Text Box 56"/>
            <p:cNvSpPr txBox="1">
              <a:spLocks noChangeArrowheads="1"/>
            </p:cNvSpPr>
            <p:nvPr/>
          </p:nvSpPr>
          <p:spPr bwMode="auto">
            <a:xfrm>
              <a:off x="3199598" y="3064377"/>
              <a:ext cx="425271" cy="31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>
                  <a:latin typeface="Times New Roman" pitchFamily="18" charset="0"/>
                </a:rPr>
                <a:t>25</a:t>
              </a:r>
              <a:endParaRPr lang="en-GB" sz="1000">
                <a:latin typeface="Calibri" pitchFamily="34" charset="0"/>
              </a:endParaRPr>
            </a:p>
          </p:txBody>
        </p:sp>
        <p:sp>
          <p:nvSpPr>
            <p:cNvPr id="17419" name="Line 84"/>
            <p:cNvSpPr>
              <a:spLocks noChangeShapeType="1"/>
            </p:cNvSpPr>
            <p:nvPr/>
          </p:nvSpPr>
          <p:spPr bwMode="auto">
            <a:xfrm>
              <a:off x="3149628" y="1792951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0" name="Line 85"/>
            <p:cNvSpPr>
              <a:spLocks noChangeShapeType="1"/>
            </p:cNvSpPr>
            <p:nvPr/>
          </p:nvSpPr>
          <p:spPr bwMode="auto">
            <a:xfrm>
              <a:off x="3149628" y="2009633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1" name="Line 86"/>
            <p:cNvSpPr>
              <a:spLocks noChangeShapeType="1"/>
            </p:cNvSpPr>
            <p:nvPr/>
          </p:nvSpPr>
          <p:spPr bwMode="auto">
            <a:xfrm>
              <a:off x="3143860" y="2808105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2" name="Line 88"/>
            <p:cNvSpPr>
              <a:spLocks noChangeShapeType="1"/>
            </p:cNvSpPr>
            <p:nvPr/>
          </p:nvSpPr>
          <p:spPr bwMode="auto">
            <a:xfrm>
              <a:off x="3145301" y="2242240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3" name="Line 89"/>
            <p:cNvSpPr>
              <a:spLocks noChangeShapeType="1"/>
            </p:cNvSpPr>
            <p:nvPr/>
          </p:nvSpPr>
          <p:spPr bwMode="auto">
            <a:xfrm>
              <a:off x="3145301" y="2585065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4" name="Line 90"/>
            <p:cNvSpPr>
              <a:spLocks noChangeShapeType="1"/>
            </p:cNvSpPr>
            <p:nvPr/>
          </p:nvSpPr>
          <p:spPr bwMode="auto">
            <a:xfrm>
              <a:off x="3146744" y="3204545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5" name="Text Box 51"/>
            <p:cNvSpPr txBox="1">
              <a:spLocks noChangeArrowheads="1"/>
            </p:cNvSpPr>
            <p:nvPr/>
          </p:nvSpPr>
          <p:spPr bwMode="auto">
            <a:xfrm>
              <a:off x="3160288" y="1443192"/>
              <a:ext cx="425272" cy="32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000" dirty="0">
                  <a:latin typeface="Times New Roman" pitchFamily="18" charset="0"/>
                </a:rPr>
                <a:t>250</a:t>
              </a:r>
              <a:endParaRPr lang="en-GB" sz="1000" dirty="0">
                <a:latin typeface="Calibri" pitchFamily="34" charset="0"/>
              </a:endParaRPr>
            </a:p>
          </p:txBody>
        </p:sp>
        <p:sp>
          <p:nvSpPr>
            <p:cNvPr id="17426" name="Line 84"/>
            <p:cNvSpPr>
              <a:spLocks noChangeShapeType="1"/>
            </p:cNvSpPr>
            <p:nvPr/>
          </p:nvSpPr>
          <p:spPr bwMode="auto">
            <a:xfrm>
              <a:off x="3149628" y="1571527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27" name="Text Box 30"/>
            <p:cNvSpPr txBox="1">
              <a:spLocks noChangeArrowheads="1"/>
            </p:cNvSpPr>
            <p:nvPr/>
          </p:nvSpPr>
          <p:spPr bwMode="auto">
            <a:xfrm>
              <a:off x="2294875" y="1317422"/>
              <a:ext cx="899360" cy="2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HC + LC </a:t>
              </a:r>
            </a:p>
          </p:txBody>
        </p:sp>
        <p:sp>
          <p:nvSpPr>
            <p:cNvPr id="17429" name="TextBox 122"/>
            <p:cNvSpPr txBox="1">
              <a:spLocks noChangeArrowheads="1"/>
            </p:cNvSpPr>
            <p:nvPr/>
          </p:nvSpPr>
          <p:spPr bwMode="auto">
            <a:xfrm>
              <a:off x="2199623" y="933379"/>
              <a:ext cx="885858" cy="40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 dirty="0" smtClean="0">
                  <a:latin typeface="Times New Roman" pitchFamily="18" charset="0"/>
                  <a:cs typeface="Times New Roman" pitchFamily="18" charset="0"/>
                </a:rPr>
                <a:t>2x increase </a:t>
              </a:r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in loading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2264431" y="1299716"/>
              <a:ext cx="792163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1" name="Line 84"/>
            <p:cNvSpPr>
              <a:spLocks noChangeShapeType="1"/>
            </p:cNvSpPr>
            <p:nvPr/>
          </p:nvSpPr>
          <p:spPr bwMode="auto">
            <a:xfrm>
              <a:off x="3467576" y="1786573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2" name="Line 85"/>
            <p:cNvSpPr>
              <a:spLocks noChangeShapeType="1"/>
            </p:cNvSpPr>
            <p:nvPr/>
          </p:nvSpPr>
          <p:spPr bwMode="auto">
            <a:xfrm>
              <a:off x="3467576" y="2012783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3" name="Line 86"/>
            <p:cNvSpPr>
              <a:spLocks noChangeShapeType="1"/>
            </p:cNvSpPr>
            <p:nvPr/>
          </p:nvSpPr>
          <p:spPr bwMode="auto">
            <a:xfrm>
              <a:off x="3461810" y="2811256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4" name="Line 88"/>
            <p:cNvSpPr>
              <a:spLocks noChangeShapeType="1"/>
            </p:cNvSpPr>
            <p:nvPr/>
          </p:nvSpPr>
          <p:spPr bwMode="auto">
            <a:xfrm>
              <a:off x="3463251" y="2235861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5" name="Line 89"/>
            <p:cNvSpPr>
              <a:spLocks noChangeShapeType="1"/>
            </p:cNvSpPr>
            <p:nvPr/>
          </p:nvSpPr>
          <p:spPr bwMode="auto">
            <a:xfrm>
              <a:off x="3463251" y="2578686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6" name="Line 90"/>
            <p:cNvSpPr>
              <a:spLocks noChangeShapeType="1"/>
            </p:cNvSpPr>
            <p:nvPr/>
          </p:nvSpPr>
          <p:spPr bwMode="auto">
            <a:xfrm>
              <a:off x="3464693" y="3198167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7" name="Line 84"/>
            <p:cNvSpPr>
              <a:spLocks noChangeShapeType="1"/>
            </p:cNvSpPr>
            <p:nvPr/>
          </p:nvSpPr>
          <p:spPr bwMode="auto">
            <a:xfrm>
              <a:off x="3467576" y="1574676"/>
              <a:ext cx="72017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9" name="TextBox 140"/>
            <p:cNvSpPr txBox="1">
              <a:spLocks noChangeArrowheads="1"/>
            </p:cNvSpPr>
            <p:nvPr/>
          </p:nvSpPr>
          <p:spPr bwMode="auto">
            <a:xfrm>
              <a:off x="1796119" y="1606363"/>
              <a:ext cx="227779" cy="215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800" dirty="0"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1958044" y="1688654"/>
              <a:ext cx="144462" cy="1587"/>
            </a:xfrm>
            <a:prstGeom prst="straightConnector1">
              <a:avLst/>
            </a:prstGeom>
            <a:ln w="635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2" name="TextBox 140"/>
            <p:cNvSpPr txBox="1">
              <a:spLocks noChangeArrowheads="1"/>
            </p:cNvSpPr>
            <p:nvPr/>
          </p:nvSpPr>
          <p:spPr bwMode="auto">
            <a:xfrm>
              <a:off x="1799930" y="2024704"/>
              <a:ext cx="227779" cy="215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3" name="Text Box 33"/>
            <p:cNvSpPr txBox="1">
              <a:spLocks noChangeArrowheads="1"/>
            </p:cNvSpPr>
            <p:nvPr/>
          </p:nvSpPr>
          <p:spPr bwMode="auto">
            <a:xfrm>
              <a:off x="3687447" y="1313086"/>
              <a:ext cx="882671" cy="246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HC2 + LC1</a:t>
              </a:r>
            </a:p>
          </p:txBody>
        </p:sp>
        <p:pic>
          <p:nvPicPr>
            <p:cNvPr id="17444" name="Content Placeholder 3" descr="11_10_31 Guys LC1 HC2 c 60sec.tif"/>
            <p:cNvPicPr>
              <a:picLocks noChangeAspect="1"/>
            </p:cNvPicPr>
            <p:nvPr/>
          </p:nvPicPr>
          <p:blipFill>
            <a:blip r:embed="rId3">
              <a:lum bright="6000" contrast="24000"/>
            </a:blip>
            <a:srcRect l="43655" t="13785" r="29662" b="20932"/>
            <a:stretch>
              <a:fillRect/>
            </a:stretch>
          </p:blipFill>
          <p:spPr bwMode="auto">
            <a:xfrm>
              <a:off x="3548669" y="1504293"/>
              <a:ext cx="1059665" cy="18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5" name="TextBox 119"/>
            <p:cNvSpPr txBox="1">
              <a:spLocks noChangeArrowheads="1"/>
            </p:cNvSpPr>
            <p:nvPr/>
          </p:nvSpPr>
          <p:spPr bwMode="auto">
            <a:xfrm>
              <a:off x="4169646" y="892845"/>
              <a:ext cx="885858" cy="40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000" dirty="0" smtClean="0">
                  <a:latin typeface="Times New Roman" pitchFamily="18" charset="0"/>
                  <a:cs typeface="Times New Roman" pitchFamily="18" charset="0"/>
                </a:rPr>
                <a:t>2x increase </a:t>
              </a:r>
              <a:r>
                <a:rPr lang="en-GB" sz="1000" dirty="0">
                  <a:latin typeface="Times New Roman" pitchFamily="18" charset="0"/>
                  <a:cs typeface="Times New Roman" pitchFamily="18" charset="0"/>
                </a:rPr>
                <a:t>in loading</a:t>
              </a: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flipH="1">
              <a:off x="3769381" y="1287016"/>
              <a:ext cx="1800000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7" name="Text Box 33"/>
            <p:cNvSpPr txBox="1">
              <a:spLocks noChangeArrowheads="1"/>
            </p:cNvSpPr>
            <p:nvPr/>
          </p:nvSpPr>
          <p:spPr bwMode="auto">
            <a:xfrm flipH="1">
              <a:off x="4753974" y="1314929"/>
              <a:ext cx="79500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latin typeface="Times New Roman" pitchFamily="18" charset="0"/>
                  <a:cs typeface="Times New Roman" pitchFamily="18" charset="0"/>
                </a:rPr>
                <a:t>HC2 + </a:t>
              </a:r>
              <a:r>
                <a:rPr lang="en-GB" sz="1000" smtClean="0">
                  <a:latin typeface="Times New Roman" pitchFamily="18" charset="0"/>
                  <a:cs typeface="Times New Roman" pitchFamily="18" charset="0"/>
                </a:rPr>
                <a:t>LC8</a:t>
              </a:r>
              <a:endParaRPr lang="en-GB" sz="10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448" name="Picture 157" descr="11_11_28 HC2 LC9 kappa.tif"/>
            <p:cNvPicPr>
              <a:picLocks noChangeAspect="1"/>
            </p:cNvPicPr>
            <p:nvPr/>
          </p:nvPicPr>
          <p:blipFill>
            <a:blip r:embed="rId4"/>
            <a:srcRect l="30734" t="25964" r="40359" b="6958"/>
            <a:stretch>
              <a:fillRect/>
            </a:stretch>
          </p:blipFill>
          <p:spPr bwMode="auto">
            <a:xfrm>
              <a:off x="4646401" y="1502644"/>
              <a:ext cx="1077727" cy="182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</a:t>
            </a:r>
            <a:r>
              <a:rPr lang="en-GB" dirty="0" smtClean="0"/>
              <a:t>6: </a:t>
            </a:r>
            <a:r>
              <a:rPr lang="en-GB" dirty="0" smtClean="0"/>
              <a:t>Hehle et al.,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24" y="3272896"/>
            <a:ext cx="3150848" cy="24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8"/>
          <p:cNvSpPr txBox="1">
            <a:spLocks noChangeArrowheads="1"/>
          </p:cNvSpPr>
          <p:nvPr/>
        </p:nvSpPr>
        <p:spPr bwMode="auto">
          <a:xfrm>
            <a:off x="2707093" y="3243822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984" y="0"/>
            <a:ext cx="336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</a:t>
            </a:r>
            <a:r>
              <a:rPr lang="en-GB" dirty="0" smtClean="0"/>
              <a:t>7: </a:t>
            </a:r>
            <a:r>
              <a:rPr lang="en-GB" dirty="0" smtClean="0"/>
              <a:t>Hehle et al., 2015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93935" y="992652"/>
            <a:ext cx="2671680" cy="2324016"/>
            <a:chOff x="4793935" y="992652"/>
            <a:chExt cx="2671680" cy="2324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29" y="1139033"/>
              <a:ext cx="2655486" cy="217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9"/>
            <p:cNvSpPr txBox="1">
              <a:spLocks noChangeArrowheads="1"/>
            </p:cNvSpPr>
            <p:nvPr/>
          </p:nvSpPr>
          <p:spPr bwMode="auto">
            <a:xfrm>
              <a:off x="4793935" y="992652"/>
              <a:ext cx="5762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70198" y="1131558"/>
              <a:ext cx="2010114" cy="1167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75945" y="1382106"/>
              <a:ext cx="1860351" cy="1896271"/>
              <a:chOff x="6372200" y="3415512"/>
              <a:chExt cx="2399903" cy="2428875"/>
            </a:xfrm>
            <a:solidFill>
              <a:schemeClr val="bg1"/>
            </a:solidFill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3751751"/>
                <a:ext cx="1266825" cy="1943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415512"/>
                <a:ext cx="1247775" cy="2428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5375945" y="3161631"/>
              <a:ext cx="204167" cy="8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828" y="1241946"/>
              <a:ext cx="1247775" cy="17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941148" y="1043123"/>
              <a:ext cx="51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**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36296" y="2180783"/>
              <a:ext cx="216024" cy="600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1368" y="994240"/>
            <a:ext cx="2649058" cy="2302667"/>
            <a:chOff x="1481368" y="994240"/>
            <a:chExt cx="2649058" cy="2302667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766" y="1064660"/>
              <a:ext cx="2648660" cy="223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1481368" y="994240"/>
              <a:ext cx="2442560" cy="2238260"/>
              <a:chOff x="1481368" y="994240"/>
              <a:chExt cx="2442560" cy="2238260"/>
            </a:xfrm>
          </p:grpSpPr>
          <p:sp>
            <p:nvSpPr>
              <p:cNvPr id="34" name="TextBox 128"/>
              <p:cNvSpPr txBox="1">
                <a:spLocks noChangeArrowheads="1"/>
              </p:cNvSpPr>
              <p:nvPr/>
            </p:nvSpPr>
            <p:spPr bwMode="auto">
              <a:xfrm>
                <a:off x="1481368" y="994240"/>
                <a:ext cx="576263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33251" y="1364624"/>
                <a:ext cx="1890677" cy="1867876"/>
                <a:chOff x="5448371" y="3193388"/>
                <a:chExt cx="2699274" cy="2619375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8371" y="3268284"/>
                  <a:ext cx="1495425" cy="2505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6995" y="3193388"/>
                  <a:ext cx="1390650" cy="2619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6" name="Rectangle 35"/>
              <p:cNvSpPr/>
              <p:nvPr/>
            </p:nvSpPr>
            <p:spPr>
              <a:xfrm>
                <a:off x="2806096" y="1136668"/>
                <a:ext cx="448895" cy="105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1546" y="1001454"/>
                <a:ext cx="51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*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9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13205</TotalTime>
  <Words>486</Words>
  <Application>Microsoft Office PowerPoint</Application>
  <PresentationFormat>Letter Paper (8.5x11 in)</PresentationFormat>
  <Paragraphs>373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Licensed User</dc:creator>
  <cp:lastModifiedBy>Licenced User</cp:lastModifiedBy>
  <cp:revision>2335</cp:revision>
  <cp:lastPrinted>2015-07-15T11:50:16Z</cp:lastPrinted>
  <dcterms:created xsi:type="dcterms:W3CDTF">2013-01-07T11:56:44Z</dcterms:created>
  <dcterms:modified xsi:type="dcterms:W3CDTF">2015-11-24T15:05:38Z</dcterms:modified>
</cp:coreProperties>
</file>