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06" r:id="rId3"/>
    <p:sldId id="297" r:id="rId4"/>
    <p:sldId id="299" r:id="rId5"/>
    <p:sldId id="296" r:id="rId6"/>
    <p:sldId id="314" r:id="rId7"/>
    <p:sldId id="315" r:id="rId8"/>
    <p:sldId id="309" r:id="rId9"/>
    <p:sldId id="316" r:id="rId10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4660"/>
  </p:normalViewPr>
  <p:slideViewPr>
    <p:cSldViewPr snapToGrid="0">
      <p:cViewPr varScale="1">
        <p:scale>
          <a:sx n="77" d="100"/>
          <a:sy n="77" d="100"/>
        </p:scale>
        <p:origin x="23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AB21-3479-4E23-9E35-5FB3595C2A88}" type="datetimeFigureOut">
              <a:rPr lang="en-GB" smtClean="0"/>
              <a:t>14/05/2023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0C72-AA3F-4101-B35B-9D4457BD0A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12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AB21-3479-4E23-9E35-5FB3595C2A88}" type="datetimeFigureOut">
              <a:rPr lang="en-GB" smtClean="0"/>
              <a:t>14/05/2023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0C72-AA3F-4101-B35B-9D4457BD0A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729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AB21-3479-4E23-9E35-5FB3595C2A88}" type="datetimeFigureOut">
              <a:rPr lang="en-GB" smtClean="0"/>
              <a:t>14/05/2023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0C72-AA3F-4101-B35B-9D4457BD0A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387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AB21-3479-4E23-9E35-5FB3595C2A88}" type="datetimeFigureOut">
              <a:rPr lang="en-GB" smtClean="0"/>
              <a:t>14/05/2023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0C72-AA3F-4101-B35B-9D4457BD0A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488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AB21-3479-4E23-9E35-5FB3595C2A88}" type="datetimeFigureOut">
              <a:rPr lang="en-GB" smtClean="0"/>
              <a:t>14/05/2023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0C72-AA3F-4101-B35B-9D4457BD0A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337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AB21-3479-4E23-9E35-5FB3595C2A88}" type="datetimeFigureOut">
              <a:rPr lang="en-GB" smtClean="0"/>
              <a:t>14/05/2023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0C72-AA3F-4101-B35B-9D4457BD0A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970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AB21-3479-4E23-9E35-5FB3595C2A88}" type="datetimeFigureOut">
              <a:rPr lang="en-GB" smtClean="0"/>
              <a:t>14/05/2023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0C72-AA3F-4101-B35B-9D4457BD0A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540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AB21-3479-4E23-9E35-5FB3595C2A88}" type="datetimeFigureOut">
              <a:rPr lang="en-GB" smtClean="0"/>
              <a:t>14/05/2023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0C72-AA3F-4101-B35B-9D4457BD0A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01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AB21-3479-4E23-9E35-5FB3595C2A88}" type="datetimeFigureOut">
              <a:rPr lang="en-GB" smtClean="0"/>
              <a:t>14/05/2023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0C72-AA3F-4101-B35B-9D4457BD0A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864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AB21-3479-4E23-9E35-5FB3595C2A88}" type="datetimeFigureOut">
              <a:rPr lang="en-GB" smtClean="0"/>
              <a:t>14/05/2023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0C72-AA3F-4101-B35B-9D4457BD0A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81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AB21-3479-4E23-9E35-5FB3595C2A88}" type="datetimeFigureOut">
              <a:rPr lang="en-GB" smtClean="0"/>
              <a:t>14/05/2023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0C72-AA3F-4101-B35B-9D4457BD0A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337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5AB21-3479-4E23-9E35-5FB3595C2A88}" type="datetimeFigureOut">
              <a:rPr lang="en-GB" smtClean="0"/>
              <a:t>14/05/2023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E0C72-AA3F-4101-B35B-9D4457BD0A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621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13" Type="http://schemas.openxmlformats.org/officeDocument/2006/relationships/image" Target="../media/image10.tiff"/><Relationship Id="rId18" Type="http://schemas.openxmlformats.org/officeDocument/2006/relationships/image" Target="../media/image15.tif"/><Relationship Id="rId3" Type="http://schemas.microsoft.com/office/2007/relationships/hdphoto" Target="../media/hdphoto1.wdp"/><Relationship Id="rId21" Type="http://schemas.openxmlformats.org/officeDocument/2006/relationships/image" Target="../media/image17.tiff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tif"/><Relationship Id="rId2" Type="http://schemas.openxmlformats.org/officeDocument/2006/relationships/image" Target="../media/image1.png"/><Relationship Id="rId16" Type="http://schemas.openxmlformats.org/officeDocument/2006/relationships/image" Target="../media/image13.jpeg"/><Relationship Id="rId20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tiff"/><Relationship Id="rId11" Type="http://schemas.openxmlformats.org/officeDocument/2006/relationships/image" Target="../media/image8.png"/><Relationship Id="rId24" Type="http://schemas.openxmlformats.org/officeDocument/2006/relationships/image" Target="../media/image20.jpeg"/><Relationship Id="rId5" Type="http://schemas.microsoft.com/office/2007/relationships/hdphoto" Target="../media/hdphoto2.wdp"/><Relationship Id="rId15" Type="http://schemas.openxmlformats.org/officeDocument/2006/relationships/image" Target="../media/image12.jpeg"/><Relationship Id="rId23" Type="http://schemas.openxmlformats.org/officeDocument/2006/relationships/image" Target="../media/image19.png"/><Relationship Id="rId10" Type="http://schemas.openxmlformats.org/officeDocument/2006/relationships/image" Target="../media/image7.tiff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6.jpeg"/><Relationship Id="rId14" Type="http://schemas.openxmlformats.org/officeDocument/2006/relationships/image" Target="../media/image11.png"/><Relationship Id="rId22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9.png"/><Relationship Id="rId18" Type="http://schemas.microsoft.com/office/2007/relationships/hdphoto" Target="../media/hdphoto7.wdp"/><Relationship Id="rId3" Type="http://schemas.openxmlformats.org/officeDocument/2006/relationships/image" Target="../media/image22.tif"/><Relationship Id="rId21" Type="http://schemas.openxmlformats.org/officeDocument/2006/relationships/image" Target="../media/image34.png"/><Relationship Id="rId7" Type="http://schemas.openxmlformats.org/officeDocument/2006/relationships/image" Target="../media/image25.emf"/><Relationship Id="rId12" Type="http://schemas.microsoft.com/office/2007/relationships/hdphoto" Target="../media/hdphoto4.wdp"/><Relationship Id="rId17" Type="http://schemas.openxmlformats.org/officeDocument/2006/relationships/image" Target="../media/image31.png"/><Relationship Id="rId2" Type="http://schemas.openxmlformats.org/officeDocument/2006/relationships/image" Target="../media/image21.jpeg"/><Relationship Id="rId16" Type="http://schemas.microsoft.com/office/2007/relationships/hdphoto" Target="../media/hdphoto6.wdp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8.png"/><Relationship Id="rId5" Type="http://schemas.openxmlformats.org/officeDocument/2006/relationships/image" Target="../media/image24.tiff"/><Relationship Id="rId15" Type="http://schemas.openxmlformats.org/officeDocument/2006/relationships/image" Target="../media/image30.png"/><Relationship Id="rId10" Type="http://schemas.openxmlformats.org/officeDocument/2006/relationships/image" Target="../media/image27.tiff"/><Relationship Id="rId19" Type="http://schemas.openxmlformats.org/officeDocument/2006/relationships/image" Target="../media/image32.jpeg"/><Relationship Id="rId4" Type="http://schemas.openxmlformats.org/officeDocument/2006/relationships/image" Target="../media/image23.jpeg"/><Relationship Id="rId9" Type="http://schemas.openxmlformats.org/officeDocument/2006/relationships/image" Target="../media/image26.emf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2.wdp"/><Relationship Id="rId3" Type="http://schemas.openxmlformats.org/officeDocument/2006/relationships/image" Target="../media/image39.tiff"/><Relationship Id="rId7" Type="http://schemas.microsoft.com/office/2007/relationships/hdphoto" Target="../media/hdphoto9.wdp"/><Relationship Id="rId12" Type="http://schemas.openxmlformats.org/officeDocument/2006/relationships/image" Target="../media/image44.png"/><Relationship Id="rId17" Type="http://schemas.openxmlformats.org/officeDocument/2006/relationships/image" Target="../media/image47.tiff"/><Relationship Id="rId2" Type="http://schemas.openxmlformats.org/officeDocument/2006/relationships/image" Target="../media/image38.tiff"/><Relationship Id="rId16" Type="http://schemas.openxmlformats.org/officeDocument/2006/relationships/image" Target="../media/image4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microsoft.com/office/2007/relationships/hdphoto" Target="../media/hdphoto10.wdp"/><Relationship Id="rId1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13" Type="http://schemas.openxmlformats.org/officeDocument/2006/relationships/image" Target="../media/image64.png"/><Relationship Id="rId18" Type="http://schemas.openxmlformats.org/officeDocument/2006/relationships/image" Target="../media/image68.tiff"/><Relationship Id="rId3" Type="http://schemas.openxmlformats.org/officeDocument/2006/relationships/image" Target="../media/image56.png"/><Relationship Id="rId21" Type="http://schemas.openxmlformats.org/officeDocument/2006/relationships/image" Target="../media/image71.png"/><Relationship Id="rId7" Type="http://schemas.openxmlformats.org/officeDocument/2006/relationships/image" Target="../media/image59.png"/><Relationship Id="rId12" Type="http://schemas.microsoft.com/office/2007/relationships/hdphoto" Target="../media/hdphoto15.wdp"/><Relationship Id="rId17" Type="http://schemas.openxmlformats.org/officeDocument/2006/relationships/image" Target="../media/image67.tiff"/><Relationship Id="rId2" Type="http://schemas.openxmlformats.org/officeDocument/2006/relationships/image" Target="../media/image55.png"/><Relationship Id="rId16" Type="http://schemas.openxmlformats.org/officeDocument/2006/relationships/image" Target="../media/image66.tiff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24" Type="http://schemas.microsoft.com/office/2007/relationships/hdphoto" Target="../media/hdphoto17.wdp"/><Relationship Id="rId5" Type="http://schemas.openxmlformats.org/officeDocument/2006/relationships/image" Target="../media/image57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10" Type="http://schemas.openxmlformats.org/officeDocument/2006/relationships/image" Target="../media/image62.tiff"/><Relationship Id="rId19" Type="http://schemas.openxmlformats.org/officeDocument/2006/relationships/image" Target="../media/image69.png"/><Relationship Id="rId4" Type="http://schemas.microsoft.com/office/2007/relationships/hdphoto" Target="../media/hdphoto14.wdp"/><Relationship Id="rId9" Type="http://schemas.openxmlformats.org/officeDocument/2006/relationships/image" Target="../media/image61.tiff"/><Relationship Id="rId14" Type="http://schemas.microsoft.com/office/2007/relationships/hdphoto" Target="../media/hdphoto16.wdp"/><Relationship Id="rId22" Type="http://schemas.openxmlformats.org/officeDocument/2006/relationships/image" Target="../media/image7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76.emf"/><Relationship Id="rId7" Type="http://schemas.openxmlformats.org/officeDocument/2006/relationships/image" Target="../media/image79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tiff"/><Relationship Id="rId5" Type="http://schemas.openxmlformats.org/officeDocument/2006/relationships/image" Target="../media/image48.tiff"/><Relationship Id="rId10" Type="http://schemas.openxmlformats.org/officeDocument/2006/relationships/image" Target="../media/image81.tiff"/><Relationship Id="rId4" Type="http://schemas.openxmlformats.org/officeDocument/2006/relationships/image" Target="../media/image77.emf"/><Relationship Id="rId9" Type="http://schemas.openxmlformats.org/officeDocument/2006/relationships/image" Target="../media/image8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tif"/><Relationship Id="rId13" Type="http://schemas.openxmlformats.org/officeDocument/2006/relationships/image" Target="../media/image93.tif"/><Relationship Id="rId18" Type="http://schemas.openxmlformats.org/officeDocument/2006/relationships/image" Target="../media/image98.png"/><Relationship Id="rId3" Type="http://schemas.openxmlformats.org/officeDocument/2006/relationships/image" Target="../media/image83.tif"/><Relationship Id="rId21" Type="http://schemas.openxmlformats.org/officeDocument/2006/relationships/image" Target="../media/image100.tif"/><Relationship Id="rId7" Type="http://schemas.openxmlformats.org/officeDocument/2006/relationships/image" Target="../media/image87.tiff"/><Relationship Id="rId12" Type="http://schemas.openxmlformats.org/officeDocument/2006/relationships/image" Target="../media/image92.tif"/><Relationship Id="rId17" Type="http://schemas.openxmlformats.org/officeDocument/2006/relationships/image" Target="../media/image97.tif"/><Relationship Id="rId2" Type="http://schemas.openxmlformats.org/officeDocument/2006/relationships/image" Target="../media/image82.png"/><Relationship Id="rId16" Type="http://schemas.openxmlformats.org/officeDocument/2006/relationships/image" Target="../media/image96.tif"/><Relationship Id="rId20" Type="http://schemas.openxmlformats.org/officeDocument/2006/relationships/image" Target="../media/image99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tiff"/><Relationship Id="rId11" Type="http://schemas.openxmlformats.org/officeDocument/2006/relationships/image" Target="../media/image91.tif"/><Relationship Id="rId5" Type="http://schemas.openxmlformats.org/officeDocument/2006/relationships/image" Target="../media/image85.tiff"/><Relationship Id="rId15" Type="http://schemas.openxmlformats.org/officeDocument/2006/relationships/image" Target="../media/image95.tif"/><Relationship Id="rId23" Type="http://schemas.microsoft.com/office/2007/relationships/hdphoto" Target="../media/hdphoto19.wdp"/><Relationship Id="rId10" Type="http://schemas.openxmlformats.org/officeDocument/2006/relationships/image" Target="../media/image90.tif"/><Relationship Id="rId19" Type="http://schemas.microsoft.com/office/2007/relationships/hdphoto" Target="../media/hdphoto18.wdp"/><Relationship Id="rId4" Type="http://schemas.openxmlformats.org/officeDocument/2006/relationships/image" Target="../media/image84.tiff"/><Relationship Id="rId9" Type="http://schemas.openxmlformats.org/officeDocument/2006/relationships/image" Target="../media/image89.tif"/><Relationship Id="rId14" Type="http://schemas.openxmlformats.org/officeDocument/2006/relationships/image" Target="../media/image94.tif"/><Relationship Id="rId22" Type="http://schemas.openxmlformats.org/officeDocument/2006/relationships/image" Target="../media/image10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4EE28981-4586-44AB-A7D5-1799C06EAE12}"/>
              </a:ext>
            </a:extLst>
          </p:cNvPr>
          <p:cNvSpPr txBox="1"/>
          <p:nvPr/>
        </p:nvSpPr>
        <p:spPr>
          <a:xfrm>
            <a:off x="459340" y="79222"/>
            <a:ext cx="1646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Figure S1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84D1570-C9B9-43B4-89B7-FC0C2F7714F8}"/>
              </a:ext>
            </a:extLst>
          </p:cNvPr>
          <p:cNvGrpSpPr/>
          <p:nvPr/>
        </p:nvGrpSpPr>
        <p:grpSpPr>
          <a:xfrm>
            <a:off x="1070158" y="5830555"/>
            <a:ext cx="2709167" cy="1348626"/>
            <a:chOff x="1088471" y="5642168"/>
            <a:chExt cx="2709167" cy="134862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1EDB00F-DD77-4A14-B35C-8077899F1343}"/>
                </a:ext>
              </a:extLst>
            </p:cNvPr>
            <p:cNvGrpSpPr/>
            <p:nvPr/>
          </p:nvGrpSpPr>
          <p:grpSpPr>
            <a:xfrm>
              <a:off x="1459668" y="5780668"/>
              <a:ext cx="2337970" cy="1210126"/>
              <a:chOff x="3196264" y="859653"/>
              <a:chExt cx="2877501" cy="1489386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3FD76E1-16D2-42D4-A403-395C51907619}"/>
                  </a:ext>
                </a:extLst>
              </p:cNvPr>
              <p:cNvSpPr txBox="1"/>
              <p:nvPr/>
            </p:nvSpPr>
            <p:spPr>
              <a:xfrm rot="16200000">
                <a:off x="2845320" y="1417334"/>
                <a:ext cx="984885" cy="282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94" b="1" dirty="0">
                    <a:solidFill>
                      <a:srgbClr val="CC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</a:t>
                </a:r>
                <a:r>
                  <a:rPr lang="en-GB" sz="89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/ </a:t>
                </a:r>
                <a:r>
                  <a:rPr lang="en-GB" sz="894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X-GAL</a:t>
                </a:r>
              </a:p>
            </p:txBody>
          </p:sp>
          <p:grpSp>
            <p:nvGrpSpPr>
              <p:cNvPr id="50" name="Group 7">
                <a:extLst>
                  <a:ext uri="{FF2B5EF4-FFF2-40B4-BE49-F238E27FC236}">
                    <a16:creationId xmlns:a16="http://schemas.microsoft.com/office/drawing/2014/main" id="{4BC06B2F-523B-4831-9AD1-F5CAEF20F85F}"/>
                  </a:ext>
                </a:extLst>
              </p:cNvPr>
              <p:cNvGrpSpPr/>
              <p:nvPr/>
            </p:nvGrpSpPr>
            <p:grpSpPr>
              <a:xfrm>
                <a:off x="3477181" y="859653"/>
                <a:ext cx="2596584" cy="1489386"/>
                <a:chOff x="3255857" y="2775231"/>
                <a:chExt cx="3313329" cy="1867439"/>
              </a:xfrm>
            </p:grpSpPr>
            <p:pic>
              <p:nvPicPr>
                <p:cNvPr id="51" name="Picture 3">
                  <a:extLst>
                    <a:ext uri="{FF2B5EF4-FFF2-40B4-BE49-F238E27FC236}">
                      <a16:creationId xmlns:a16="http://schemas.microsoft.com/office/drawing/2014/main" id="{EF76BF1C-C78F-4D6E-8E51-6ACA320A3A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200000">
                  <a:off x="3107062" y="2974042"/>
                  <a:ext cx="1817423" cy="15198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52" name="Straight Connector 121">
                  <a:extLst>
                    <a:ext uri="{FF2B5EF4-FFF2-40B4-BE49-F238E27FC236}">
                      <a16:creationId xmlns:a16="http://schemas.microsoft.com/office/drawing/2014/main" id="{0E3E61FD-C8C9-49F5-8149-F9E25E786C37}"/>
                    </a:ext>
                  </a:extLst>
                </p:cNvPr>
                <p:cNvCxnSpPr/>
                <p:nvPr/>
              </p:nvCxnSpPr>
              <p:spPr bwMode="auto">
                <a:xfrm>
                  <a:off x="3311090" y="4551268"/>
                  <a:ext cx="46118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3" name="Picture 13">
                  <a:extLst>
                    <a:ext uri="{FF2B5EF4-FFF2-40B4-BE49-F238E27FC236}">
                      <a16:creationId xmlns:a16="http://schemas.microsoft.com/office/drawing/2014/main" id="{723D932E-1643-4761-936A-B426F202CE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colorTemperature colorTemp="7200"/>
                          </a14:imgEffect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200000">
                  <a:off x="4771892" y="2911819"/>
                  <a:ext cx="1813969" cy="1630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4" name="TextBox 29">
                  <a:extLst>
                    <a:ext uri="{FF2B5EF4-FFF2-40B4-BE49-F238E27FC236}">
                      <a16:creationId xmlns:a16="http://schemas.microsoft.com/office/drawing/2014/main" id="{569B2F52-1403-4251-8BBA-4DAA94AEEF6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80354" y="2938964"/>
                  <a:ext cx="400789" cy="3548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Font typeface="Arial" charset="0"/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Font typeface="Arial" charset="0"/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Font typeface="Arial" charset="0"/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Font typeface="Arial" charset="0"/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894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</a:p>
              </p:txBody>
            </p:sp>
            <p:sp>
              <p:nvSpPr>
                <p:cNvPr id="55" name="TextBox 30">
                  <a:extLst>
                    <a:ext uri="{FF2B5EF4-FFF2-40B4-BE49-F238E27FC236}">
                      <a16:creationId xmlns:a16="http://schemas.microsoft.com/office/drawing/2014/main" id="{0658D919-C693-4501-B76B-9843AC15A8F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74060" y="3353805"/>
                  <a:ext cx="501490" cy="3548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Font typeface="Arial" charset="0"/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Font typeface="Arial" charset="0"/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Font typeface="Arial" charset="0"/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Font typeface="Arial" charset="0"/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894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nc</a:t>
                  </a:r>
                  <a:endParaRPr lang="en-GB" sz="894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TextBox 31">
                  <a:extLst>
                    <a:ext uri="{FF2B5EF4-FFF2-40B4-BE49-F238E27FC236}">
                      <a16:creationId xmlns:a16="http://schemas.microsoft.com/office/drawing/2014/main" id="{A0B3FF72-22B9-4623-BE75-218729E7E98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82626" y="3543310"/>
                  <a:ext cx="501490" cy="3548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Font typeface="Arial" charset="0"/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Font typeface="Arial" charset="0"/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Font typeface="Arial" charset="0"/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Font typeface="Arial" charset="0"/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894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ao</a:t>
                  </a:r>
                  <a:endParaRPr lang="en-GB" sz="894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7" name="TextBox 34">
                  <a:extLst>
                    <a:ext uri="{FF2B5EF4-FFF2-40B4-BE49-F238E27FC236}">
                      <a16:creationId xmlns:a16="http://schemas.microsoft.com/office/drawing/2014/main" id="{408521C4-2F38-4327-9680-523032A2360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27985" y="4136239"/>
                  <a:ext cx="511560" cy="3548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Font typeface="Arial" charset="0"/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Font typeface="Arial" charset="0"/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Font typeface="Arial" charset="0"/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Font typeface="Arial" charset="0"/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894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hg</a:t>
                  </a:r>
                </a:p>
              </p:txBody>
            </p:sp>
            <p:sp>
              <p:nvSpPr>
                <p:cNvPr id="58" name="TextBox 38">
                  <a:extLst>
                    <a:ext uri="{FF2B5EF4-FFF2-40B4-BE49-F238E27FC236}">
                      <a16:creationId xmlns:a16="http://schemas.microsoft.com/office/drawing/2014/main" id="{AF17BC03-B789-4301-817B-375DB25974C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843018" y="3791345"/>
                  <a:ext cx="511560" cy="3548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Font typeface="Arial" charset="0"/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Font typeface="Arial" charset="0"/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Font typeface="Arial" charset="0"/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Font typeface="Arial" charset="0"/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894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mt</a:t>
                  </a:r>
                  <a:endParaRPr lang="en-GB" sz="894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TextBox 49">
                  <a:extLst>
                    <a:ext uri="{FF2B5EF4-FFF2-40B4-BE49-F238E27FC236}">
                      <a16:creationId xmlns:a16="http://schemas.microsoft.com/office/drawing/2014/main" id="{0A52B900-A6CF-4F21-8DA9-58A6704B597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51483" y="2778626"/>
                  <a:ext cx="551840" cy="3548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Font typeface="Arial" charset="0"/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Font typeface="Arial" charset="0"/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Font typeface="Arial" charset="0"/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Font typeface="Arial" charset="0"/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894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+/+</a:t>
                  </a:r>
                </a:p>
              </p:txBody>
            </p:sp>
            <p:sp>
              <p:nvSpPr>
                <p:cNvPr id="60" name="TextBox 51">
                  <a:extLst>
                    <a:ext uri="{FF2B5EF4-FFF2-40B4-BE49-F238E27FC236}">
                      <a16:creationId xmlns:a16="http://schemas.microsoft.com/office/drawing/2014/main" id="{71A4F468-0B32-438D-9FD2-1DB5A512C8C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62661" y="2775231"/>
                  <a:ext cx="506525" cy="3548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Font typeface="Arial" charset="0"/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Font typeface="Arial" charset="0"/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Font typeface="Arial" charset="0"/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Font typeface="Arial" charset="0"/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894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+/-</a:t>
                  </a:r>
                </a:p>
              </p:txBody>
            </p:sp>
          </p:grp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60CE8DF-8BF5-45FA-BE1F-D93ECD464464}"/>
                </a:ext>
              </a:extLst>
            </p:cNvPr>
            <p:cNvSpPr txBox="1"/>
            <p:nvPr/>
          </p:nvSpPr>
          <p:spPr>
            <a:xfrm>
              <a:off x="1088471" y="5642168"/>
              <a:ext cx="400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cxnSp>
        <p:nvCxnSpPr>
          <p:cNvPr id="63" name="Straight Connector 121">
            <a:extLst>
              <a:ext uri="{FF2B5EF4-FFF2-40B4-BE49-F238E27FC236}">
                <a16:creationId xmlns:a16="http://schemas.microsoft.com/office/drawing/2014/main" id="{38D59F5B-03ED-4646-A01C-721D8F330C69}"/>
              </a:ext>
            </a:extLst>
          </p:cNvPr>
          <p:cNvCxnSpPr/>
          <p:nvPr/>
        </p:nvCxnSpPr>
        <p:spPr bwMode="auto">
          <a:xfrm>
            <a:off x="4077385" y="7008249"/>
            <a:ext cx="2936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121">
            <a:extLst>
              <a:ext uri="{FF2B5EF4-FFF2-40B4-BE49-F238E27FC236}">
                <a16:creationId xmlns:a16="http://schemas.microsoft.com/office/drawing/2014/main" id="{A0390451-D52E-4A59-A724-A8F366A616B2}"/>
              </a:ext>
            </a:extLst>
          </p:cNvPr>
          <p:cNvCxnSpPr/>
          <p:nvPr/>
        </p:nvCxnSpPr>
        <p:spPr bwMode="auto">
          <a:xfrm>
            <a:off x="2740112" y="7123158"/>
            <a:ext cx="2936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83">
            <a:extLst>
              <a:ext uri="{FF2B5EF4-FFF2-40B4-BE49-F238E27FC236}">
                <a16:creationId xmlns:a16="http://schemas.microsoft.com/office/drawing/2014/main" id="{44670273-C3CA-477C-9AE6-BF6DAB374ACA}"/>
              </a:ext>
            </a:extLst>
          </p:cNvPr>
          <p:cNvCxnSpPr/>
          <p:nvPr/>
        </p:nvCxnSpPr>
        <p:spPr>
          <a:xfrm>
            <a:off x="1118175" y="7371876"/>
            <a:ext cx="315356" cy="11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83">
            <a:extLst>
              <a:ext uri="{FF2B5EF4-FFF2-40B4-BE49-F238E27FC236}">
                <a16:creationId xmlns:a16="http://schemas.microsoft.com/office/drawing/2014/main" id="{3EBBCC0F-A0F4-41B3-826B-78AED7CB2D7E}"/>
              </a:ext>
            </a:extLst>
          </p:cNvPr>
          <p:cNvCxnSpPr/>
          <p:nvPr/>
        </p:nvCxnSpPr>
        <p:spPr>
          <a:xfrm>
            <a:off x="1090009" y="7385452"/>
            <a:ext cx="315356" cy="11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9BB7A0CC-4DD9-44FD-96B6-F5FE82D36D2E}"/>
              </a:ext>
            </a:extLst>
          </p:cNvPr>
          <p:cNvGrpSpPr/>
          <p:nvPr/>
        </p:nvGrpSpPr>
        <p:grpSpPr>
          <a:xfrm>
            <a:off x="443555" y="7552087"/>
            <a:ext cx="4624154" cy="1662476"/>
            <a:chOff x="443555" y="7552087"/>
            <a:chExt cx="4624154" cy="1662476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D3099D1-9D6A-4330-B482-FF6A9F8D8919}"/>
                </a:ext>
              </a:extLst>
            </p:cNvPr>
            <p:cNvGrpSpPr/>
            <p:nvPr/>
          </p:nvGrpSpPr>
          <p:grpSpPr>
            <a:xfrm>
              <a:off x="443555" y="7552087"/>
              <a:ext cx="4624154" cy="1662476"/>
              <a:chOff x="192153" y="321666"/>
              <a:chExt cx="6243715" cy="2175237"/>
            </a:xfrm>
          </p:grpSpPr>
          <p:cxnSp>
            <p:nvCxnSpPr>
              <p:cNvPr id="67" name="Straight Connector 83">
                <a:extLst>
                  <a:ext uri="{FF2B5EF4-FFF2-40B4-BE49-F238E27FC236}">
                    <a16:creationId xmlns:a16="http://schemas.microsoft.com/office/drawing/2014/main" id="{EFC1A2B4-F59F-4B04-B86E-B11DFCAF8F04}"/>
                  </a:ext>
                </a:extLst>
              </p:cNvPr>
              <p:cNvCxnSpPr/>
              <p:nvPr/>
            </p:nvCxnSpPr>
            <p:spPr>
              <a:xfrm>
                <a:off x="1478770" y="2495506"/>
                <a:ext cx="388131" cy="1397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2ABDC35-8F4C-4850-B20E-F39A47354D86}"/>
                  </a:ext>
                </a:extLst>
              </p:cNvPr>
              <p:cNvSpPr txBox="1"/>
              <p:nvPr/>
            </p:nvSpPr>
            <p:spPr>
              <a:xfrm>
                <a:off x="192153" y="323795"/>
                <a:ext cx="398691" cy="362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endParaRPr lang="en-GB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69" name="그룹 92">
                <a:extLst>
                  <a:ext uri="{FF2B5EF4-FFF2-40B4-BE49-F238E27FC236}">
                    <a16:creationId xmlns:a16="http://schemas.microsoft.com/office/drawing/2014/main" id="{DEE45360-B590-46C7-A4F4-C9E35A2D2614}"/>
                  </a:ext>
                </a:extLst>
              </p:cNvPr>
              <p:cNvGrpSpPr/>
              <p:nvPr/>
            </p:nvGrpSpPr>
            <p:grpSpPr>
              <a:xfrm>
                <a:off x="595786" y="321666"/>
                <a:ext cx="5840082" cy="1747618"/>
                <a:chOff x="370269" y="5190978"/>
                <a:chExt cx="5840082" cy="1747618"/>
              </a:xfrm>
            </p:grpSpPr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21885A3E-9EF3-47A9-95F9-6B336F2D9E66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4994" y="5416935"/>
                  <a:ext cx="1080000" cy="720000"/>
                </a:xfrm>
                <a:prstGeom prst="rect">
                  <a:avLst/>
                </a:prstGeom>
              </p:spPr>
            </p:pic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FD04DBC4-D34E-4FD6-BE78-9397E73C358E}"/>
                    </a:ext>
                  </a:extLst>
                </p:cNvPr>
                <p:cNvGrpSpPr/>
                <p:nvPr/>
              </p:nvGrpSpPr>
              <p:grpSpPr>
                <a:xfrm>
                  <a:off x="5130351" y="5423041"/>
                  <a:ext cx="1080000" cy="1488428"/>
                  <a:chOff x="2679405" y="120011"/>
                  <a:chExt cx="2439149" cy="3646203"/>
                </a:xfrm>
              </p:grpSpPr>
              <p:pic>
                <p:nvPicPr>
                  <p:cNvPr id="89" name="Picture 88">
                    <a:extLst>
                      <a:ext uri="{FF2B5EF4-FFF2-40B4-BE49-F238E27FC236}">
                        <a16:creationId xmlns:a16="http://schemas.microsoft.com/office/drawing/2014/main" id="{4D801294-7073-4D6E-BA05-1DFF80C09B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167" r="26490"/>
                  <a:stretch/>
                </p:blipFill>
                <p:spPr>
                  <a:xfrm>
                    <a:off x="2679405" y="120011"/>
                    <a:ext cx="2439149" cy="3646203"/>
                  </a:xfrm>
                  <a:prstGeom prst="rect">
                    <a:avLst/>
                  </a:prstGeom>
                </p:spPr>
              </p:pic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17720175-B27E-44D5-BA7B-09F12B5DDAA9}"/>
                      </a:ext>
                    </a:extLst>
                  </p:cNvPr>
                  <p:cNvSpPr/>
                  <p:nvPr/>
                </p:nvSpPr>
                <p:spPr>
                  <a:xfrm>
                    <a:off x="3886659" y="1600185"/>
                    <a:ext cx="424425" cy="315248"/>
                  </a:xfrm>
                  <a:prstGeom prst="rect">
                    <a:avLst/>
                  </a:prstGeom>
                  <a:noFill/>
                  <a:ln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463"/>
                  </a:p>
                </p:txBody>
              </p:sp>
            </p:grpSp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A21F8583-8EB6-4B83-A32B-DB80E6D497E4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98483" y="5423041"/>
                  <a:ext cx="1080000" cy="720000"/>
                </a:xfrm>
                <a:prstGeom prst="rect">
                  <a:avLst/>
                </a:prstGeom>
              </p:spPr>
            </p:pic>
            <p:pic>
              <p:nvPicPr>
                <p:cNvPr id="73" name="Picture 72">
                  <a:extLst>
                    <a:ext uri="{FF2B5EF4-FFF2-40B4-BE49-F238E27FC236}">
                      <a16:creationId xmlns:a16="http://schemas.microsoft.com/office/drawing/2014/main" id="{34C95A8A-3ECA-4AA1-B416-6A45E35DB6C6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14688" y="5425706"/>
                  <a:ext cx="1080000" cy="720000"/>
                </a:xfrm>
                <a:prstGeom prst="rect">
                  <a:avLst/>
                </a:prstGeom>
              </p:spPr>
            </p:pic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97FC8F27-DC7F-4811-AA5F-87B9C721CA7F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82278" y="5423666"/>
                  <a:ext cx="1080000" cy="720000"/>
                </a:xfrm>
                <a:prstGeom prst="rect">
                  <a:avLst/>
                </a:prstGeom>
              </p:spPr>
            </p:pic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1FAF5912-7DFF-44D8-BE37-733485D4646A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846073" y="6003561"/>
                  <a:ext cx="720000" cy="1080000"/>
                </a:xfrm>
                <a:prstGeom prst="rect">
                  <a:avLst/>
                </a:prstGeom>
              </p:spPr>
            </p:pic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FA68ED53-BFBD-4CD7-ABFF-42DE61665549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962278" y="6011469"/>
                  <a:ext cx="720000" cy="1080000"/>
                </a:xfrm>
                <a:prstGeom prst="rect">
                  <a:avLst/>
                </a:prstGeom>
              </p:spPr>
            </p:pic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E27AD723-F874-4C3E-B588-ACA622532ABB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3078483" y="6008817"/>
                  <a:ext cx="720000" cy="1080000"/>
                </a:xfrm>
                <a:prstGeom prst="rect">
                  <a:avLst/>
                </a:prstGeom>
              </p:spPr>
            </p:pic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7DCFC82D-E276-403F-8067-9BEC9960BF7E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4194688" y="6011469"/>
                  <a:ext cx="720000" cy="1080000"/>
                </a:xfrm>
                <a:prstGeom prst="rect">
                  <a:avLst/>
                </a:prstGeom>
              </p:spPr>
            </p:pic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4AB12B76-7BBF-4D09-A219-BFB7A0267391}"/>
                    </a:ext>
                  </a:extLst>
                </p:cNvPr>
                <p:cNvSpPr txBox="1"/>
                <p:nvPr/>
              </p:nvSpPr>
              <p:spPr>
                <a:xfrm rot="16200000">
                  <a:off x="90027" y="5641583"/>
                  <a:ext cx="854070" cy="2935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813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Wdr11+/+</a:t>
                  </a: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16B2E8D9-33FA-4D68-8312-68C53C4A0CB9}"/>
                    </a:ext>
                  </a:extLst>
                </p:cNvPr>
                <p:cNvSpPr txBox="1"/>
                <p:nvPr/>
              </p:nvSpPr>
              <p:spPr>
                <a:xfrm rot="16200000">
                  <a:off x="137537" y="6398327"/>
                  <a:ext cx="786952" cy="2935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813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Wdr11-/-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E090AFE3-0200-4D93-9FC6-853A88379F58}"/>
                    </a:ext>
                  </a:extLst>
                </p:cNvPr>
                <p:cNvSpPr txBox="1"/>
                <p:nvPr/>
              </p:nvSpPr>
              <p:spPr>
                <a:xfrm>
                  <a:off x="577425" y="5190979"/>
                  <a:ext cx="708205" cy="2844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813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SSEA1</a:t>
                  </a: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C6F662E1-9671-47A4-9BCF-17EA4E3C1A6D}"/>
                    </a:ext>
                  </a:extLst>
                </p:cNvPr>
                <p:cNvSpPr txBox="1"/>
                <p:nvPr/>
              </p:nvSpPr>
              <p:spPr>
                <a:xfrm>
                  <a:off x="1704728" y="5190978"/>
                  <a:ext cx="677902" cy="2844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813" b="1" dirty="0">
                      <a:solidFill>
                        <a:srgbClr val="00B05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Wdr11</a:t>
                  </a: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80D47E9A-4C5C-4E8C-A305-DA022788F0D9}"/>
                    </a:ext>
                  </a:extLst>
                </p:cNvPr>
                <p:cNvSpPr txBox="1"/>
                <p:nvPr/>
              </p:nvSpPr>
              <p:spPr>
                <a:xfrm>
                  <a:off x="2821628" y="5198238"/>
                  <a:ext cx="584832" cy="2844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813" b="1" dirty="0">
                      <a:solidFill>
                        <a:srgbClr val="0066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DAPI</a:t>
                  </a: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9E941DC3-5077-42FC-ADB6-3B7952FA52F8}"/>
                    </a:ext>
                  </a:extLst>
                </p:cNvPr>
                <p:cNvSpPr txBox="1"/>
                <p:nvPr/>
              </p:nvSpPr>
              <p:spPr>
                <a:xfrm>
                  <a:off x="3951262" y="5209469"/>
                  <a:ext cx="662751" cy="2844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813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Merge</a:t>
                  </a: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FAF6B7FF-05E9-49ED-8F5A-BE5E0C46280E}"/>
                    </a:ext>
                  </a:extLst>
                </p:cNvPr>
                <p:cNvSpPr txBox="1"/>
                <p:nvPr/>
              </p:nvSpPr>
              <p:spPr>
                <a:xfrm>
                  <a:off x="5095589" y="5374514"/>
                  <a:ext cx="615134" cy="2844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813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E10.5</a:t>
                  </a:r>
                </a:p>
              </p:txBody>
            </p:sp>
            <p:cxnSp>
              <p:nvCxnSpPr>
                <p:cNvPr id="86" name="Straight Connector 83">
                  <a:extLst>
                    <a:ext uri="{FF2B5EF4-FFF2-40B4-BE49-F238E27FC236}">
                      <a16:creationId xmlns:a16="http://schemas.microsoft.com/office/drawing/2014/main" id="{52B2D7CE-AF04-4F6A-9113-8DD5BD6E40FC}"/>
                    </a:ext>
                  </a:extLst>
                </p:cNvPr>
                <p:cNvCxnSpPr/>
                <p:nvPr/>
              </p:nvCxnSpPr>
              <p:spPr>
                <a:xfrm>
                  <a:off x="5743256" y="6828024"/>
                  <a:ext cx="394945" cy="1397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3">
                  <a:extLst>
                    <a:ext uri="{FF2B5EF4-FFF2-40B4-BE49-F238E27FC236}">
                      <a16:creationId xmlns:a16="http://schemas.microsoft.com/office/drawing/2014/main" id="{51AD550A-D7D4-4FE1-82D1-5982E325A903}"/>
                    </a:ext>
                  </a:extLst>
                </p:cNvPr>
                <p:cNvCxnSpPr/>
                <p:nvPr/>
              </p:nvCxnSpPr>
              <p:spPr>
                <a:xfrm>
                  <a:off x="4750326" y="6089474"/>
                  <a:ext cx="312007" cy="1397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A5B5950C-2E37-4555-8402-356569DF4F1D}"/>
                    </a:ext>
                  </a:extLst>
                </p:cNvPr>
                <p:cNvCxnSpPr/>
                <p:nvPr/>
              </p:nvCxnSpPr>
              <p:spPr>
                <a:xfrm>
                  <a:off x="4731654" y="6832809"/>
                  <a:ext cx="312007" cy="1397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2" name="TextBox 29">
              <a:extLst>
                <a:ext uri="{FF2B5EF4-FFF2-40B4-BE49-F238E27FC236}">
                  <a16:creationId xmlns:a16="http://schemas.microsoft.com/office/drawing/2014/main" id="{DA757F71-C889-441D-BED2-32DE4959DB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0056" y="7751990"/>
              <a:ext cx="242374" cy="217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813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93" name="TextBox 31">
              <a:extLst>
                <a:ext uri="{FF2B5EF4-FFF2-40B4-BE49-F238E27FC236}">
                  <a16:creationId xmlns:a16="http://schemas.microsoft.com/office/drawing/2014/main" id="{3ABA0E16-3ABD-4BF1-9E9C-B9BBEC8930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9244" y="7968950"/>
              <a:ext cx="277640" cy="192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65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ao</a:t>
              </a:r>
              <a:endParaRPr lang="en-GB" sz="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TextBox 38">
              <a:extLst>
                <a:ext uri="{FF2B5EF4-FFF2-40B4-BE49-F238E27FC236}">
                  <a16:creationId xmlns:a16="http://schemas.microsoft.com/office/drawing/2014/main" id="{9A5EFC59-ED48-4A5E-A5B1-162F5D6728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8081" y="8017891"/>
              <a:ext cx="276038" cy="192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65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mt</a:t>
              </a:r>
              <a:endParaRPr lang="en-GB" sz="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TextBox 34">
              <a:extLst>
                <a:ext uri="{FF2B5EF4-FFF2-40B4-BE49-F238E27FC236}">
                  <a16:creationId xmlns:a16="http://schemas.microsoft.com/office/drawing/2014/main" id="{673E4AE3-591B-4547-9A4F-6D7E8700F0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4484" y="8304729"/>
              <a:ext cx="277640" cy="192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6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76700D5-8F4B-4A88-8762-CF8EE918E728}"/>
              </a:ext>
            </a:extLst>
          </p:cNvPr>
          <p:cNvGrpSpPr/>
          <p:nvPr/>
        </p:nvGrpSpPr>
        <p:grpSpPr>
          <a:xfrm>
            <a:off x="959922" y="2571982"/>
            <a:ext cx="4534410" cy="2883365"/>
            <a:chOff x="1010293" y="2807961"/>
            <a:chExt cx="4534410" cy="288336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C1734D-CEE8-4E0F-B950-6BAE8E486AAC}"/>
                </a:ext>
              </a:extLst>
            </p:cNvPr>
            <p:cNvSpPr txBox="1"/>
            <p:nvPr/>
          </p:nvSpPr>
          <p:spPr>
            <a:xfrm rot="19503733">
              <a:off x="2615276" y="2814316"/>
              <a:ext cx="77617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>
                  <a:latin typeface="Arial" panose="020B0604020202020204" pitchFamily="34" charset="0"/>
                  <a:cs typeface="Arial" panose="020B0604020202020204" pitchFamily="34" charset="0"/>
                </a:rPr>
                <a:t>E11.5 UG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E801068-65FC-4F6D-80E0-F896497D2767}"/>
                </a:ext>
              </a:extLst>
            </p:cNvPr>
            <p:cNvSpPr txBox="1"/>
            <p:nvPr/>
          </p:nvSpPr>
          <p:spPr>
            <a:xfrm rot="19503733">
              <a:off x="3220681" y="2807961"/>
              <a:ext cx="83869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>
                  <a:latin typeface="Arial" panose="020B0604020202020204" pitchFamily="34" charset="0"/>
                  <a:cs typeface="Arial" panose="020B0604020202020204" pitchFamily="34" charset="0"/>
                </a:rPr>
                <a:t>Epididymis</a:t>
              </a:r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870371D-4773-4C49-8952-0F27DE0C10A5}"/>
                </a:ext>
              </a:extLst>
            </p:cNvPr>
            <p:cNvGrpSpPr/>
            <p:nvPr/>
          </p:nvGrpSpPr>
          <p:grpSpPr>
            <a:xfrm>
              <a:off x="1010293" y="2814249"/>
              <a:ext cx="4534410" cy="2877077"/>
              <a:chOff x="809248" y="2534999"/>
              <a:chExt cx="4534410" cy="2877077"/>
            </a:xfrm>
          </p:grpSpPr>
          <p:cxnSp>
            <p:nvCxnSpPr>
              <p:cNvPr id="5" name="Straight Connector 83">
                <a:extLst>
                  <a:ext uri="{FF2B5EF4-FFF2-40B4-BE49-F238E27FC236}">
                    <a16:creationId xmlns:a16="http://schemas.microsoft.com/office/drawing/2014/main" id="{24FC53F9-93B6-4F68-BB81-DCC695DB72CE}"/>
                  </a:ext>
                </a:extLst>
              </p:cNvPr>
              <p:cNvCxnSpPr/>
              <p:nvPr/>
            </p:nvCxnSpPr>
            <p:spPr>
              <a:xfrm>
                <a:off x="1416262" y="4830144"/>
                <a:ext cx="388131" cy="1397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" name="Picture 22">
                <a:extLst>
                  <a:ext uri="{FF2B5EF4-FFF2-40B4-BE49-F238E27FC236}">
                    <a16:creationId xmlns:a16="http://schemas.microsoft.com/office/drawing/2014/main" id="{F3E17B02-FFE5-4F44-835E-52EF3D41AD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44" t="23717" r="35146" b="71956"/>
              <a:stretch/>
            </p:blipFill>
            <p:spPr>
              <a:xfrm>
                <a:off x="1469968" y="3610867"/>
                <a:ext cx="2829996" cy="327301"/>
              </a:xfrm>
              <a:prstGeom prst="rect">
                <a:avLst/>
              </a:prstGeom>
            </p:spPr>
          </p:pic>
          <p:pic>
            <p:nvPicPr>
              <p:cNvPr id="12" name="Picture 25">
                <a:extLst>
                  <a:ext uri="{FF2B5EF4-FFF2-40B4-BE49-F238E27FC236}">
                    <a16:creationId xmlns:a16="http://schemas.microsoft.com/office/drawing/2014/main" id="{FCE04E49-9DB8-4CC4-BF39-A2F02868B7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44" t="57050" r="35146" b="38622"/>
              <a:stretch/>
            </p:blipFill>
            <p:spPr>
              <a:xfrm>
                <a:off x="1469968" y="4724932"/>
                <a:ext cx="2829996" cy="327298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737C768-3448-45DD-BDD9-BAFA66ED475A}"/>
                  </a:ext>
                </a:extLst>
              </p:cNvPr>
              <p:cNvSpPr txBox="1"/>
              <p:nvPr/>
            </p:nvSpPr>
            <p:spPr>
              <a:xfrm>
                <a:off x="4259589" y="3648957"/>
                <a:ext cx="934871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c-kit (122bp)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A6968E2-CA28-433F-81FE-42CBFD23CC8C}"/>
                  </a:ext>
                </a:extLst>
              </p:cNvPr>
              <p:cNvSpPr txBox="1"/>
              <p:nvPr/>
            </p:nvSpPr>
            <p:spPr>
              <a:xfrm>
                <a:off x="4249955" y="4027172"/>
                <a:ext cx="995785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Steel (136bp)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A3F030-CAFC-4FE4-804F-D3193B038D4F}"/>
                  </a:ext>
                </a:extLst>
              </p:cNvPr>
              <p:cNvSpPr txBox="1"/>
              <p:nvPr/>
            </p:nvSpPr>
            <p:spPr>
              <a:xfrm>
                <a:off x="4249955" y="4412336"/>
                <a:ext cx="1040670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Cxcr4 (132bp)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9BEB3F-181D-4FF0-9B61-F62FCD9D67F0}"/>
                  </a:ext>
                </a:extLst>
              </p:cNvPr>
              <p:cNvSpPr txBox="1"/>
              <p:nvPr/>
            </p:nvSpPr>
            <p:spPr>
              <a:xfrm>
                <a:off x="4259589" y="4801810"/>
                <a:ext cx="965329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Sdf1 (101bp)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84DCC8F-6132-4AFF-A4D3-666CD0740644}"/>
                  </a:ext>
                </a:extLst>
              </p:cNvPr>
              <p:cNvSpPr txBox="1"/>
              <p:nvPr/>
            </p:nvSpPr>
            <p:spPr>
              <a:xfrm>
                <a:off x="4242074" y="3302988"/>
                <a:ext cx="1101584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Blimp1 (209bp)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4FEF98A-463B-4727-8BD9-3E8722715411}"/>
                  </a:ext>
                </a:extLst>
              </p:cNvPr>
              <p:cNvSpPr txBox="1"/>
              <p:nvPr/>
            </p:nvSpPr>
            <p:spPr>
              <a:xfrm rot="19503733">
                <a:off x="1738110" y="2554050"/>
                <a:ext cx="70083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E9.5 HG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8A24323-4F1E-40CB-9D23-0A7F0083AF6A}"/>
                  </a:ext>
                </a:extLst>
              </p:cNvPr>
              <p:cNvSpPr txBox="1"/>
              <p:nvPr/>
            </p:nvSpPr>
            <p:spPr>
              <a:xfrm rot="19503733">
                <a:off x="2058399" y="2534999"/>
                <a:ext cx="776175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E10.5 UG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A46610B-6026-43A3-98E6-98224AA24C74}"/>
                  </a:ext>
                </a:extLst>
              </p:cNvPr>
              <p:cNvSpPr txBox="1"/>
              <p:nvPr/>
            </p:nvSpPr>
            <p:spPr>
              <a:xfrm rot="19503733">
                <a:off x="2749182" y="2595956"/>
                <a:ext cx="58862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Testes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9FD30C5-C9E7-40EB-B702-3A5CF9B833B2}"/>
                  </a:ext>
                </a:extLst>
              </p:cNvPr>
              <p:cNvSpPr txBox="1"/>
              <p:nvPr/>
            </p:nvSpPr>
            <p:spPr>
              <a:xfrm rot="19503733">
                <a:off x="3328768" y="2613023"/>
                <a:ext cx="543739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Ovary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927180E-1D56-4F6D-8945-A030F0D2B08B}"/>
                  </a:ext>
                </a:extLst>
              </p:cNvPr>
              <p:cNvSpPr txBox="1"/>
              <p:nvPr/>
            </p:nvSpPr>
            <p:spPr>
              <a:xfrm rot="19503733">
                <a:off x="3637023" y="2589841"/>
                <a:ext cx="598241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Kidney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A041B36-6F43-4D56-AB30-E935EE2431F4}"/>
                  </a:ext>
                </a:extLst>
              </p:cNvPr>
              <p:cNvSpPr txBox="1"/>
              <p:nvPr/>
            </p:nvSpPr>
            <p:spPr>
              <a:xfrm rot="19503733">
                <a:off x="3978407" y="2663371"/>
                <a:ext cx="380232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NC</a:t>
                </a: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F50D69E6-0581-42FD-8875-B2FE45E990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87" t="69540" r="46455" b="23956"/>
              <a:stretch/>
            </p:blipFill>
            <p:spPr>
              <a:xfrm>
                <a:off x="1469969" y="3246419"/>
                <a:ext cx="2827999" cy="33697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3AB6F312-E180-4317-8C2B-7F3D57E0BF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12" t="29819" r="36341" b="63249"/>
              <a:stretch/>
            </p:blipFill>
            <p:spPr>
              <a:xfrm>
                <a:off x="1469968" y="3973808"/>
                <a:ext cx="2822291" cy="339222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737B5806-5CF5-44EB-B80B-4631B68364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79" t="74681" r="37474" b="18387"/>
              <a:stretch/>
            </p:blipFill>
            <p:spPr>
              <a:xfrm>
                <a:off x="1469968" y="4349113"/>
                <a:ext cx="2822291" cy="339222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71DF11-8BB7-4DBC-89EB-91EE0460D771}"/>
                  </a:ext>
                </a:extLst>
              </p:cNvPr>
              <p:cNvSpPr txBox="1"/>
              <p:nvPr/>
            </p:nvSpPr>
            <p:spPr>
              <a:xfrm>
                <a:off x="4249569" y="5092790"/>
                <a:ext cx="1093569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Gapdh</a:t>
                </a:r>
                <a:r>
                  <a:rPr lang="en-GB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 (170bp)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94934A5-BBA2-4F90-B457-F0A333DBA8B9}"/>
                  </a:ext>
                </a:extLst>
              </p:cNvPr>
              <p:cNvSpPr txBox="1"/>
              <p:nvPr/>
            </p:nvSpPr>
            <p:spPr>
              <a:xfrm>
                <a:off x="4256026" y="2932100"/>
                <a:ext cx="1085554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Wdr11 (131bp)</a:t>
                </a: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0602668-2F1E-42C3-893B-8BA6A30DD5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82" t="31908" r="37643" b="61309"/>
              <a:stretch/>
            </p:blipFill>
            <p:spPr>
              <a:xfrm>
                <a:off x="1468543" y="2885426"/>
                <a:ext cx="2835579" cy="327297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AFD879A-2112-4C57-A653-E75C0913C4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61" t="72606" r="38264" b="20611"/>
              <a:stretch/>
            </p:blipFill>
            <p:spPr>
              <a:xfrm>
                <a:off x="1476988" y="5084779"/>
                <a:ext cx="2835579" cy="327297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E8EDA78-04DB-4BF9-84C0-034B1148A694}"/>
                  </a:ext>
                </a:extLst>
              </p:cNvPr>
              <p:cNvSpPr txBox="1"/>
              <p:nvPr/>
            </p:nvSpPr>
            <p:spPr>
              <a:xfrm>
                <a:off x="809248" y="2824917"/>
                <a:ext cx="400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A2699407-0482-4132-8830-4A083A454787}"/>
                </a:ext>
              </a:extLst>
            </p:cNvPr>
            <p:cNvSpPr txBox="1"/>
            <p:nvPr/>
          </p:nvSpPr>
          <p:spPr>
            <a:xfrm rot="19503733">
              <a:off x="1649679" y="2857162"/>
              <a:ext cx="60625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>
                  <a:latin typeface="Arial" panose="020B0604020202020204" pitchFamily="34" charset="0"/>
                  <a:cs typeface="Arial" panose="020B0604020202020204" pitchFamily="34" charset="0"/>
                </a:rPr>
                <a:t>Ladder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82C0A85-7A02-46CC-B84C-175F2E83CDEF}"/>
              </a:ext>
            </a:extLst>
          </p:cNvPr>
          <p:cNvGrpSpPr/>
          <p:nvPr/>
        </p:nvGrpSpPr>
        <p:grpSpPr>
          <a:xfrm>
            <a:off x="613361" y="890311"/>
            <a:ext cx="3029315" cy="1166429"/>
            <a:chOff x="1046599" y="4245207"/>
            <a:chExt cx="3029315" cy="116642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97E75F7-F2D9-4C53-87C6-E01EFFD8A106}"/>
                </a:ext>
              </a:extLst>
            </p:cNvPr>
            <p:cNvSpPr txBox="1"/>
            <p:nvPr/>
          </p:nvSpPr>
          <p:spPr>
            <a:xfrm>
              <a:off x="1046599" y="4245207"/>
              <a:ext cx="295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70DF9D1-D9C5-42F9-8795-8D2A8528A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547834" y="4853916"/>
              <a:ext cx="1415751" cy="54751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2E2DEFA-32D5-47B9-98E5-97CCDA781C29}"/>
                </a:ext>
              </a:extLst>
            </p:cNvPr>
            <p:cNvSpPr txBox="1"/>
            <p:nvPr/>
          </p:nvSpPr>
          <p:spPr>
            <a:xfrm>
              <a:off x="2885792" y="4881279"/>
              <a:ext cx="11769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42950">
                <a:defRPr/>
              </a:pPr>
              <a:r>
                <a:rPr lang="en-US" sz="1000" kern="0" dirty="0">
                  <a:solidFill>
                    <a:sysClr val="windowText" lastClr="000000"/>
                  </a:solidFill>
                  <a:latin typeface="Arial"/>
                  <a:cs typeface="Arial"/>
                </a:rPr>
                <a:t>KO allele (753bp)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E32A251-C362-4448-870D-6617009ED6BA}"/>
                </a:ext>
              </a:extLst>
            </p:cNvPr>
            <p:cNvSpPr txBox="1"/>
            <p:nvPr/>
          </p:nvSpPr>
          <p:spPr>
            <a:xfrm>
              <a:off x="2882959" y="5165415"/>
              <a:ext cx="11929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42950">
                <a:defRPr/>
              </a:pPr>
              <a:r>
                <a:rPr lang="en-US" sz="1000" kern="0" dirty="0">
                  <a:solidFill>
                    <a:sysClr val="windowText" lastClr="000000"/>
                  </a:solidFill>
                  <a:latin typeface="Arial"/>
                  <a:cs typeface="Arial"/>
                </a:rPr>
                <a:t>WT allele (233bp)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F89B93D-FAC2-41F1-B40E-845593B64C94}"/>
                </a:ext>
              </a:extLst>
            </p:cNvPr>
            <p:cNvSpPr txBox="1"/>
            <p:nvPr/>
          </p:nvSpPr>
          <p:spPr>
            <a:xfrm>
              <a:off x="2383153" y="4633139"/>
              <a:ext cx="3113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42950">
                <a:defRPr/>
              </a:pPr>
              <a:r>
                <a:rPr lang="en-US" sz="1050" kern="0" dirty="0">
                  <a:solidFill>
                    <a:sysClr val="windowText" lastClr="000000"/>
                  </a:solidFill>
                  <a:latin typeface="Arial"/>
                  <a:cs typeface="Arial"/>
                </a:rPr>
                <a:t>-/-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5684688-6608-4163-A9C3-00C90287D67E}"/>
                </a:ext>
              </a:extLst>
            </p:cNvPr>
            <p:cNvSpPr txBox="1"/>
            <p:nvPr/>
          </p:nvSpPr>
          <p:spPr>
            <a:xfrm>
              <a:off x="2091310" y="4633688"/>
              <a:ext cx="3449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42950">
                <a:defRPr/>
              </a:pPr>
              <a:r>
                <a:rPr lang="en-US" sz="1050" kern="0" dirty="0">
                  <a:solidFill>
                    <a:sysClr val="windowText" lastClr="000000"/>
                  </a:solidFill>
                  <a:latin typeface="Arial"/>
                  <a:cs typeface="Arial"/>
                </a:rPr>
                <a:t>+/-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CBD6822-68C4-4113-9410-E60AF31A1742}"/>
                </a:ext>
              </a:extLst>
            </p:cNvPr>
            <p:cNvSpPr txBox="1"/>
            <p:nvPr/>
          </p:nvSpPr>
          <p:spPr>
            <a:xfrm>
              <a:off x="1725527" y="4643204"/>
              <a:ext cx="41549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42950">
                <a:defRPr/>
              </a:pPr>
              <a:r>
                <a:rPr lang="en-US" sz="1050" kern="0" dirty="0">
                  <a:solidFill>
                    <a:sysClr val="windowText" lastClr="000000"/>
                  </a:solidFill>
                  <a:latin typeface="Arial"/>
                  <a:cs typeface="Arial"/>
                </a:rPr>
                <a:t> +/+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4527099-509D-472B-9D6F-A0665F87861F}"/>
                </a:ext>
              </a:extLst>
            </p:cNvPr>
            <p:cNvSpPr txBox="1"/>
            <p:nvPr/>
          </p:nvSpPr>
          <p:spPr>
            <a:xfrm>
              <a:off x="2613316" y="4637628"/>
              <a:ext cx="38023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42950">
                <a:defRPr/>
              </a:pPr>
              <a:r>
                <a:rPr lang="en-US" sz="1050" kern="0" dirty="0">
                  <a:solidFill>
                    <a:sysClr val="windowText" lastClr="000000"/>
                  </a:solidFill>
                  <a:latin typeface="Arial"/>
                  <a:cs typeface="Arial"/>
                </a:rPr>
                <a:t>NC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C8EF0AB-A172-4559-81EA-4C693C8B8892}"/>
                </a:ext>
              </a:extLst>
            </p:cNvPr>
            <p:cNvSpPr txBox="1"/>
            <p:nvPr/>
          </p:nvSpPr>
          <p:spPr>
            <a:xfrm>
              <a:off x="1984939" y="4395248"/>
              <a:ext cx="58221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i="1" dirty="0">
                  <a:latin typeface="Arial" panose="020B0604020202020204" pitchFamily="34" charset="0"/>
                  <a:cs typeface="Arial" panose="020B0604020202020204" pitchFamily="34" charset="0"/>
                </a:rPr>
                <a:t>Wdr11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1402FF8-73EC-4B7D-BECF-E5720DDCEF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3082" y="4637636"/>
              <a:ext cx="839689" cy="556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3BE7CA2B-4D35-455A-8145-878368054970}"/>
                </a:ext>
              </a:extLst>
            </p:cNvPr>
            <p:cNvSpPr txBox="1"/>
            <p:nvPr/>
          </p:nvSpPr>
          <p:spPr>
            <a:xfrm rot="18710355">
              <a:off x="1381697" y="4485065"/>
              <a:ext cx="60625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>
                  <a:latin typeface="Arial" panose="020B0604020202020204" pitchFamily="34" charset="0"/>
                  <a:cs typeface="Arial" panose="020B0604020202020204" pitchFamily="34" charset="0"/>
                </a:rPr>
                <a:t>Ladder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4384710-0FF0-456C-A4A1-060C8C34BFF2}"/>
              </a:ext>
            </a:extLst>
          </p:cNvPr>
          <p:cNvGrpSpPr/>
          <p:nvPr/>
        </p:nvGrpSpPr>
        <p:grpSpPr>
          <a:xfrm>
            <a:off x="3938780" y="1002927"/>
            <a:ext cx="2566073" cy="941396"/>
            <a:chOff x="4216335" y="4105340"/>
            <a:chExt cx="2566073" cy="941396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A94F99E7-5784-4893-936D-077527F3532A}"/>
                </a:ext>
              </a:extLst>
            </p:cNvPr>
            <p:cNvGrpSpPr/>
            <p:nvPr/>
          </p:nvGrpSpPr>
          <p:grpSpPr>
            <a:xfrm>
              <a:off x="4216335" y="4105340"/>
              <a:ext cx="1443697" cy="941396"/>
              <a:chOff x="4145756" y="4339617"/>
              <a:chExt cx="1443697" cy="941396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47458A4-DC33-4C19-BD10-D79C4DC395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48498" y="4594279"/>
                <a:ext cx="741764" cy="105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7A262287-1EB3-4DCB-AE2E-D23C62E0C6EF}"/>
                  </a:ext>
                </a:extLst>
              </p:cNvPr>
              <p:cNvGrpSpPr/>
              <p:nvPr/>
            </p:nvGrpSpPr>
            <p:grpSpPr>
              <a:xfrm>
                <a:off x="4145756" y="4339617"/>
                <a:ext cx="1443697" cy="941396"/>
                <a:chOff x="4145756" y="4339617"/>
                <a:chExt cx="1443697" cy="941396"/>
              </a:xfrm>
            </p:grpSpPr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70FEF9D9-76CA-499F-92B7-DE002A0D2050}"/>
                    </a:ext>
                  </a:extLst>
                </p:cNvPr>
                <p:cNvSpPr txBox="1"/>
                <p:nvPr/>
              </p:nvSpPr>
              <p:spPr>
                <a:xfrm>
                  <a:off x="4781460" y="4339617"/>
                  <a:ext cx="744114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05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Stella </a:t>
                  </a:r>
                  <a:r>
                    <a:rPr lang="en-GB" sz="1050" i="1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GFP</a:t>
                  </a:r>
                </a:p>
              </p:txBody>
            </p: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0B144E62-28BA-499C-BEDF-BB1F858A939B}"/>
                    </a:ext>
                  </a:extLst>
                </p:cNvPr>
                <p:cNvGrpSpPr/>
                <p:nvPr/>
              </p:nvGrpSpPr>
              <p:grpSpPr>
                <a:xfrm>
                  <a:off x="4145756" y="4970796"/>
                  <a:ext cx="1338049" cy="310217"/>
                  <a:chOff x="5344123" y="5126587"/>
                  <a:chExt cx="1777094" cy="460051"/>
                </a:xfrm>
              </p:grpSpPr>
              <p:pic>
                <p:nvPicPr>
                  <p:cNvPr id="32" name="Picture 3">
                    <a:extLst>
                      <a:ext uri="{FF2B5EF4-FFF2-40B4-BE49-F238E27FC236}">
                        <a16:creationId xmlns:a16="http://schemas.microsoft.com/office/drawing/2014/main" id="{CFC93DE5-D516-400A-9C62-2276197EA04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6265" t="41959" r="36417" b="54962"/>
                  <a:stretch/>
                </p:blipFill>
                <p:spPr>
                  <a:xfrm>
                    <a:off x="6027928" y="5126587"/>
                    <a:ext cx="1093289" cy="460051"/>
                  </a:xfrm>
                  <a:prstGeom prst="rect">
                    <a:avLst/>
                  </a:prstGeom>
                </p:spPr>
              </p:pic>
              <p:pic>
                <p:nvPicPr>
                  <p:cNvPr id="33" name="Picture 3">
                    <a:extLst>
                      <a:ext uri="{FF2B5EF4-FFF2-40B4-BE49-F238E27FC236}">
                        <a16:creationId xmlns:a16="http://schemas.microsoft.com/office/drawing/2014/main" id="{72885466-DB19-4027-97C8-CB96B0A2C1B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444" t="41906" r="65942" b="55015"/>
                  <a:stretch/>
                </p:blipFill>
                <p:spPr>
                  <a:xfrm>
                    <a:off x="5344123" y="5126588"/>
                    <a:ext cx="689460" cy="46005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0839BF5-FF9A-4461-85C4-D946E9323286}"/>
                    </a:ext>
                  </a:extLst>
                </p:cNvPr>
                <p:cNvSpPr txBox="1"/>
                <p:nvPr/>
              </p:nvSpPr>
              <p:spPr>
                <a:xfrm rot="18676911">
                  <a:off x="4930546" y="4688796"/>
                  <a:ext cx="505267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742950">
                    <a:defRPr/>
                  </a:pPr>
                  <a:r>
                    <a:rPr lang="en-US" sz="1050" kern="0" dirty="0">
                      <a:solidFill>
                        <a:sysClr val="windowText" lastClr="000000"/>
                      </a:solidFill>
                      <a:latin typeface="Arial"/>
                      <a:cs typeface="Arial"/>
                    </a:rPr>
                    <a:t>GFP-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0192E7E-7DFF-4A4C-AE1B-6A8524519F3C}"/>
                    </a:ext>
                  </a:extLst>
                </p:cNvPr>
                <p:cNvSpPr txBox="1"/>
                <p:nvPr/>
              </p:nvSpPr>
              <p:spPr>
                <a:xfrm rot="18802546">
                  <a:off x="4600602" y="4678883"/>
                  <a:ext cx="53893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742950">
                    <a:defRPr/>
                  </a:pPr>
                  <a:r>
                    <a:rPr lang="en-US" sz="1050" kern="0" dirty="0">
                      <a:solidFill>
                        <a:sysClr val="windowText" lastClr="000000"/>
                      </a:solidFill>
                      <a:latin typeface="Arial"/>
                      <a:cs typeface="Arial"/>
                    </a:rPr>
                    <a:t>GFP+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B7A324A-50CE-42CE-9F5A-DC9A60DAA77D}"/>
                    </a:ext>
                  </a:extLst>
                </p:cNvPr>
                <p:cNvSpPr txBox="1"/>
                <p:nvPr/>
              </p:nvSpPr>
              <p:spPr>
                <a:xfrm rot="18603490">
                  <a:off x="5272379" y="4706603"/>
                  <a:ext cx="380232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742950">
                    <a:defRPr/>
                  </a:pPr>
                  <a:r>
                    <a:rPr lang="en-US" sz="1050" kern="0" dirty="0">
                      <a:solidFill>
                        <a:sysClr val="windowText" lastClr="000000"/>
                      </a:solidFill>
                      <a:latin typeface="Arial"/>
                      <a:cs typeface="Arial"/>
                    </a:rPr>
                    <a:t>NC</a:t>
                  </a:r>
                </a:p>
              </p:txBody>
            </p:sp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8C7D79AB-3903-4C17-8C6A-65559D15C833}"/>
                    </a:ext>
                  </a:extLst>
                </p:cNvPr>
                <p:cNvSpPr txBox="1"/>
                <p:nvPr/>
              </p:nvSpPr>
              <p:spPr>
                <a:xfrm rot="18710355">
                  <a:off x="4155038" y="4629604"/>
                  <a:ext cx="60625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0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Ladder</a:t>
                  </a:r>
                </a:p>
              </p:txBody>
            </p:sp>
          </p:grp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2E5275FB-23BD-4174-AB3B-767449FAB7C3}"/>
                </a:ext>
              </a:extLst>
            </p:cNvPr>
            <p:cNvSpPr txBox="1"/>
            <p:nvPr/>
          </p:nvSpPr>
          <p:spPr>
            <a:xfrm>
              <a:off x="5491670" y="4774882"/>
              <a:ext cx="12907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42950">
                <a:defRPr/>
              </a:pPr>
              <a:r>
                <a:rPr lang="en-US" sz="1000" kern="0" dirty="0">
                  <a:solidFill>
                    <a:sysClr val="windowText" lastClr="000000"/>
                  </a:solidFill>
                  <a:latin typeface="Arial"/>
                  <a:cs typeface="Arial"/>
                </a:rPr>
                <a:t> GFP allele (307bp)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1692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474AC70F-4E51-A603-24F4-B84DE01C9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8859" y="7326101"/>
            <a:ext cx="2427611" cy="225550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A10229-BB29-4BF6-0425-1797BAAACFE2}"/>
              </a:ext>
            </a:extLst>
          </p:cNvPr>
          <p:cNvSpPr txBox="1"/>
          <p:nvPr/>
        </p:nvSpPr>
        <p:spPr>
          <a:xfrm>
            <a:off x="1360439" y="7647102"/>
            <a:ext cx="538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Basal </a:t>
            </a:r>
          </a:p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F32BC3C-FE4B-7BE7-6D57-BBB2B90C5E83}"/>
              </a:ext>
            </a:extLst>
          </p:cNvPr>
          <p:cNvCxnSpPr>
            <a:cxnSpLocks/>
          </p:cNvCxnSpPr>
          <p:nvPr/>
        </p:nvCxnSpPr>
        <p:spPr>
          <a:xfrm flipH="1">
            <a:off x="1562069" y="8014322"/>
            <a:ext cx="26747" cy="52666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8C6C93A-24AB-6EBB-D3C1-3E8E018D53D8}"/>
              </a:ext>
            </a:extLst>
          </p:cNvPr>
          <p:cNvCxnSpPr>
            <a:cxnSpLocks/>
          </p:cNvCxnSpPr>
          <p:nvPr/>
        </p:nvCxnSpPr>
        <p:spPr>
          <a:xfrm flipH="1">
            <a:off x="2218127" y="8141230"/>
            <a:ext cx="563349" cy="55565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4D9928B-0C3E-B77E-28FD-29F28BD91C1D}"/>
              </a:ext>
            </a:extLst>
          </p:cNvPr>
          <p:cNvSpPr txBox="1"/>
          <p:nvPr/>
        </p:nvSpPr>
        <p:spPr>
          <a:xfrm>
            <a:off x="2401567" y="7898972"/>
            <a:ext cx="8980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Appendages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6F75B7-1B02-A2A3-FB85-7D4F4DA31931}"/>
              </a:ext>
            </a:extLst>
          </p:cNvPr>
          <p:cNvSpPr txBox="1"/>
          <p:nvPr/>
        </p:nvSpPr>
        <p:spPr>
          <a:xfrm>
            <a:off x="749480" y="7964291"/>
            <a:ext cx="7601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Centrioles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3CCE465-1158-DA26-A012-AFD6601CCED2}"/>
              </a:ext>
            </a:extLst>
          </p:cNvPr>
          <p:cNvCxnSpPr>
            <a:cxnSpLocks/>
            <a:stCxn id="32" idx="2"/>
          </p:cNvCxnSpPr>
          <p:nvPr/>
        </p:nvCxnSpPr>
        <p:spPr>
          <a:xfrm>
            <a:off x="1129552" y="8210512"/>
            <a:ext cx="406602" cy="79950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68BE01F-E39B-8796-24CA-323E1660E65F}"/>
              </a:ext>
            </a:extLst>
          </p:cNvPr>
          <p:cNvCxnSpPr>
            <a:cxnSpLocks/>
          </p:cNvCxnSpPr>
          <p:nvPr/>
        </p:nvCxnSpPr>
        <p:spPr>
          <a:xfrm>
            <a:off x="1007852" y="8198245"/>
            <a:ext cx="126793" cy="65045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1879F5E1-16FB-C8C4-6953-A575A60EEE75}"/>
              </a:ext>
            </a:extLst>
          </p:cNvPr>
          <p:cNvCxnSpPr>
            <a:cxnSpLocks/>
          </p:cNvCxnSpPr>
          <p:nvPr/>
        </p:nvCxnSpPr>
        <p:spPr>
          <a:xfrm flipH="1">
            <a:off x="2612539" y="8141230"/>
            <a:ext cx="348520" cy="63515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23522CFB-62DB-F2B6-92AC-CA74417B8B3C}"/>
              </a:ext>
            </a:extLst>
          </p:cNvPr>
          <p:cNvGrpSpPr/>
          <p:nvPr/>
        </p:nvGrpSpPr>
        <p:grpSpPr>
          <a:xfrm>
            <a:off x="25743" y="13123"/>
            <a:ext cx="6173294" cy="9541347"/>
            <a:chOff x="25743" y="13123"/>
            <a:chExt cx="6173294" cy="9541347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8140816-3F1F-4741-A7B2-B9CFC59DE247}"/>
                </a:ext>
              </a:extLst>
            </p:cNvPr>
            <p:cNvGrpSpPr/>
            <p:nvPr/>
          </p:nvGrpSpPr>
          <p:grpSpPr>
            <a:xfrm>
              <a:off x="687768" y="409534"/>
              <a:ext cx="4624099" cy="2387733"/>
              <a:chOff x="153303" y="4127856"/>
              <a:chExt cx="4624099" cy="2387733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DDA67F19-A603-46BC-B4F1-69F94A4069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29"/>
              <a:stretch/>
            </p:blipFill>
            <p:spPr>
              <a:xfrm>
                <a:off x="3577852" y="5372123"/>
                <a:ext cx="1193442" cy="1143466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427E6731-EC13-42F2-98B9-627A718747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07"/>
              <a:stretch/>
            </p:blipFill>
            <p:spPr>
              <a:xfrm flipV="1">
                <a:off x="3583514" y="4176477"/>
                <a:ext cx="1193888" cy="1145291"/>
              </a:xfrm>
              <a:prstGeom prst="rect">
                <a:avLst/>
              </a:prstGeom>
            </p:spPr>
          </p:pic>
          <p:cxnSp>
            <p:nvCxnSpPr>
              <p:cNvPr id="51" name="직선 연결선 182">
                <a:extLst>
                  <a:ext uri="{FF2B5EF4-FFF2-40B4-BE49-F238E27FC236}">
                    <a16:creationId xmlns:a16="http://schemas.microsoft.com/office/drawing/2014/main" id="{0EEAE15F-9686-434C-8F97-859A2E6A90B4}"/>
                  </a:ext>
                </a:extLst>
              </p:cNvPr>
              <p:cNvCxnSpPr/>
              <p:nvPr/>
            </p:nvCxnSpPr>
            <p:spPr>
              <a:xfrm>
                <a:off x="4466983" y="6438307"/>
                <a:ext cx="248973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직선 연결선 182">
                <a:extLst>
                  <a:ext uri="{FF2B5EF4-FFF2-40B4-BE49-F238E27FC236}">
                    <a16:creationId xmlns:a16="http://schemas.microsoft.com/office/drawing/2014/main" id="{03749344-342B-47A0-97E0-ECD8EE401CB4}"/>
                  </a:ext>
                </a:extLst>
              </p:cNvPr>
              <p:cNvCxnSpPr/>
              <p:nvPr/>
            </p:nvCxnSpPr>
            <p:spPr>
              <a:xfrm>
                <a:off x="4466392" y="5248715"/>
                <a:ext cx="248973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1AE8DEC-E80B-417A-8BBD-72F26CB8552F}"/>
                  </a:ext>
                </a:extLst>
              </p:cNvPr>
              <p:cNvSpPr txBox="1"/>
              <p:nvPr/>
            </p:nvSpPr>
            <p:spPr>
              <a:xfrm>
                <a:off x="153303" y="4127856"/>
                <a:ext cx="2952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C569190D-5DA0-4AA4-99B7-C7DBEC9E49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666" y="4204800"/>
                <a:ext cx="2926128" cy="2310789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E135E07-50FA-4356-A2F1-14ADFCA0FA7B}"/>
                  </a:ext>
                </a:extLst>
              </p:cNvPr>
              <p:cNvSpPr txBox="1"/>
              <p:nvPr/>
            </p:nvSpPr>
            <p:spPr>
              <a:xfrm>
                <a:off x="551392" y="4204800"/>
                <a:ext cx="20354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E10.5  Wdr11</a:t>
                </a:r>
                <a:r>
                  <a:rPr lang="en-GB" sz="1000" b="1" baseline="30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+/+</a:t>
                </a:r>
                <a:r>
                  <a:rPr lang="en-GB" sz="1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  <a:p>
                <a:r>
                  <a:rPr lang="en-GB" sz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3D reconstruction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BD56898-8E63-440F-8E60-A1CA111A3DAC}"/>
                  </a:ext>
                </a:extLst>
              </p:cNvPr>
              <p:cNvSpPr/>
              <p:nvPr/>
            </p:nvSpPr>
            <p:spPr>
              <a:xfrm>
                <a:off x="1265966" y="5101035"/>
                <a:ext cx="402395" cy="400111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7CBA20F-D6E8-4C5E-A45B-000BF078F4A9}"/>
                  </a:ext>
                </a:extLst>
              </p:cNvPr>
              <p:cNvSpPr/>
              <p:nvPr/>
            </p:nvSpPr>
            <p:spPr>
              <a:xfrm>
                <a:off x="2184447" y="5232939"/>
                <a:ext cx="402395" cy="400111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75731A8-F00D-4590-9878-BE345F9792E9}"/>
                </a:ext>
              </a:extLst>
            </p:cNvPr>
            <p:cNvGrpSpPr/>
            <p:nvPr/>
          </p:nvGrpSpPr>
          <p:grpSpPr>
            <a:xfrm>
              <a:off x="350331" y="2823248"/>
              <a:ext cx="5848706" cy="4330638"/>
              <a:chOff x="370106" y="3808734"/>
              <a:chExt cx="5848706" cy="4330638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C7781BC1-AF19-49EB-94E2-6E19440A22A6}"/>
                  </a:ext>
                </a:extLst>
              </p:cNvPr>
              <p:cNvGrpSpPr/>
              <p:nvPr/>
            </p:nvGrpSpPr>
            <p:grpSpPr>
              <a:xfrm>
                <a:off x="370106" y="3920952"/>
                <a:ext cx="5848706" cy="4218420"/>
                <a:chOff x="124929" y="268060"/>
                <a:chExt cx="5848706" cy="4218420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A2D187F0-FCA1-4AC7-B4FC-12B694394553}"/>
                    </a:ext>
                  </a:extLst>
                </p:cNvPr>
                <p:cNvGrpSpPr/>
                <p:nvPr/>
              </p:nvGrpSpPr>
              <p:grpSpPr>
                <a:xfrm>
                  <a:off x="4122288" y="471250"/>
                  <a:ext cx="1851347" cy="4015230"/>
                  <a:chOff x="4292409" y="768962"/>
                  <a:chExt cx="1851347" cy="4015230"/>
                </a:xfrm>
              </p:grpSpPr>
              <p:graphicFrame>
                <p:nvGraphicFramePr>
                  <p:cNvPr id="77" name="Object 76">
                    <a:extLst>
                      <a:ext uri="{FF2B5EF4-FFF2-40B4-BE49-F238E27FC236}">
                        <a16:creationId xmlns:a16="http://schemas.microsoft.com/office/drawing/2014/main" id="{F7F4E3E9-EA83-4666-BC10-7029BA507D95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595071966"/>
                      </p:ext>
                    </p:extLst>
                  </p:nvPr>
                </p:nvGraphicFramePr>
                <p:xfrm>
                  <a:off x="4292409" y="876180"/>
                  <a:ext cx="1851347" cy="2024869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Prism 8" r:id="rId6" imgW="2253369" imgH="2463814" progId="Prism8.Document">
                          <p:embed/>
                        </p:oleObj>
                      </mc:Choice>
                      <mc:Fallback>
                        <p:oleObj name="Prism 8" r:id="rId6" imgW="2253369" imgH="2463814" progId="Prism8.Document">
                          <p:embed/>
                          <p:pic>
                            <p:nvPicPr>
                              <p:cNvPr id="77" name="Object 76">
                                <a:extLst>
                                  <a:ext uri="{FF2B5EF4-FFF2-40B4-BE49-F238E27FC236}">
                                    <a16:creationId xmlns:a16="http://schemas.microsoft.com/office/drawing/2014/main" id="{F7F4E3E9-EA83-4666-BC10-7029BA507D95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7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4292409" y="876180"/>
                                <a:ext cx="1851347" cy="2024869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78" name="Object 77">
                    <a:extLst>
                      <a:ext uri="{FF2B5EF4-FFF2-40B4-BE49-F238E27FC236}">
                        <a16:creationId xmlns:a16="http://schemas.microsoft.com/office/drawing/2014/main" id="{765ED1DB-F06E-4C3D-9048-E259C3BEF7F1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758953568"/>
                      </p:ext>
                    </p:extLst>
                  </p:nvPr>
                </p:nvGraphicFramePr>
                <p:xfrm>
                  <a:off x="4373872" y="2801202"/>
                  <a:ext cx="1704022" cy="198299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Prism 8" r:id="rId8" imgW="2216635" imgH="2463814" progId="Prism8.Document">
                          <p:embed/>
                        </p:oleObj>
                      </mc:Choice>
                      <mc:Fallback>
                        <p:oleObj name="Prism 8" r:id="rId8" imgW="2216635" imgH="2463814" progId="Prism8.Document">
                          <p:embed/>
                          <p:pic>
                            <p:nvPicPr>
                              <p:cNvPr id="78" name="Object 77">
                                <a:extLst>
                                  <a:ext uri="{FF2B5EF4-FFF2-40B4-BE49-F238E27FC236}">
                                    <a16:creationId xmlns:a16="http://schemas.microsoft.com/office/drawing/2014/main" id="{765ED1DB-F06E-4C3D-9048-E259C3BEF7F1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9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4373872" y="2801202"/>
                                <a:ext cx="1704022" cy="198299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pic>
                <p:nvPicPr>
                  <p:cNvPr id="79" name="Picture 78">
                    <a:extLst>
                      <a:ext uri="{FF2B5EF4-FFF2-40B4-BE49-F238E27FC236}">
                        <a16:creationId xmlns:a16="http://schemas.microsoft.com/office/drawing/2014/main" id="{61DBE8B6-AE91-4339-B0DC-633F68FDC5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9409" t="3802" r="8120" b="86348"/>
                  <a:stretch/>
                </p:blipFill>
                <p:spPr>
                  <a:xfrm>
                    <a:off x="4410723" y="768962"/>
                    <a:ext cx="1606619" cy="20329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156F0743-972E-4D45-BB3D-32119AFF2B19}"/>
                    </a:ext>
                  </a:extLst>
                </p:cNvPr>
                <p:cNvGrpSpPr/>
                <p:nvPr/>
              </p:nvGrpSpPr>
              <p:grpSpPr>
                <a:xfrm>
                  <a:off x="124929" y="268060"/>
                  <a:ext cx="4056516" cy="3314652"/>
                  <a:chOff x="124929" y="268060"/>
                  <a:chExt cx="4056516" cy="3314652"/>
                </a:xfrm>
              </p:grpSpPr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84B7C329-BCC5-46CF-BBE6-42E850F003F9}"/>
                      </a:ext>
                    </a:extLst>
                  </p:cNvPr>
                  <p:cNvGrpSpPr/>
                  <p:nvPr/>
                </p:nvGrpSpPr>
                <p:grpSpPr>
                  <a:xfrm>
                    <a:off x="610003" y="649969"/>
                    <a:ext cx="2914684" cy="2932743"/>
                    <a:chOff x="159489" y="575541"/>
                    <a:chExt cx="2914684" cy="2932743"/>
                  </a:xfrm>
                </p:grpSpPr>
                <p:pic>
                  <p:nvPicPr>
                    <p:cNvPr id="71" name="Picture 70">
                      <a:extLst>
                        <a:ext uri="{FF2B5EF4-FFF2-40B4-BE49-F238E27FC236}">
                          <a16:creationId xmlns:a16="http://schemas.microsoft.com/office/drawing/2014/main" id="{E1A1AEDD-D237-4341-AC8C-7CAC6882E3B1}"/>
                        </a:ext>
                      </a:extLst>
                    </p:cNvPr>
                    <p:cNvPicPr preferRelativeResize="0">
                      <a:picLocks/>
                    </p:cNvPicPr>
                    <p:nvPr/>
                  </p:nvPicPr>
                  <p:blipFill>
                    <a:blip r:embed="rId11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2">
                              <a14:imgEffect>
                                <a14:brightnessContrast contrast="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9489" y="575541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" name="Picture 71">
                      <a:extLst>
                        <a:ext uri="{FF2B5EF4-FFF2-40B4-BE49-F238E27FC236}">
                          <a16:creationId xmlns:a16="http://schemas.microsoft.com/office/drawing/2014/main" id="{9658FB53-0A15-4B79-A4AF-554ACA64B5C1}"/>
                        </a:ext>
                      </a:extLst>
                    </p:cNvPr>
                    <p:cNvPicPr preferRelativeResize="0">
                      <a:picLocks/>
                    </p:cNvPicPr>
                    <p:nvPr/>
                  </p:nvPicPr>
                  <p:blipFill>
                    <a:blip r:embed="rId13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4">
                              <a14:imgEffect>
                                <a14:brightnessContrast contrast="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V="1">
                      <a:off x="159489" y="2068284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3" name="Picture 72">
                      <a:extLst>
                        <a:ext uri="{FF2B5EF4-FFF2-40B4-BE49-F238E27FC236}">
                          <a16:creationId xmlns:a16="http://schemas.microsoft.com/office/drawing/2014/main" id="{00624002-7B3C-4FDA-9CF8-0D43A0228573}"/>
                        </a:ext>
                      </a:extLst>
                    </p:cNvPr>
                    <p:cNvPicPr preferRelativeResize="0">
                      <a:picLocks/>
                    </p:cNvPicPr>
                    <p:nvPr/>
                  </p:nvPicPr>
                  <p:blipFill>
                    <a:blip r:embed="rId15">
                      <a:extLst>
                        <a:ext uri="{BEBA8EAE-BF5A-486C-A8C5-ECC9F3942E4B}">
                          <a14:imgProps xmlns:a14="http://schemas.microsoft.com/office/drawing/2010/main">
                            <a14:imgLayer r:embed="rId16">
                              <a14:imgEffect>
                                <a14:brightnessContrast contrast="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634173" y="575541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4" name="Picture 73">
                      <a:extLst>
                        <a:ext uri="{FF2B5EF4-FFF2-40B4-BE49-F238E27FC236}">
                          <a16:creationId xmlns:a16="http://schemas.microsoft.com/office/drawing/2014/main" id="{8E9B0170-7397-4D27-9908-5CEBB43FF871}"/>
                        </a:ext>
                      </a:extLst>
                    </p:cNvPr>
                    <p:cNvPicPr preferRelativeResize="0">
                      <a:picLocks/>
                    </p:cNvPicPr>
                    <p:nvPr/>
                  </p:nvPicPr>
                  <p:blipFill>
                    <a:blip r:embed="rId17">
                      <a:extLst>
                        <a:ext uri="{BEBA8EAE-BF5A-486C-A8C5-ECC9F3942E4B}">
                          <a14:imgProps xmlns:a14="http://schemas.microsoft.com/office/drawing/2010/main">
                            <a14:imgLayer r:embed="rId18">
                              <a14:imgEffect>
                                <a14:brightnessContrast contrast="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V="1">
                      <a:off x="1634173" y="2068284"/>
                      <a:ext cx="1440000" cy="14400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7B8C2674-5A9D-40E5-892F-A111ED4547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3968" y="762110"/>
                      <a:ext cx="541428" cy="535062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6" name="Rectangle 75">
                      <a:extLst>
                        <a:ext uri="{FF2B5EF4-FFF2-40B4-BE49-F238E27FC236}">
                          <a16:creationId xmlns:a16="http://schemas.microsoft.com/office/drawing/2014/main" id="{B5BDFF47-6A25-4C7C-ABCF-2F69A8B29D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534" y="2354520"/>
                      <a:ext cx="536038" cy="486516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88025F05-EC53-4C35-AEE9-530DCB30A5E9}"/>
                      </a:ext>
                    </a:extLst>
                  </p:cNvPr>
                  <p:cNvSpPr txBox="1"/>
                  <p:nvPr/>
                </p:nvSpPr>
                <p:spPr>
                  <a:xfrm>
                    <a:off x="522977" y="440835"/>
                    <a:ext cx="1619354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000" b="1" dirty="0">
                        <a:solidFill>
                          <a:srgbClr val="33CC33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rPr>
                      <a:t>ARL13B</a:t>
                    </a:r>
                    <a:r>
                      <a:rPr lang="en-GB" sz="1000" b="1" dirty="0"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rPr>
                      <a:t> /</a:t>
                    </a:r>
                    <a:r>
                      <a:rPr lang="en-GB" sz="1000" b="1" dirty="0">
                        <a:solidFill>
                          <a:srgbClr val="92D050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rPr>
                      <a:t> </a:t>
                    </a:r>
                    <a:r>
                      <a:rPr lang="en-GB" sz="1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rPr>
                      <a:t>SSEA1</a:t>
                    </a:r>
                    <a:r>
                      <a:rPr lang="en-GB" sz="1000" b="1" dirty="0"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rPr>
                      <a:t> / </a:t>
                    </a:r>
                    <a:r>
                      <a:rPr lang="en-GB" sz="1000" b="1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rPr>
                      <a:t>DAPI</a:t>
                    </a:r>
                  </a:p>
                </p:txBody>
              </p:sp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1CB9B634-06F9-4DB5-A898-A4D1C9403630}"/>
                      </a:ext>
                    </a:extLst>
                  </p:cNvPr>
                  <p:cNvSpPr txBox="1"/>
                  <p:nvPr/>
                </p:nvSpPr>
                <p:spPr>
                  <a:xfrm>
                    <a:off x="2417238" y="436992"/>
                    <a:ext cx="1207382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000" b="1" dirty="0">
                        <a:solidFill>
                          <a:srgbClr val="33CC33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rPr>
                      <a:t>ARL13B</a:t>
                    </a:r>
                    <a:r>
                      <a:rPr lang="en-GB" sz="1000" b="1" dirty="0">
                        <a:solidFill>
                          <a:srgbClr val="92D050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rPr>
                      <a:t> </a:t>
                    </a:r>
                    <a:r>
                      <a:rPr lang="en-GB" sz="1000" b="1" dirty="0"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rPr>
                      <a:t>/</a:t>
                    </a:r>
                    <a:r>
                      <a:rPr lang="en-GB" sz="1000" b="1" dirty="0">
                        <a:solidFill>
                          <a:srgbClr val="92D050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rPr>
                      <a:t> </a:t>
                    </a:r>
                    <a:r>
                      <a:rPr lang="en-GB" sz="1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rPr>
                      <a:t>SSEA1</a:t>
                    </a:r>
                    <a:endParaRPr lang="en-GB" sz="1000" b="1" dirty="0">
                      <a:solidFill>
                        <a:srgbClr val="00B0F0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325D0B8C-1C56-4350-AEBE-63C84EE13829}"/>
                      </a:ext>
                    </a:extLst>
                  </p:cNvPr>
                  <p:cNvSpPr txBox="1"/>
                  <p:nvPr/>
                </p:nvSpPr>
                <p:spPr>
                  <a:xfrm>
                    <a:off x="124929" y="268060"/>
                    <a:ext cx="295274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</a:t>
                    </a:r>
                    <a:endParaRPr lang="en-GB" sz="12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CA222712-442E-4CFA-BF4C-F83BB8B233CA}"/>
                      </a:ext>
                    </a:extLst>
                  </p:cNvPr>
                  <p:cNvSpPr txBox="1"/>
                  <p:nvPr/>
                </p:nvSpPr>
                <p:spPr>
                  <a:xfrm>
                    <a:off x="3886171" y="268061"/>
                    <a:ext cx="295274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</a:t>
                    </a:r>
                    <a:endParaRPr lang="en-GB" sz="12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BC3D715A-34D1-4E37-A3E0-01D1F58F3858}"/>
                      </a:ext>
                    </a:extLst>
                  </p:cNvPr>
                  <p:cNvCxnSpPr/>
                  <p:nvPr/>
                </p:nvCxnSpPr>
                <p:spPr>
                  <a:xfrm>
                    <a:off x="1650365" y="2004573"/>
                    <a:ext cx="349200" cy="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A4122F04-3160-4868-9617-042E893C3CEA}"/>
                      </a:ext>
                    </a:extLst>
                  </p:cNvPr>
                  <p:cNvCxnSpPr/>
                  <p:nvPr/>
                </p:nvCxnSpPr>
                <p:spPr>
                  <a:xfrm>
                    <a:off x="1649358" y="3507308"/>
                    <a:ext cx="349200" cy="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>
                    <a:extLst>
                      <a:ext uri="{FF2B5EF4-FFF2-40B4-BE49-F238E27FC236}">
                        <a16:creationId xmlns:a16="http://schemas.microsoft.com/office/drawing/2014/main" id="{F26B69A2-3FEC-48B9-BEA5-B432F349566C}"/>
                      </a:ext>
                    </a:extLst>
                  </p:cNvPr>
                  <p:cNvCxnSpPr/>
                  <p:nvPr/>
                </p:nvCxnSpPr>
                <p:spPr>
                  <a:xfrm>
                    <a:off x="3113429" y="1994167"/>
                    <a:ext cx="349200" cy="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271687BB-C52A-4000-A68B-9BCB0326A6D6}"/>
                      </a:ext>
                    </a:extLst>
                  </p:cNvPr>
                  <p:cNvCxnSpPr/>
                  <p:nvPr/>
                </p:nvCxnSpPr>
                <p:spPr>
                  <a:xfrm>
                    <a:off x="3113429" y="3507308"/>
                    <a:ext cx="349200" cy="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18BDBD63-BA75-48C3-B0C8-B6FC65090DCF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-423641" y="2196137"/>
                    <a:ext cx="1849597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400" b="1" i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Wdr11 -/-</a:t>
                    </a:r>
                    <a:endParaRPr lang="en-GB" sz="14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6D53653-1B6C-4BDC-AB23-73770420D5A9}"/>
                  </a:ext>
                </a:extLst>
              </p:cNvPr>
              <p:cNvSpPr txBox="1"/>
              <p:nvPr/>
            </p:nvSpPr>
            <p:spPr>
              <a:xfrm rot="16200000">
                <a:off x="-208304" y="4579644"/>
                <a:ext cx="184959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Wdr11 +/+</a:t>
                </a:r>
                <a:endParaRPr lang="en-GB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13B9628-B308-4AC5-96C5-513B5279C26E}"/>
                </a:ext>
              </a:extLst>
            </p:cNvPr>
            <p:cNvSpPr txBox="1"/>
            <p:nvPr/>
          </p:nvSpPr>
          <p:spPr>
            <a:xfrm>
              <a:off x="25743" y="13123"/>
              <a:ext cx="1204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Figure S2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128100E-2181-E216-145E-1EEBF008D813}"/>
                </a:ext>
              </a:extLst>
            </p:cNvPr>
            <p:cNvGrpSpPr/>
            <p:nvPr/>
          </p:nvGrpSpPr>
          <p:grpSpPr>
            <a:xfrm>
              <a:off x="675067" y="7027006"/>
              <a:ext cx="5265975" cy="2527464"/>
              <a:chOff x="567400" y="8184275"/>
              <a:chExt cx="4294644" cy="1474169"/>
            </a:xfrm>
          </p:grpSpPr>
          <p:pic>
            <p:nvPicPr>
              <p:cNvPr id="6" name="Picture 5" descr="A picture containing outdoor, invertebrate, arthropod&#10;&#10;Description automatically generated">
                <a:extLst>
                  <a:ext uri="{FF2B5EF4-FFF2-40B4-BE49-F238E27FC236}">
                    <a16:creationId xmlns:a16="http://schemas.microsoft.com/office/drawing/2014/main" id="{4ABE53B1-7A4A-76AD-6E33-1CD5BDE7C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82216" y="8342898"/>
                <a:ext cx="1979828" cy="1315546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2BA370-A610-620C-67F5-7FFDBE21000B}"/>
                  </a:ext>
                </a:extLst>
              </p:cNvPr>
              <p:cNvSpPr txBox="1"/>
              <p:nvPr/>
            </p:nvSpPr>
            <p:spPr>
              <a:xfrm>
                <a:off x="567400" y="8184275"/>
                <a:ext cx="184959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Wdr11 +/+</a:t>
                </a:r>
                <a:endParaRPr lang="en-GB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BF18D3-85F0-60DF-E741-09BC2BCB9C2B}"/>
                  </a:ext>
                </a:extLst>
              </p:cNvPr>
              <p:cNvSpPr txBox="1"/>
              <p:nvPr/>
            </p:nvSpPr>
            <p:spPr>
              <a:xfrm>
                <a:off x="2836358" y="8184275"/>
                <a:ext cx="184959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Wdr11 -/-</a:t>
                </a:r>
                <a:endParaRPr lang="en-GB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EA1C57-5C4C-997B-E2CB-BA076A8C29C7}"/>
                </a:ext>
              </a:extLst>
            </p:cNvPr>
            <p:cNvSpPr txBox="1"/>
            <p:nvPr/>
          </p:nvSpPr>
          <p:spPr>
            <a:xfrm>
              <a:off x="379793" y="6801471"/>
              <a:ext cx="295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GB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CD6FA0-1E37-2726-4FC6-0652BA0C895F}"/>
                </a:ext>
              </a:extLst>
            </p:cNvPr>
            <p:cNvSpPr txBox="1"/>
            <p:nvPr/>
          </p:nvSpPr>
          <p:spPr>
            <a:xfrm>
              <a:off x="4855878" y="7976446"/>
              <a:ext cx="5389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Basal </a:t>
              </a:r>
            </a:p>
            <a:p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body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36CA88F-E85F-63EA-30A4-650C29E34D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12668" y="8331582"/>
              <a:ext cx="288189" cy="76708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E9491DF-533A-E85A-E8E5-67BC8E7CBC76}"/>
                </a:ext>
              </a:extLst>
            </p:cNvPr>
            <p:cNvSpPr txBox="1"/>
            <p:nvPr/>
          </p:nvSpPr>
          <p:spPr>
            <a:xfrm>
              <a:off x="5157946" y="8274527"/>
              <a:ext cx="7601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Centrioles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51112A8-2FCA-C7E0-7346-2AB1E843F14D}"/>
                </a:ext>
              </a:extLst>
            </p:cNvPr>
            <p:cNvCxnSpPr>
              <a:cxnSpLocks/>
            </p:cNvCxnSpPr>
            <p:nvPr/>
          </p:nvCxnSpPr>
          <p:spPr>
            <a:xfrm>
              <a:off x="5122557" y="8375607"/>
              <a:ext cx="0" cy="86204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5E9B2A3-DCFF-65A5-20D9-03CFD6EE4E4D}"/>
                </a:ext>
              </a:extLst>
            </p:cNvPr>
            <p:cNvCxnSpPr>
              <a:cxnSpLocks/>
              <a:stCxn id="33" idx="2"/>
            </p:cNvCxnSpPr>
            <p:nvPr/>
          </p:nvCxnSpPr>
          <p:spPr>
            <a:xfrm>
              <a:off x="5538018" y="8520748"/>
              <a:ext cx="162268" cy="55816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F9D0304F-93B3-EE4A-EBDD-01ACFB35307C}"/>
                </a:ext>
              </a:extLst>
            </p:cNvPr>
            <p:cNvCxnSpPr>
              <a:cxnSpLocks/>
            </p:cNvCxnSpPr>
            <p:nvPr/>
          </p:nvCxnSpPr>
          <p:spPr>
            <a:xfrm>
              <a:off x="4117979" y="8176501"/>
              <a:ext cx="310177" cy="68473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DBC27B4-7BCE-890C-B512-6D5CC11E09BF}"/>
                </a:ext>
              </a:extLst>
            </p:cNvPr>
            <p:cNvSpPr txBox="1"/>
            <p:nvPr/>
          </p:nvSpPr>
          <p:spPr>
            <a:xfrm>
              <a:off x="3549179" y="7955948"/>
              <a:ext cx="8980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Appendages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90C6399-4442-1AA6-65EC-8AB73D93752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9" t="4814" r="13326" b="6614"/>
          <a:stretch/>
        </p:blipFill>
        <p:spPr>
          <a:xfrm rot="5400000">
            <a:off x="795163" y="7324886"/>
            <a:ext cx="534578" cy="5290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92E9D3-1D9A-E412-91AC-66539BFAF5A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2998" y="7316241"/>
            <a:ext cx="534577" cy="50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54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2" b="14890"/>
          <a:stretch/>
        </p:blipFill>
        <p:spPr>
          <a:xfrm>
            <a:off x="1084671" y="1523943"/>
            <a:ext cx="1942844" cy="1726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1"/>
          <a:stretch/>
        </p:blipFill>
        <p:spPr>
          <a:xfrm flipH="1">
            <a:off x="3732058" y="1565066"/>
            <a:ext cx="1942843" cy="18537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1809" y="1523943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61039" y="1508553"/>
            <a:ext cx="1112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Wdr11-/-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F65CF4-2116-48B3-AAF4-D9A02512EEB6}"/>
              </a:ext>
            </a:extLst>
          </p:cNvPr>
          <p:cNvSpPr txBox="1"/>
          <p:nvPr/>
        </p:nvSpPr>
        <p:spPr>
          <a:xfrm>
            <a:off x="719383" y="1508554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C5D26D-F068-47C7-BC92-E17B79508CA3}"/>
              </a:ext>
            </a:extLst>
          </p:cNvPr>
          <p:cNvSpPr txBox="1"/>
          <p:nvPr/>
        </p:nvSpPr>
        <p:spPr>
          <a:xfrm>
            <a:off x="482348" y="145640"/>
            <a:ext cx="120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Figure S3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EDC441-A2A3-478A-8FAA-BA70EB830394}"/>
              </a:ext>
            </a:extLst>
          </p:cNvPr>
          <p:cNvSpPr txBox="1"/>
          <p:nvPr/>
        </p:nvSpPr>
        <p:spPr>
          <a:xfrm>
            <a:off x="607023" y="3492093"/>
            <a:ext cx="400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8B0AC5-CB3D-4609-8CEB-C14FE4FD2B53}"/>
              </a:ext>
            </a:extLst>
          </p:cNvPr>
          <p:cNvSpPr txBox="1"/>
          <p:nvPr/>
        </p:nvSpPr>
        <p:spPr>
          <a:xfrm>
            <a:off x="2963762" y="3475286"/>
            <a:ext cx="11120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Wdr11-/-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2FA947-88F2-406C-88ED-A9B7CEB2CD75}"/>
              </a:ext>
            </a:extLst>
          </p:cNvPr>
          <p:cNvGrpSpPr/>
          <p:nvPr/>
        </p:nvGrpSpPr>
        <p:grpSpPr>
          <a:xfrm>
            <a:off x="1046150" y="3418773"/>
            <a:ext cx="2825520" cy="2288355"/>
            <a:chOff x="802310" y="3418773"/>
            <a:chExt cx="2825520" cy="2288355"/>
          </a:xfrm>
        </p:grpSpPr>
        <p:grpSp>
          <p:nvGrpSpPr>
            <p:cNvPr id="16" name="Group 15"/>
            <p:cNvGrpSpPr/>
            <p:nvPr/>
          </p:nvGrpSpPr>
          <p:grpSpPr>
            <a:xfrm>
              <a:off x="802310" y="3418774"/>
              <a:ext cx="2825520" cy="2288354"/>
              <a:chOff x="567177" y="2641064"/>
              <a:chExt cx="2825520" cy="2288354"/>
            </a:xfrm>
          </p:grpSpPr>
          <p:graphicFrame>
            <p:nvGraphicFramePr>
              <p:cNvPr id="14" name="Object 13"/>
              <p:cNvGraphicFramePr>
                <a:graphicFrameLocks noChangeAspect="1"/>
              </p:cNvGraphicFramePr>
              <p:nvPr/>
            </p:nvGraphicFramePr>
            <p:xfrm>
              <a:off x="567177" y="2641064"/>
              <a:ext cx="2825520" cy="228835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rism 8" r:id="rId4" imgW="3114814" imgH="2523239" progId="Prism8.Document">
                      <p:embed/>
                    </p:oleObj>
                  </mc:Choice>
                  <mc:Fallback>
                    <p:oleObj name="Prism 8" r:id="rId4" imgW="3114814" imgH="2523239" progId="Prism8.Document">
                      <p:embed/>
                      <p:pic>
                        <p:nvPicPr>
                          <p:cNvPr id="14" name="Object 13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567177" y="2641064"/>
                            <a:ext cx="2825520" cy="228835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" name="TextBox 12"/>
              <p:cNvSpPr txBox="1"/>
              <p:nvPr/>
            </p:nvSpPr>
            <p:spPr>
              <a:xfrm>
                <a:off x="1507507" y="2823419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/>
                  <a:t>****</a:t>
                </a:r>
              </a:p>
            </p:txBody>
          </p:sp>
          <p:sp>
            <p:nvSpPr>
              <p:cNvPr id="15" name="Left Bracket 14"/>
              <p:cNvSpPr/>
              <p:nvPr/>
            </p:nvSpPr>
            <p:spPr>
              <a:xfrm rot="5400000">
                <a:off x="1730250" y="2851236"/>
                <a:ext cx="102311" cy="441434"/>
              </a:xfrm>
              <a:prstGeom prst="leftBracket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953FE36-92E6-4ADF-AA8D-4F6F1DF9CA78}"/>
                </a:ext>
              </a:extLst>
            </p:cNvPr>
            <p:cNvSpPr txBox="1"/>
            <p:nvPr/>
          </p:nvSpPr>
          <p:spPr>
            <a:xfrm>
              <a:off x="1558888" y="5404185"/>
              <a:ext cx="163356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WT   Wdr11-/-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6D54E19-F3CB-4942-BFE1-BFACB7A5065F}"/>
                </a:ext>
              </a:extLst>
            </p:cNvPr>
            <p:cNvSpPr/>
            <p:nvPr/>
          </p:nvSpPr>
          <p:spPr>
            <a:xfrm>
              <a:off x="2480732" y="3418773"/>
              <a:ext cx="1147097" cy="6532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90863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Box 154"/>
          <p:cNvSpPr txBox="1"/>
          <p:nvPr/>
        </p:nvSpPr>
        <p:spPr>
          <a:xfrm>
            <a:off x="1075664" y="733966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1026608" y="3215783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 r="12816"/>
          <a:stretch/>
        </p:blipFill>
        <p:spPr>
          <a:xfrm>
            <a:off x="3609812" y="3270502"/>
            <a:ext cx="1508188" cy="180088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r="15378"/>
          <a:stretch/>
        </p:blipFill>
        <p:spPr>
          <a:xfrm>
            <a:off x="3504659" y="5096272"/>
            <a:ext cx="1638530" cy="1770957"/>
          </a:xfrm>
          <a:prstGeom prst="rect">
            <a:avLst/>
          </a:prstGeom>
        </p:spPr>
      </p:pic>
      <p:grpSp>
        <p:nvGrpSpPr>
          <p:cNvPr id="111" name="그룹 110"/>
          <p:cNvGrpSpPr/>
          <p:nvPr/>
        </p:nvGrpSpPr>
        <p:grpSpPr>
          <a:xfrm>
            <a:off x="1266283" y="779626"/>
            <a:ext cx="4114700" cy="2132016"/>
            <a:chOff x="-3296635" y="-1359043"/>
            <a:chExt cx="19654166" cy="10094869"/>
          </a:xfrm>
        </p:grpSpPr>
        <p:pic>
          <p:nvPicPr>
            <p:cNvPr id="112" name="Picture 2" descr="F:\PhD thesis\IF images\Apoptosis\E10.5\new\Updated\2 - casp (null)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6782" y="4309396"/>
              <a:ext cx="5907079" cy="4426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" name="Picture 3" descr="F:\PhD thesis\IF images\Apoptosis\E10.5\new\Updated\2 - merged (null).t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9967" y="4309395"/>
              <a:ext cx="5907079" cy="4426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4" descr="F:\PhD thesis\IF images\Apoptosis\E10.5\new\Updated\2 - ssea (null)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10063" y="4309395"/>
              <a:ext cx="5907079" cy="4426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F:\PhD thesis\IF images\Apoptosis\E10.5\new\Updated\1 - casp (WT)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6783" y="-330782"/>
              <a:ext cx="5907079" cy="4426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6" descr="F:\PhD thesis\IF images\Apoptosis\E10.5\new\Updated\1 - merged (WT).tif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9968" y="-330785"/>
              <a:ext cx="5907079" cy="4426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7" descr="F:\PhD thesis\IF images\Apoptosis\E10.5\new\Updated\1 - ssea (WT).tif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10063" y="-330784"/>
              <a:ext cx="5907079" cy="4426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0" name="Straight Connector 19"/>
            <p:cNvCxnSpPr/>
            <p:nvPr/>
          </p:nvCxnSpPr>
          <p:spPr>
            <a:xfrm>
              <a:off x="10182592" y="3831506"/>
              <a:ext cx="1455001" cy="317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9"/>
            <p:cNvCxnSpPr/>
            <p:nvPr/>
          </p:nvCxnSpPr>
          <p:spPr>
            <a:xfrm>
              <a:off x="10182591" y="8460656"/>
              <a:ext cx="1455001" cy="317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/>
            <p:cNvSpPr txBox="1"/>
            <p:nvPr/>
          </p:nvSpPr>
          <p:spPr>
            <a:xfrm rot="16200000">
              <a:off x="-4906942" y="1204267"/>
              <a:ext cx="4485872" cy="1265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Wdr11 +/+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 rot="16200000">
              <a:off x="-4630927" y="5732410"/>
              <a:ext cx="3933846" cy="1265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Wdr11 -/-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-1061468" y="-1324672"/>
              <a:ext cx="3691021" cy="1265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SSEA1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038814" y="-1359043"/>
              <a:ext cx="5287779" cy="122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CASP3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9277094" y="-1324677"/>
              <a:ext cx="7080437" cy="1265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SSEA1</a:t>
              </a:r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GB" sz="9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CASP3</a:t>
              </a:r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GB" sz="9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DAPI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-2405313" y="-277741"/>
              <a:ext cx="909063" cy="1265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3786780" y="-292680"/>
              <a:ext cx="909063" cy="1265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9804264" y="-315845"/>
              <a:ext cx="909063" cy="1265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-2398083" y="4355503"/>
              <a:ext cx="909063" cy="1265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3794010" y="4340565"/>
              <a:ext cx="909063" cy="1265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9811494" y="4317400"/>
              <a:ext cx="909063" cy="1265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12192001" y="846207"/>
              <a:ext cx="909063" cy="1265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10917319" y="2903607"/>
              <a:ext cx="2444258" cy="1265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  <a:endParaRPr lang="en-GB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14040107" y="2613897"/>
              <a:ext cx="2050725" cy="1265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hg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12344400" y="4417055"/>
              <a:ext cx="909063" cy="1265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11524247" y="6855459"/>
              <a:ext cx="2259166" cy="1265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  <a:endParaRPr lang="en-GB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13783418" y="7250852"/>
              <a:ext cx="2483795" cy="1265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hg</a:t>
              </a:r>
            </a:p>
          </p:txBody>
        </p:sp>
        <p:sp>
          <p:nvSpPr>
            <p:cNvPr id="169" name="원호 168"/>
            <p:cNvSpPr/>
            <p:nvPr/>
          </p:nvSpPr>
          <p:spPr>
            <a:xfrm rot="7942315">
              <a:off x="10182592" y="1295400"/>
              <a:ext cx="1455001" cy="1431206"/>
            </a:xfrm>
            <a:prstGeom prst="arc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  <p:sp>
          <p:nvSpPr>
            <p:cNvPr id="170" name="원호 169"/>
            <p:cNvSpPr/>
            <p:nvPr/>
          </p:nvSpPr>
          <p:spPr>
            <a:xfrm rot="7885552">
              <a:off x="13149723" y="776105"/>
              <a:ext cx="1996245" cy="1847164"/>
            </a:xfrm>
            <a:prstGeom prst="arc">
              <a:avLst>
                <a:gd name="adj1" fmla="val 16200000"/>
                <a:gd name="adj2" fmla="val 165519"/>
              </a:avLst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000" dirty="0"/>
            </a:p>
          </p:txBody>
        </p:sp>
        <p:sp>
          <p:nvSpPr>
            <p:cNvPr id="171" name="원호 170"/>
            <p:cNvSpPr/>
            <p:nvPr/>
          </p:nvSpPr>
          <p:spPr>
            <a:xfrm rot="7942315">
              <a:off x="10477874" y="5120114"/>
              <a:ext cx="1455001" cy="1431206"/>
            </a:xfrm>
            <a:prstGeom prst="arc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  <p:sp>
          <p:nvSpPr>
            <p:cNvPr id="172" name="원호 171"/>
            <p:cNvSpPr/>
            <p:nvPr/>
          </p:nvSpPr>
          <p:spPr>
            <a:xfrm rot="7885552">
              <a:off x="13502155" y="4315069"/>
              <a:ext cx="1996245" cy="1847164"/>
            </a:xfrm>
            <a:prstGeom prst="arc">
              <a:avLst>
                <a:gd name="adj1" fmla="val 16200000"/>
                <a:gd name="adj2" fmla="val 165519"/>
              </a:avLst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9AF4A249-4926-4A63-BB27-95A7B1EB40C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80558" y="3227029"/>
            <a:ext cx="1810821" cy="169610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16E00EA6-DCE1-493E-83F4-174E568603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95256" y="5094575"/>
            <a:ext cx="1885400" cy="1752257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497EA740-EEFD-4DEE-B7C9-9A1E60CAE1F7}"/>
              </a:ext>
            </a:extLst>
          </p:cNvPr>
          <p:cNvSpPr txBox="1"/>
          <p:nvPr/>
        </p:nvSpPr>
        <p:spPr>
          <a:xfrm>
            <a:off x="394082" y="88303"/>
            <a:ext cx="120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Figure S4</a:t>
            </a:r>
          </a:p>
        </p:txBody>
      </p:sp>
    </p:spTree>
    <p:extLst>
      <p:ext uri="{BB962C8B-B14F-4D97-AF65-F5344CB8AC3E}">
        <p14:creationId xmlns:p14="http://schemas.microsoft.com/office/powerpoint/2010/main" val="4030823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r="42930" b="87169"/>
          <a:stretch/>
        </p:blipFill>
        <p:spPr>
          <a:xfrm>
            <a:off x="3984302" y="1504415"/>
            <a:ext cx="1186064" cy="311180"/>
          </a:xfrm>
          <a:prstGeom prst="rect">
            <a:avLst/>
          </a:prstGeom>
        </p:spPr>
      </p:pic>
      <p:grpSp>
        <p:nvGrpSpPr>
          <p:cNvPr id="151" name="Group 150"/>
          <p:cNvGrpSpPr/>
          <p:nvPr/>
        </p:nvGrpSpPr>
        <p:grpSpPr>
          <a:xfrm>
            <a:off x="773707" y="1231270"/>
            <a:ext cx="2640650" cy="1744197"/>
            <a:chOff x="165231" y="6068408"/>
            <a:chExt cx="2640650" cy="1744197"/>
          </a:xfrm>
        </p:grpSpPr>
        <p:grpSp>
          <p:nvGrpSpPr>
            <p:cNvPr id="136" name="Group 135"/>
            <p:cNvGrpSpPr/>
            <p:nvPr/>
          </p:nvGrpSpPr>
          <p:grpSpPr>
            <a:xfrm>
              <a:off x="165231" y="6068408"/>
              <a:ext cx="2640650" cy="1744197"/>
              <a:chOff x="317666" y="6200805"/>
              <a:chExt cx="2452264" cy="1501379"/>
            </a:xfrm>
          </p:grpSpPr>
          <p:sp>
            <p:nvSpPr>
              <p:cNvPr id="134" name="TextBox 133"/>
              <p:cNvSpPr txBox="1"/>
              <p:nvPr/>
            </p:nvSpPr>
            <p:spPr>
              <a:xfrm rot="16200000">
                <a:off x="-122447" y="6734226"/>
                <a:ext cx="1251792" cy="3715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Relative expression</a:t>
                </a:r>
              </a:p>
              <a:p>
                <a:pPr algn="ctr"/>
                <a:r>
                  <a:rPr lang="en-GB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(normalised to </a:t>
                </a:r>
                <a:r>
                  <a:rPr lang="en-GB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Gapdh</a:t>
                </a:r>
                <a:r>
                  <a:rPr lang="en-GB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  <p:pic>
            <p:nvPicPr>
              <p:cNvPr id="104" name="Picture 10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3" t="17409" r="10911"/>
              <a:stretch/>
            </p:blipFill>
            <p:spPr bwMode="auto">
              <a:xfrm>
                <a:off x="712028" y="6200805"/>
                <a:ext cx="2057902" cy="15013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0" name="TextBox 139"/>
            <p:cNvSpPr txBox="1"/>
            <p:nvPr/>
          </p:nvSpPr>
          <p:spPr>
            <a:xfrm>
              <a:off x="1511782" y="6168020"/>
              <a:ext cx="6110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Blimp1</a:t>
              </a:r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1067188" y="3123262"/>
            <a:ext cx="2347169" cy="1728573"/>
            <a:chOff x="3317930" y="7750719"/>
            <a:chExt cx="2347169" cy="1728573"/>
          </a:xfrm>
        </p:grpSpPr>
        <p:pic>
          <p:nvPicPr>
            <p:cNvPr id="105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21" t="14709" r="9060"/>
            <a:stretch/>
          </p:blipFill>
          <p:spPr bwMode="auto">
            <a:xfrm>
              <a:off x="3317930" y="7844223"/>
              <a:ext cx="2347169" cy="1635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5" name="TextBox 144"/>
            <p:cNvSpPr txBox="1"/>
            <p:nvPr/>
          </p:nvSpPr>
          <p:spPr>
            <a:xfrm>
              <a:off x="4670130" y="7750719"/>
              <a:ext cx="4700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c-Kit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1240684" y="5036545"/>
            <a:ext cx="2215994" cy="1482422"/>
            <a:chOff x="3123212" y="6120170"/>
            <a:chExt cx="2215994" cy="1482422"/>
          </a:xfrm>
        </p:grpSpPr>
        <p:pic>
          <p:nvPicPr>
            <p:cNvPr id="106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5" t="17230" r="10280" b="3627"/>
            <a:stretch/>
          </p:blipFill>
          <p:spPr bwMode="auto">
            <a:xfrm>
              <a:off x="3123212" y="6120170"/>
              <a:ext cx="2215994" cy="1482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7" name="TextBox 136"/>
            <p:cNvSpPr txBox="1"/>
            <p:nvPr/>
          </p:nvSpPr>
          <p:spPr>
            <a:xfrm>
              <a:off x="4130643" y="6188020"/>
              <a:ext cx="53893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Cxcr4</a:t>
              </a:r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3689178" y="5004690"/>
            <a:ext cx="2229922" cy="1532339"/>
            <a:chOff x="1090834" y="7877758"/>
            <a:chExt cx="2229922" cy="1532339"/>
          </a:xfrm>
        </p:grpSpPr>
        <p:pic>
          <p:nvPicPr>
            <p:cNvPr id="107" name="Pictur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0" t="18772" r="10243"/>
            <a:stretch/>
          </p:blipFill>
          <p:spPr bwMode="auto">
            <a:xfrm>
              <a:off x="1090834" y="7877758"/>
              <a:ext cx="2229922" cy="1532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1" name="TextBox 140"/>
            <p:cNvSpPr txBox="1"/>
            <p:nvPr/>
          </p:nvSpPr>
          <p:spPr>
            <a:xfrm>
              <a:off x="2056252" y="7983923"/>
              <a:ext cx="46198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Sdf1</a:t>
              </a: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3706207" y="3317498"/>
            <a:ext cx="2229921" cy="1496101"/>
            <a:chOff x="393857" y="7869401"/>
            <a:chExt cx="2229921" cy="1496101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4" t="17307" r="9775"/>
            <a:stretch/>
          </p:blipFill>
          <p:spPr bwMode="auto">
            <a:xfrm>
              <a:off x="393857" y="7869401"/>
              <a:ext cx="2229921" cy="1496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" name="TextBox 142"/>
            <p:cNvSpPr txBox="1"/>
            <p:nvPr/>
          </p:nvSpPr>
          <p:spPr>
            <a:xfrm>
              <a:off x="1437351" y="7869401"/>
              <a:ext cx="48923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Steel</a:t>
              </a:r>
            </a:p>
          </p:txBody>
        </p:sp>
      </p:grpSp>
      <p:sp>
        <p:nvSpPr>
          <p:cNvPr id="155" name="TextBox 154"/>
          <p:cNvSpPr txBox="1"/>
          <p:nvPr/>
        </p:nvSpPr>
        <p:spPr>
          <a:xfrm rot="16200000">
            <a:off x="168104" y="3707210"/>
            <a:ext cx="145424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Relative expression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(normalised to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86920AF-D16B-400C-8110-2C06F4B17112}"/>
              </a:ext>
            </a:extLst>
          </p:cNvPr>
          <p:cNvSpPr txBox="1"/>
          <p:nvPr/>
        </p:nvSpPr>
        <p:spPr>
          <a:xfrm rot="16200000">
            <a:off x="340066" y="5570805"/>
            <a:ext cx="145424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Relative expression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(normalised to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D1B41A-67E8-4624-AA17-A2F9724AEDE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446" t="5149"/>
          <a:stretch/>
        </p:blipFill>
        <p:spPr>
          <a:xfrm>
            <a:off x="4115442" y="1770295"/>
            <a:ext cx="1180424" cy="2891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EEC84B2-E0B1-4ECA-8E01-B5B92F4E0BB3}"/>
              </a:ext>
            </a:extLst>
          </p:cNvPr>
          <p:cNvSpPr txBox="1"/>
          <p:nvPr/>
        </p:nvSpPr>
        <p:spPr>
          <a:xfrm>
            <a:off x="511335" y="145508"/>
            <a:ext cx="120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Figure S5</a:t>
            </a:r>
          </a:p>
        </p:txBody>
      </p:sp>
    </p:spTree>
    <p:extLst>
      <p:ext uri="{BB962C8B-B14F-4D97-AF65-F5344CB8AC3E}">
        <p14:creationId xmlns:p14="http://schemas.microsoft.com/office/powerpoint/2010/main" val="2439119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044825" y="989122"/>
            <a:ext cx="4199879" cy="829726"/>
            <a:chOff x="29912" y="279877"/>
            <a:chExt cx="4199879" cy="829726"/>
          </a:xfrm>
        </p:grpSpPr>
        <p:sp>
          <p:nvSpPr>
            <p:cNvPr id="70" name="TextBox 69"/>
            <p:cNvSpPr txBox="1"/>
            <p:nvPr/>
          </p:nvSpPr>
          <p:spPr>
            <a:xfrm>
              <a:off x="1833469" y="279877"/>
              <a:ext cx="952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Wdr11 </a:t>
              </a:r>
            </a:p>
            <a:p>
              <a:pPr algn="ctr"/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KO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9912" y="279877"/>
              <a:ext cx="4199879" cy="829726"/>
              <a:chOff x="81917" y="280004"/>
              <a:chExt cx="4199879" cy="829726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81917" y="280004"/>
                <a:ext cx="4199879" cy="829726"/>
                <a:chOff x="-5765" y="280004"/>
                <a:chExt cx="4199879" cy="829726"/>
              </a:xfrm>
            </p:grpSpPr>
            <p:grpSp>
              <p:nvGrpSpPr>
                <p:cNvPr id="16" name="Group 15"/>
                <p:cNvGrpSpPr/>
                <p:nvPr/>
              </p:nvGrpSpPr>
              <p:grpSpPr>
                <a:xfrm>
                  <a:off x="-5765" y="421257"/>
                  <a:ext cx="3998183" cy="688473"/>
                  <a:chOff x="360081" y="540086"/>
                  <a:chExt cx="5959679" cy="1043119"/>
                </a:xfrm>
              </p:grpSpPr>
              <p:pic>
                <p:nvPicPr>
                  <p:cNvPr id="2" name="Picture 1"/>
                  <p:cNvPicPr preferRelativeResize="0">
                    <a:picLocks/>
                  </p:cNvPicPr>
                  <p:nvPr/>
                </p:nvPicPr>
                <p:blipFill rotWithShape="1">
                  <a:blip r:embed="rId2"/>
                  <a:srcRect l="2586"/>
                  <a:stretch/>
                </p:blipFill>
                <p:spPr>
                  <a:xfrm>
                    <a:off x="1153793" y="817078"/>
                    <a:ext cx="2880000" cy="360000"/>
                  </a:xfrm>
                  <a:prstGeom prst="rect">
                    <a:avLst/>
                  </a:prstGeom>
                </p:spPr>
              </p:pic>
              <p:pic>
                <p:nvPicPr>
                  <p:cNvPr id="3" name="Picture 2"/>
                  <p:cNvPicPr preferRelativeResize="0">
                    <a:picLocks/>
                  </p:cNvPicPr>
                  <p:nvPr/>
                </p:nvPicPr>
                <p:blipFill rotWithShape="1">
                  <a:blip r:embed="rId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bright="-20000" contrast="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6725" t="53801" r="31834" b="37544"/>
                  <a:stretch/>
                </p:blipFill>
                <p:spPr>
                  <a:xfrm>
                    <a:off x="1153793" y="1223205"/>
                    <a:ext cx="2880000" cy="360000"/>
                  </a:xfrm>
                  <a:prstGeom prst="rect">
                    <a:avLst/>
                  </a:prstGeom>
                </p:spPr>
              </p:pic>
              <p:pic>
                <p:nvPicPr>
                  <p:cNvPr id="4" name="Picture 3"/>
                  <p:cNvPicPr preferRelativeResize="0">
                    <a:picLocks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5710" t="45374" r="33392" b="44477"/>
                  <a:stretch/>
                </p:blipFill>
                <p:spPr>
                  <a:xfrm>
                    <a:off x="4879760" y="813112"/>
                    <a:ext cx="1440000" cy="360000"/>
                  </a:xfrm>
                  <a:prstGeom prst="rect">
                    <a:avLst/>
                  </a:prstGeom>
                </p:spPr>
              </p:pic>
              <p:pic>
                <p:nvPicPr>
                  <p:cNvPr id="5" name="Picture 4"/>
                  <p:cNvPicPr preferRelativeResize="0">
                    <a:picLocks/>
                  </p:cNvPicPr>
                  <p:nvPr/>
                </p:nvPicPr>
                <p:blipFill rotWithShape="1">
                  <a:blip r:embed="rId6"/>
                  <a:srcRect l="4091"/>
                  <a:stretch/>
                </p:blipFill>
                <p:spPr>
                  <a:xfrm>
                    <a:off x="4879760" y="1220309"/>
                    <a:ext cx="1440000" cy="360000"/>
                  </a:xfrm>
                  <a:prstGeom prst="rect">
                    <a:avLst/>
                  </a:prstGeom>
                </p:spPr>
              </p:pic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4215243" y="809388"/>
                    <a:ext cx="724475" cy="34973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9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IFT88</a:t>
                    </a:r>
                  </a:p>
                </p:txBody>
              </p:sp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399940" y="800911"/>
                    <a:ext cx="877400" cy="34973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9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WDR11</a:t>
                    </a:r>
                  </a:p>
                </p:txBody>
              </p: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360081" y="1214135"/>
                    <a:ext cx="810496" cy="34973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9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b-Actin</a:t>
                    </a:r>
                  </a:p>
                </p:txBody>
              </p: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1233210" y="540086"/>
                    <a:ext cx="542878" cy="34973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GB" sz="9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WT</a:t>
                    </a:r>
                  </a:p>
                </p:txBody>
              </p:sp>
            </p:grpSp>
            <p:sp>
              <p:nvSpPr>
                <p:cNvPr id="58" name="TextBox 57"/>
                <p:cNvSpPr txBox="1"/>
                <p:nvPr/>
              </p:nvSpPr>
              <p:spPr>
                <a:xfrm>
                  <a:off x="749327" y="280004"/>
                  <a:ext cx="107919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Wdr11 </a:t>
                  </a:r>
                </a:p>
                <a:p>
                  <a:pPr algn="ctr"/>
                  <a:r>
                    <a:rPr lang="en-GB"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RC</a:t>
                  </a: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1205105" y="280004"/>
                  <a:ext cx="115508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Wdr11 </a:t>
                  </a:r>
                </a:p>
                <a:p>
                  <a:pPr algn="ctr"/>
                  <a:r>
                    <a:rPr lang="en-GB"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MT</a:t>
                  </a: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3041857" y="405446"/>
                  <a:ext cx="364202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WT</a:t>
                  </a:r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3406059" y="405446"/>
                  <a:ext cx="788055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Ift88 KO</a:t>
                  </a:r>
                </a:p>
              </p:txBody>
            </p:sp>
          </p:grpSp>
          <p:sp>
            <p:nvSpPr>
              <p:cNvPr id="75" name="TextBox 74"/>
              <p:cNvSpPr txBox="1"/>
              <p:nvPr/>
            </p:nvSpPr>
            <p:spPr>
              <a:xfrm>
                <a:off x="2577262" y="852192"/>
                <a:ext cx="54373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b-Actin</a:t>
                </a:r>
              </a:p>
            </p:txBody>
          </p:sp>
        </p:grpSp>
      </p:grpSp>
      <p:sp>
        <p:nvSpPr>
          <p:cNvPr id="80" name="TextBox 79"/>
          <p:cNvSpPr txBox="1"/>
          <p:nvPr/>
        </p:nvSpPr>
        <p:spPr>
          <a:xfrm>
            <a:off x="1044825" y="2160021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53458" y="2228628"/>
            <a:ext cx="10457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32121" y="2229714"/>
            <a:ext cx="1079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Wdr11 RC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37679" y="2224104"/>
            <a:ext cx="9527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Wdr11 KO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30192" y="2218494"/>
            <a:ext cx="7880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Ift88 KO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663923" y="2218494"/>
            <a:ext cx="11550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Wdr11 MT</a:t>
            </a:r>
          </a:p>
        </p:txBody>
      </p:sp>
      <p:sp>
        <p:nvSpPr>
          <p:cNvPr id="71" name="TextBox 70"/>
          <p:cNvSpPr txBox="1"/>
          <p:nvPr/>
        </p:nvSpPr>
        <p:spPr>
          <a:xfrm rot="16200000">
            <a:off x="1103019" y="3444582"/>
            <a:ext cx="5757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F-actin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964043" y="882182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C3603F41-3F5B-4527-A444-FFF655F4C8FD}"/>
              </a:ext>
            </a:extLst>
          </p:cNvPr>
          <p:cNvSpPr txBox="1"/>
          <p:nvPr/>
        </p:nvSpPr>
        <p:spPr>
          <a:xfrm rot="16200000">
            <a:off x="1001376" y="2640719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</a:p>
          <a:p>
            <a:pPr algn="ctr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 contrast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51D70E9-2A0F-4FD4-9401-AFE92F29AF97}"/>
              </a:ext>
            </a:extLst>
          </p:cNvPr>
          <p:cNvGrpSpPr>
            <a:grpSpLocks/>
          </p:cNvGrpSpPr>
          <p:nvPr/>
        </p:nvGrpSpPr>
        <p:grpSpPr>
          <a:xfrm>
            <a:off x="2215172" y="2457064"/>
            <a:ext cx="692418" cy="732798"/>
            <a:chOff x="3008623" y="560894"/>
            <a:chExt cx="1960462" cy="1481431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A4668EC0-19E8-48CF-9D0E-DA6D0F9D6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623" y="560894"/>
              <a:ext cx="1960462" cy="1481431"/>
            </a:xfrm>
            <a:prstGeom prst="rect">
              <a:avLst/>
            </a:prstGeom>
          </p:spPr>
        </p:pic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EADE562-F3F2-4D8E-8B73-1796C6710728}"/>
                </a:ext>
              </a:extLst>
            </p:cNvPr>
            <p:cNvCxnSpPr/>
            <p:nvPr/>
          </p:nvCxnSpPr>
          <p:spPr>
            <a:xfrm>
              <a:off x="4616981" y="1957822"/>
              <a:ext cx="22979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572F31F-F649-448C-95AB-F0A707690110}"/>
              </a:ext>
            </a:extLst>
          </p:cNvPr>
          <p:cNvGrpSpPr>
            <a:grpSpLocks/>
          </p:cNvGrpSpPr>
          <p:nvPr/>
        </p:nvGrpSpPr>
        <p:grpSpPr>
          <a:xfrm>
            <a:off x="2927118" y="2457064"/>
            <a:ext cx="692418" cy="732798"/>
            <a:chOff x="4976736" y="559477"/>
            <a:chExt cx="1939548" cy="1482196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1CF166AB-EC54-4C3D-9424-69D1B9431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6736" y="559477"/>
              <a:ext cx="1939548" cy="1482196"/>
            </a:xfrm>
            <a:prstGeom prst="rect">
              <a:avLst/>
            </a:prstGeom>
          </p:spPr>
        </p:pic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787298E-38A7-4080-BA23-19EBDCAA5F3F}"/>
                </a:ext>
              </a:extLst>
            </p:cNvPr>
            <p:cNvCxnSpPr/>
            <p:nvPr/>
          </p:nvCxnSpPr>
          <p:spPr>
            <a:xfrm>
              <a:off x="6582550" y="1947267"/>
              <a:ext cx="22979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5" name="Picture 104">
            <a:extLst>
              <a:ext uri="{FF2B5EF4-FFF2-40B4-BE49-F238E27FC236}">
                <a16:creationId xmlns:a16="http://schemas.microsoft.com/office/drawing/2014/main" id="{01140429-0008-4832-B515-59D6B2671786}"/>
              </a:ext>
            </a:extLst>
          </p:cNvPr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413" y="2457064"/>
            <a:ext cx="692418" cy="732798"/>
          </a:xfrm>
          <a:prstGeom prst="rect">
            <a:avLst/>
          </a:prstGeom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9B0C05A-05DF-4F47-B99B-9CB0F5A0F16C}"/>
              </a:ext>
            </a:extLst>
          </p:cNvPr>
          <p:cNvGrpSpPr>
            <a:grpSpLocks/>
          </p:cNvGrpSpPr>
          <p:nvPr/>
        </p:nvGrpSpPr>
        <p:grpSpPr>
          <a:xfrm>
            <a:off x="3640909" y="2457064"/>
            <a:ext cx="692417" cy="732798"/>
            <a:chOff x="6894301" y="562868"/>
            <a:chExt cx="1975898" cy="1480500"/>
          </a:xfrm>
        </p:grpSpPr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60AA69CF-B769-45D3-BEF1-4B129C214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4301" y="562868"/>
              <a:ext cx="1975898" cy="1480500"/>
            </a:xfrm>
            <a:prstGeom prst="rect">
              <a:avLst/>
            </a:prstGeom>
          </p:spPr>
        </p:pic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F325582B-8517-489F-AFEA-C90C2FB62FDD}"/>
                </a:ext>
              </a:extLst>
            </p:cNvPr>
            <p:cNvCxnSpPr/>
            <p:nvPr/>
          </p:nvCxnSpPr>
          <p:spPr>
            <a:xfrm>
              <a:off x="8492478" y="1953049"/>
              <a:ext cx="229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0F18B082-D142-4AD5-84BF-4DA617A7EE3F}"/>
              </a:ext>
            </a:extLst>
          </p:cNvPr>
          <p:cNvGrpSpPr>
            <a:grpSpLocks/>
          </p:cNvGrpSpPr>
          <p:nvPr/>
        </p:nvGrpSpPr>
        <p:grpSpPr>
          <a:xfrm>
            <a:off x="4362027" y="2457064"/>
            <a:ext cx="692418" cy="732798"/>
            <a:chOff x="8938272" y="530223"/>
            <a:chExt cx="1978162" cy="1482197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5C4A1D78-360D-4A6F-81E0-D0A06E6EB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8272" y="530223"/>
              <a:ext cx="1978162" cy="1482197"/>
            </a:xfrm>
            <a:prstGeom prst="rect">
              <a:avLst/>
            </a:prstGeom>
          </p:spPr>
        </p:pic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CFC5BFD-4D03-4860-A723-C99621A8A92E}"/>
                </a:ext>
              </a:extLst>
            </p:cNvPr>
            <p:cNvCxnSpPr/>
            <p:nvPr/>
          </p:nvCxnSpPr>
          <p:spPr>
            <a:xfrm>
              <a:off x="10556914" y="1943230"/>
              <a:ext cx="22979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2" name="Picture 111">
            <a:extLst>
              <a:ext uri="{FF2B5EF4-FFF2-40B4-BE49-F238E27FC236}">
                <a16:creationId xmlns:a16="http://schemas.microsoft.com/office/drawing/2014/main" id="{F3A6B5F4-BBF8-434D-AE01-293B642D9A2C}"/>
              </a:ext>
            </a:extLst>
          </p:cNvPr>
          <p:cNvPicPr>
            <a:picLocks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413" y="3215640"/>
            <a:ext cx="692418" cy="732798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C27C9CBC-9AAB-40D5-A575-8E83EBCD27F7}"/>
              </a:ext>
            </a:extLst>
          </p:cNvPr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65" y="3217818"/>
            <a:ext cx="692418" cy="732798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9ECE671-B3DD-4CEE-B940-3902C28F79AA}"/>
              </a:ext>
            </a:extLst>
          </p:cNvPr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118" y="3229636"/>
            <a:ext cx="692418" cy="732798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38F99E20-E751-4414-88A8-42D3442AA4EC}"/>
              </a:ext>
            </a:extLst>
          </p:cNvPr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45" y="3226549"/>
            <a:ext cx="692418" cy="732798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202B20B9-921B-4FA3-AFB9-22BC024CF385}"/>
              </a:ext>
            </a:extLst>
          </p:cNvPr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19" y="3228828"/>
            <a:ext cx="692418" cy="732798"/>
          </a:xfrm>
          <a:prstGeom prst="rect">
            <a:avLst/>
          </a:prstGeom>
        </p:spPr>
      </p:pic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F267AF2E-A08C-4E81-A3A2-C2E428E0D452}"/>
              </a:ext>
            </a:extLst>
          </p:cNvPr>
          <p:cNvCxnSpPr/>
          <p:nvPr/>
        </p:nvCxnSpPr>
        <p:spPr>
          <a:xfrm>
            <a:off x="2083153" y="3146777"/>
            <a:ext cx="8699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9BB2521B-6BB0-4EE0-B46A-85C7C43B2916}"/>
              </a:ext>
            </a:extLst>
          </p:cNvPr>
          <p:cNvCxnSpPr/>
          <p:nvPr/>
        </p:nvCxnSpPr>
        <p:spPr>
          <a:xfrm>
            <a:off x="1885884" y="3883032"/>
            <a:ext cx="26381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3AEED7A3-6DDE-4F52-9D98-E6DA79E8FD1C}"/>
              </a:ext>
            </a:extLst>
          </p:cNvPr>
          <p:cNvCxnSpPr/>
          <p:nvPr/>
        </p:nvCxnSpPr>
        <p:spPr>
          <a:xfrm>
            <a:off x="2606650" y="3890059"/>
            <a:ext cx="26381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264ABEF0-EC7E-40FE-AF6E-EBB6623853E6}"/>
              </a:ext>
            </a:extLst>
          </p:cNvPr>
          <p:cNvCxnSpPr/>
          <p:nvPr/>
        </p:nvCxnSpPr>
        <p:spPr>
          <a:xfrm>
            <a:off x="3318704" y="3905506"/>
            <a:ext cx="26381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3EB9782A-9E69-4C2E-93AF-5764067C1C4B}"/>
              </a:ext>
            </a:extLst>
          </p:cNvPr>
          <p:cNvCxnSpPr/>
          <p:nvPr/>
        </p:nvCxnSpPr>
        <p:spPr>
          <a:xfrm>
            <a:off x="4030888" y="3890059"/>
            <a:ext cx="26381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E32538A1-17AE-4F9E-9645-D457282ED8DD}"/>
              </a:ext>
            </a:extLst>
          </p:cNvPr>
          <p:cNvCxnSpPr/>
          <p:nvPr/>
        </p:nvCxnSpPr>
        <p:spPr>
          <a:xfrm>
            <a:off x="4743027" y="3890059"/>
            <a:ext cx="26381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E3672B6-192F-4C4D-9524-D98D5593186D}"/>
              </a:ext>
            </a:extLst>
          </p:cNvPr>
          <p:cNvGrpSpPr/>
          <p:nvPr/>
        </p:nvGrpSpPr>
        <p:grpSpPr>
          <a:xfrm>
            <a:off x="1496284" y="4530609"/>
            <a:ext cx="3549490" cy="741265"/>
            <a:chOff x="1502414" y="3987307"/>
            <a:chExt cx="3549490" cy="74126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29A0EB6B-7D28-4548-ABCC-4AA5E44AFE8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2414" y="3992936"/>
              <a:ext cx="693605" cy="735634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1A175643-41FB-4F95-AB3C-D95427549A9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2017" y="3987307"/>
              <a:ext cx="692418" cy="732798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FEC7875E-199C-419F-8E50-2BFA185396F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934509" y="3992936"/>
              <a:ext cx="692418" cy="73279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C4376E95-7767-4154-BE05-159C7683DEC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198891" y="4015964"/>
              <a:ext cx="732798" cy="692418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10A6DAFF-F3D3-4BC1-9958-78ED3523EA06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86" y="3987307"/>
              <a:ext cx="692418" cy="732798"/>
            </a:xfrm>
            <a:prstGeom prst="rect">
              <a:avLst/>
            </a:prstGeom>
          </p:spPr>
        </p:pic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8816E886-9B1A-4145-A80C-5707C039365B}"/>
                </a:ext>
              </a:extLst>
            </p:cNvPr>
            <p:cNvCxnSpPr/>
            <p:nvPr/>
          </p:nvCxnSpPr>
          <p:spPr>
            <a:xfrm>
              <a:off x="1872946" y="4672376"/>
              <a:ext cx="26381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532F6787-5D4C-4213-BF48-B09B675BE5E1}"/>
                </a:ext>
              </a:extLst>
            </p:cNvPr>
            <p:cNvCxnSpPr/>
            <p:nvPr/>
          </p:nvCxnSpPr>
          <p:spPr>
            <a:xfrm>
              <a:off x="2590249" y="4672376"/>
              <a:ext cx="26381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B6865ADB-7A22-4175-A253-5924DAF13859}"/>
                </a:ext>
              </a:extLst>
            </p:cNvPr>
            <p:cNvCxnSpPr/>
            <p:nvPr/>
          </p:nvCxnSpPr>
          <p:spPr>
            <a:xfrm>
              <a:off x="3302802" y="4675207"/>
              <a:ext cx="26381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625FE666-DFBF-47A8-8DB9-C23FDB04FBFB}"/>
                </a:ext>
              </a:extLst>
            </p:cNvPr>
            <p:cNvCxnSpPr/>
            <p:nvPr/>
          </p:nvCxnSpPr>
          <p:spPr>
            <a:xfrm>
              <a:off x="4011235" y="4672376"/>
              <a:ext cx="26381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C5C0FC75-2027-4267-9D29-86C740619996}"/>
                </a:ext>
              </a:extLst>
            </p:cNvPr>
            <p:cNvCxnSpPr/>
            <p:nvPr/>
          </p:nvCxnSpPr>
          <p:spPr>
            <a:xfrm>
              <a:off x="4736387" y="4665348"/>
              <a:ext cx="26381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DE3D5C5-D1E0-4904-BB40-81259C0BE27C}"/>
              </a:ext>
            </a:extLst>
          </p:cNvPr>
          <p:cNvSpPr txBox="1"/>
          <p:nvPr/>
        </p:nvSpPr>
        <p:spPr>
          <a:xfrm>
            <a:off x="501941" y="110485"/>
            <a:ext cx="120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Figure S6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2F425D-BE84-4AC0-A70B-A3A9FA9C3971}"/>
              </a:ext>
            </a:extLst>
          </p:cNvPr>
          <p:cNvSpPr txBox="1"/>
          <p:nvPr/>
        </p:nvSpPr>
        <p:spPr>
          <a:xfrm>
            <a:off x="1019649" y="4348262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C968099-5747-40D3-880E-41A6BDDD6C72}"/>
              </a:ext>
            </a:extLst>
          </p:cNvPr>
          <p:cNvSpPr txBox="1"/>
          <p:nvPr/>
        </p:nvSpPr>
        <p:spPr>
          <a:xfrm>
            <a:off x="1306754" y="4298317"/>
            <a:ext cx="10457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50946A5-49A7-491C-82E2-C0CDE8280C0F}"/>
              </a:ext>
            </a:extLst>
          </p:cNvPr>
          <p:cNvSpPr txBox="1"/>
          <p:nvPr/>
        </p:nvSpPr>
        <p:spPr>
          <a:xfrm>
            <a:off x="1985417" y="4299403"/>
            <a:ext cx="1079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Wdr11 RC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362A86D-70DB-4E0C-B5F8-E6398787EBD3}"/>
              </a:ext>
            </a:extLst>
          </p:cNvPr>
          <p:cNvSpPr txBox="1"/>
          <p:nvPr/>
        </p:nvSpPr>
        <p:spPr>
          <a:xfrm>
            <a:off x="3490975" y="4293793"/>
            <a:ext cx="9527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Wdr11 KO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19670D0-F180-4B30-A7D1-7C3749439FF6}"/>
              </a:ext>
            </a:extLst>
          </p:cNvPr>
          <p:cNvSpPr txBox="1"/>
          <p:nvPr/>
        </p:nvSpPr>
        <p:spPr>
          <a:xfrm>
            <a:off x="4283488" y="4288183"/>
            <a:ext cx="7880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Ift88 KO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792FAAA-02A0-4F45-9BF5-7BE7BA85648A}"/>
              </a:ext>
            </a:extLst>
          </p:cNvPr>
          <p:cNvSpPr txBox="1"/>
          <p:nvPr/>
        </p:nvSpPr>
        <p:spPr>
          <a:xfrm>
            <a:off x="2705707" y="4288183"/>
            <a:ext cx="11550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Wdr11 MT</a:t>
            </a:r>
          </a:p>
        </p:txBody>
      </p:sp>
    </p:spTree>
    <p:extLst>
      <p:ext uri="{BB962C8B-B14F-4D97-AF65-F5344CB8AC3E}">
        <p14:creationId xmlns:p14="http://schemas.microsoft.com/office/powerpoint/2010/main" val="10961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E91248C-8825-400D-8EC7-DB553761C864}"/>
              </a:ext>
            </a:extLst>
          </p:cNvPr>
          <p:cNvGrpSpPr/>
          <p:nvPr/>
        </p:nvGrpSpPr>
        <p:grpSpPr>
          <a:xfrm>
            <a:off x="4137519" y="1190134"/>
            <a:ext cx="2111678" cy="2458296"/>
            <a:chOff x="4484329" y="3496653"/>
            <a:chExt cx="2111678" cy="245829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5396B41-9EDA-4426-93C0-5DC7762B8BCB}"/>
                </a:ext>
              </a:extLst>
            </p:cNvPr>
            <p:cNvSpPr txBox="1"/>
            <p:nvPr/>
          </p:nvSpPr>
          <p:spPr>
            <a:xfrm>
              <a:off x="4484329" y="3496653"/>
              <a:ext cx="295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DC183749-B520-4F60-A42A-DD1C7639A049}"/>
                </a:ext>
              </a:extLst>
            </p:cNvPr>
            <p:cNvGrpSpPr/>
            <p:nvPr/>
          </p:nvGrpSpPr>
          <p:grpSpPr>
            <a:xfrm>
              <a:off x="4779603" y="3747294"/>
              <a:ext cx="1816404" cy="2207655"/>
              <a:chOff x="1384300" y="4470958"/>
              <a:chExt cx="1816404" cy="2207655"/>
            </a:xfrm>
          </p:grpSpPr>
          <p:graphicFrame>
            <p:nvGraphicFramePr>
              <p:cNvPr id="65" name="Object 64">
                <a:extLst>
                  <a:ext uri="{FF2B5EF4-FFF2-40B4-BE49-F238E27FC236}">
                    <a16:creationId xmlns:a16="http://schemas.microsoft.com/office/drawing/2014/main" id="{E5D3535A-02A4-49AB-AD04-8197B44C0DD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384300" y="4470958"/>
              <a:ext cx="1816404" cy="220765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rism 8" r:id="rId2" imgW="2465129" imgH="2999003" progId="Prism8.Document">
                      <p:embed/>
                    </p:oleObj>
                  </mc:Choice>
                  <mc:Fallback>
                    <p:oleObj name="Prism 8" r:id="rId2" imgW="2465129" imgH="2999003" progId="Prism8.Document">
                      <p:embed/>
                      <p:pic>
                        <p:nvPicPr>
                          <p:cNvPr id="65" name="Object 64">
                            <a:extLst>
                              <a:ext uri="{FF2B5EF4-FFF2-40B4-BE49-F238E27FC236}">
                                <a16:creationId xmlns:a16="http://schemas.microsoft.com/office/drawing/2014/main" id="{E5D3535A-02A4-49AB-AD04-8197B44C0DD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"/>
                          <a:stretch>
                            <a:fillRect/>
                          </a:stretch>
                        </p:blipFill>
                        <p:spPr>
                          <a:xfrm>
                            <a:off x="1384300" y="4470958"/>
                            <a:ext cx="1816404" cy="2207655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D11BB11A-755D-4785-B9EE-6A15A4B2006B}"/>
                  </a:ext>
                </a:extLst>
              </p:cNvPr>
              <p:cNvSpPr txBox="1"/>
              <p:nvPr/>
            </p:nvSpPr>
            <p:spPr>
              <a:xfrm rot="16200000">
                <a:off x="931506" y="5295617"/>
                <a:ext cx="11528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Cilia length (</a:t>
                </a:r>
                <a:r>
                  <a:rPr lang="en-GB" sz="1000" dirty="0">
                    <a:latin typeface="Symbol" panose="05050102010706020507" pitchFamily="18" charset="2"/>
                    <a:cs typeface="Arial" panose="020B0604020202020204" pitchFamily="34" charset="0"/>
                  </a:rPr>
                  <a:t>m</a:t>
                </a:r>
                <a:r>
                  <a:rPr lang="en-GB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m)</a:t>
                </a: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E054447C-ED1D-492B-ACE1-9B68BDC59A27}"/>
                  </a:ext>
                </a:extLst>
              </p:cNvPr>
              <p:cNvSpPr/>
              <p:nvPr/>
            </p:nvSpPr>
            <p:spPr>
              <a:xfrm>
                <a:off x="1692887" y="6164491"/>
                <a:ext cx="1274354" cy="3976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77A3E65-4B2A-4735-A548-092EBBCC6F65}"/>
                  </a:ext>
                </a:extLst>
              </p:cNvPr>
              <p:cNvSpPr txBox="1"/>
              <p:nvPr/>
            </p:nvSpPr>
            <p:spPr>
              <a:xfrm rot="18900450">
                <a:off x="1645989" y="6128323"/>
                <a:ext cx="36420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721B2B1-9EC2-4410-96BF-F990D4D9A2FA}"/>
                  </a:ext>
                </a:extLst>
              </p:cNvPr>
              <p:cNvSpPr txBox="1"/>
              <p:nvPr/>
            </p:nvSpPr>
            <p:spPr>
              <a:xfrm rot="18900450">
                <a:off x="1606469" y="6247366"/>
                <a:ext cx="72327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Wdr11 RC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BB1DDD0-69E0-4CDC-B8E4-0CA234828382}"/>
                  </a:ext>
                </a:extLst>
              </p:cNvPr>
              <p:cNvSpPr txBox="1"/>
              <p:nvPr/>
            </p:nvSpPr>
            <p:spPr>
              <a:xfrm rot="18900450">
                <a:off x="1882594" y="6244966"/>
                <a:ext cx="72327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Wdr11 MT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1B2CF2B-DF60-4C2A-A4D5-5EE905A1EB0B}"/>
                  </a:ext>
                </a:extLst>
              </p:cNvPr>
              <p:cNvSpPr txBox="1"/>
              <p:nvPr/>
            </p:nvSpPr>
            <p:spPr>
              <a:xfrm rot="18900450">
                <a:off x="2163510" y="6244965"/>
                <a:ext cx="72327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Wdr11 KO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D862C77-047A-46E0-9DA1-07D358B53C24}"/>
                  </a:ext>
                </a:extLst>
              </p:cNvPr>
              <p:cNvSpPr txBox="1"/>
              <p:nvPr/>
            </p:nvSpPr>
            <p:spPr>
              <a:xfrm rot="18900450">
                <a:off x="2543614" y="6201765"/>
                <a:ext cx="60785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Ift88 KO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7AF5FF2-170C-4B7B-8129-421855AE0C6D}"/>
              </a:ext>
            </a:extLst>
          </p:cNvPr>
          <p:cNvGrpSpPr/>
          <p:nvPr/>
        </p:nvGrpSpPr>
        <p:grpSpPr>
          <a:xfrm>
            <a:off x="454564" y="1163776"/>
            <a:ext cx="3443905" cy="2484654"/>
            <a:chOff x="626070" y="3572174"/>
            <a:chExt cx="3443905" cy="248465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A796AA7-BCA6-4E81-BB0B-D2AB8A1481E8}"/>
                </a:ext>
              </a:extLst>
            </p:cNvPr>
            <p:cNvSpPr txBox="1"/>
            <p:nvPr/>
          </p:nvSpPr>
          <p:spPr>
            <a:xfrm>
              <a:off x="661279" y="3572174"/>
              <a:ext cx="295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54C33AB-5B0F-4C2F-97CE-1C9B9E26E24A}"/>
                </a:ext>
              </a:extLst>
            </p:cNvPr>
            <p:cNvGrpSpPr/>
            <p:nvPr/>
          </p:nvGrpSpPr>
          <p:grpSpPr>
            <a:xfrm>
              <a:off x="626070" y="3639623"/>
              <a:ext cx="3443905" cy="2417205"/>
              <a:chOff x="1039071" y="4022988"/>
              <a:chExt cx="3443905" cy="2417205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E9A23E07-B756-491A-8BB3-F57AFD8187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49"/>
              <a:stretch/>
            </p:blipFill>
            <p:spPr>
              <a:xfrm>
                <a:off x="1297398" y="4023948"/>
                <a:ext cx="2799791" cy="2416245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61886C7-24CF-4A5C-BCC5-C0E66CBE2B25}"/>
                  </a:ext>
                </a:extLst>
              </p:cNvPr>
              <p:cNvSpPr txBox="1"/>
              <p:nvPr/>
            </p:nvSpPr>
            <p:spPr>
              <a:xfrm rot="16200000">
                <a:off x="537652" y="5047767"/>
                <a:ext cx="124906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Cell number (x10</a:t>
                </a:r>
                <a:r>
                  <a:rPr lang="en-GB" sz="1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GB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DDCEDF3-6D85-4930-A11E-4269D7A56112}"/>
                  </a:ext>
                </a:extLst>
              </p:cNvPr>
              <p:cNvGrpSpPr/>
              <p:nvPr/>
            </p:nvGrpSpPr>
            <p:grpSpPr>
              <a:xfrm>
                <a:off x="3694856" y="4533528"/>
                <a:ext cx="788120" cy="1318828"/>
                <a:chOff x="3436899" y="2247238"/>
                <a:chExt cx="788120" cy="1318828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E746B44-FAD6-4C93-859B-3663CEE2484F}"/>
                    </a:ext>
                  </a:extLst>
                </p:cNvPr>
                <p:cNvSpPr txBox="1"/>
                <p:nvPr/>
              </p:nvSpPr>
              <p:spPr>
                <a:xfrm>
                  <a:off x="3436899" y="2247238"/>
                  <a:ext cx="78258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Wdr11 RC</a:t>
                  </a:r>
                </a:p>
              </p:txBody>
            </p: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DC5532EA-445B-4EE1-8405-30AD7DC8F82C}"/>
                    </a:ext>
                  </a:extLst>
                </p:cNvPr>
                <p:cNvSpPr txBox="1"/>
                <p:nvPr/>
              </p:nvSpPr>
              <p:spPr>
                <a:xfrm>
                  <a:off x="3463838" y="2694813"/>
                  <a:ext cx="38504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WT</a:t>
                  </a:r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9A3405B6-6244-4C23-9BC7-7586C1C1E2F2}"/>
                    </a:ext>
                  </a:extLst>
                </p:cNvPr>
                <p:cNvSpPr txBox="1"/>
                <p:nvPr/>
              </p:nvSpPr>
              <p:spPr>
                <a:xfrm>
                  <a:off x="3442432" y="2879438"/>
                  <a:ext cx="78258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Wdr11 MT</a:t>
                  </a:r>
                </a:p>
              </p:txBody>
            </p:sp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FE6C272A-E0B1-47DA-90BC-731FA7D07579}"/>
                    </a:ext>
                  </a:extLst>
                </p:cNvPr>
                <p:cNvSpPr txBox="1"/>
                <p:nvPr/>
              </p:nvSpPr>
              <p:spPr>
                <a:xfrm>
                  <a:off x="3446420" y="3060670"/>
                  <a:ext cx="65114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Ift88 KO</a:t>
                  </a:r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C49EA010-3BC7-4FB6-A384-46E625BDB025}"/>
                    </a:ext>
                  </a:extLst>
                </p:cNvPr>
                <p:cNvSpPr txBox="1"/>
                <p:nvPr/>
              </p:nvSpPr>
              <p:spPr>
                <a:xfrm>
                  <a:off x="3437884" y="3319845"/>
                  <a:ext cx="78098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Wdr11 KO</a:t>
                  </a:r>
                </a:p>
              </p:txBody>
            </p:sp>
          </p:grp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64ECBCC-5075-4698-8BCE-87B84F830694}"/>
                  </a:ext>
                </a:extLst>
              </p:cNvPr>
              <p:cNvSpPr/>
              <p:nvPr/>
            </p:nvSpPr>
            <p:spPr>
              <a:xfrm>
                <a:off x="2812379" y="4022988"/>
                <a:ext cx="1060884" cy="4775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FA64AE0C-C74C-42AB-B632-398413857B1A}"/>
                  </a:ext>
                </a:extLst>
              </p:cNvPr>
              <p:cNvSpPr/>
              <p:nvPr/>
            </p:nvSpPr>
            <p:spPr>
              <a:xfrm>
                <a:off x="1751495" y="4120397"/>
                <a:ext cx="1060884" cy="5391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08F4085-3845-4DFE-9F4A-DED49A86B6F8}"/>
              </a:ext>
            </a:extLst>
          </p:cNvPr>
          <p:cNvSpPr txBox="1"/>
          <p:nvPr/>
        </p:nvSpPr>
        <p:spPr>
          <a:xfrm>
            <a:off x="219198" y="153219"/>
            <a:ext cx="120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Figure S7</a:t>
            </a:r>
          </a:p>
        </p:txBody>
      </p:sp>
    </p:spTree>
    <p:extLst>
      <p:ext uri="{BB962C8B-B14F-4D97-AF65-F5344CB8AC3E}">
        <p14:creationId xmlns:p14="http://schemas.microsoft.com/office/powerpoint/2010/main" val="2230138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6AB6C8E7-43B6-DAB8-3374-43E06BBBB8ED}"/>
              </a:ext>
            </a:extLst>
          </p:cNvPr>
          <p:cNvGrpSpPr/>
          <p:nvPr/>
        </p:nvGrpSpPr>
        <p:grpSpPr>
          <a:xfrm>
            <a:off x="247344" y="681297"/>
            <a:ext cx="6417899" cy="8597433"/>
            <a:chOff x="247344" y="681297"/>
            <a:chExt cx="6417899" cy="8597433"/>
          </a:xfrm>
        </p:grpSpPr>
        <p:graphicFrame>
          <p:nvGraphicFramePr>
            <p:cNvPr id="71" name="Object 70">
              <a:extLst>
                <a:ext uri="{FF2B5EF4-FFF2-40B4-BE49-F238E27FC236}">
                  <a16:creationId xmlns:a16="http://schemas.microsoft.com/office/drawing/2014/main" id="{4CE18654-5961-425B-97AE-9FDB1B7012F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56601387"/>
                </p:ext>
              </p:extLst>
            </p:nvPr>
          </p:nvGraphicFramePr>
          <p:xfrm>
            <a:off x="1302707" y="681297"/>
            <a:ext cx="4223405" cy="30507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8" r:id="rId2" imgW="3814557" imgH="2936336" progId="Prism8.Document">
                    <p:embed/>
                  </p:oleObj>
                </mc:Choice>
                <mc:Fallback>
                  <p:oleObj name="Prism 8" r:id="rId2" imgW="3814557" imgH="2936336" progId="Prism8.Document">
                    <p:embed/>
                    <p:pic>
                      <p:nvPicPr>
                        <p:cNvPr id="71" name="Object 70">
                          <a:extLst>
                            <a:ext uri="{FF2B5EF4-FFF2-40B4-BE49-F238E27FC236}">
                              <a16:creationId xmlns:a16="http://schemas.microsoft.com/office/drawing/2014/main" id="{4CE18654-5961-425B-97AE-9FDB1B7012F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302707" y="681297"/>
                          <a:ext cx="4223405" cy="305071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9EE20E2-FF0C-4BDB-B0F7-009B8D440C90}"/>
                </a:ext>
              </a:extLst>
            </p:cNvPr>
            <p:cNvSpPr txBox="1"/>
            <p:nvPr/>
          </p:nvSpPr>
          <p:spPr>
            <a:xfrm>
              <a:off x="1423843" y="752670"/>
              <a:ext cx="5038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GB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67D80CD7-57F2-DBC2-666A-826FC3D6E498}"/>
                </a:ext>
              </a:extLst>
            </p:cNvPr>
            <p:cNvGrpSpPr/>
            <p:nvPr/>
          </p:nvGrpSpPr>
          <p:grpSpPr>
            <a:xfrm>
              <a:off x="247344" y="3884027"/>
              <a:ext cx="3552945" cy="2844783"/>
              <a:chOff x="247344" y="3884027"/>
              <a:chExt cx="3552945" cy="2844783"/>
            </a:xfrm>
          </p:grpSpPr>
          <p:grpSp>
            <p:nvGrpSpPr>
              <p:cNvPr id="5" name="그룹 4">
                <a:extLst>
                  <a:ext uri="{FF2B5EF4-FFF2-40B4-BE49-F238E27FC236}">
                    <a16:creationId xmlns:a16="http://schemas.microsoft.com/office/drawing/2014/main" id="{3028EFD3-410C-68FC-C823-26EC5B9086AE}"/>
                  </a:ext>
                </a:extLst>
              </p:cNvPr>
              <p:cNvGrpSpPr/>
              <p:nvPr/>
            </p:nvGrpSpPr>
            <p:grpSpPr>
              <a:xfrm>
                <a:off x="247344" y="3884027"/>
                <a:ext cx="3552945" cy="2844783"/>
                <a:chOff x="3385827" y="988166"/>
                <a:chExt cx="3552945" cy="2844783"/>
              </a:xfrm>
            </p:grpSpPr>
            <p:pic>
              <p:nvPicPr>
                <p:cNvPr id="2" name="Picture 1">
                  <a:extLst>
                    <a:ext uri="{FF2B5EF4-FFF2-40B4-BE49-F238E27FC236}">
                      <a16:creationId xmlns:a16="http://schemas.microsoft.com/office/drawing/2014/main" id="{69D41B46-A745-4AD8-AEF4-227D2C2B78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461" r="9298"/>
                <a:stretch/>
              </p:blipFill>
              <p:spPr>
                <a:xfrm>
                  <a:off x="3385827" y="1415960"/>
                  <a:ext cx="3552945" cy="2416989"/>
                </a:xfrm>
                <a:prstGeom prst="rect">
                  <a:avLst/>
                </a:prstGeom>
              </p:spPr>
            </p:pic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254EE3E7-DA8F-45FD-BA40-D401EDB1CC95}"/>
                    </a:ext>
                  </a:extLst>
                </p:cNvPr>
                <p:cNvSpPr txBox="1"/>
                <p:nvPr/>
              </p:nvSpPr>
              <p:spPr>
                <a:xfrm>
                  <a:off x="3386817" y="988166"/>
                  <a:ext cx="29527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69593624-8E3D-49C5-96C8-F30458B1D2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440" t="2996" r="8714" b="89230"/>
                <a:stretch/>
              </p:blipFill>
              <p:spPr>
                <a:xfrm>
                  <a:off x="3923757" y="1140076"/>
                  <a:ext cx="2535616" cy="261973"/>
                </a:xfrm>
                <a:prstGeom prst="rect">
                  <a:avLst/>
                </a:prstGeom>
              </p:spPr>
            </p:pic>
          </p:grp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8CA741C5-6438-4E58-823C-BD97BB1CF28B}"/>
                  </a:ext>
                </a:extLst>
              </p:cNvPr>
              <p:cNvSpPr txBox="1"/>
              <p:nvPr/>
            </p:nvSpPr>
            <p:spPr>
              <a:xfrm>
                <a:off x="2927873" y="4567748"/>
                <a:ext cx="553357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E10.5</a:t>
                </a: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F94BD28E-FCBE-4FB3-B298-2D951FEF41AA}"/>
                </a:ext>
              </a:extLst>
            </p:cNvPr>
            <p:cNvGrpSpPr/>
            <p:nvPr/>
          </p:nvGrpSpPr>
          <p:grpSpPr>
            <a:xfrm>
              <a:off x="3681581" y="6928184"/>
              <a:ext cx="2817659" cy="2350546"/>
              <a:chOff x="3684456" y="3501983"/>
              <a:chExt cx="2817659" cy="2350546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44DF1DA4-BEC1-403C-9E79-CFA980DC6F0B}"/>
                  </a:ext>
                </a:extLst>
              </p:cNvPr>
              <p:cNvGrpSpPr/>
              <p:nvPr/>
            </p:nvGrpSpPr>
            <p:grpSpPr>
              <a:xfrm>
                <a:off x="3684456" y="3501983"/>
                <a:ext cx="2817659" cy="2350546"/>
                <a:chOff x="3309554" y="3593855"/>
                <a:chExt cx="2817659" cy="2350546"/>
              </a:xfrm>
            </p:grpSpPr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207F9FDA-39C7-483D-B833-84A70C0793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87418"/>
                <a:stretch/>
              </p:blipFill>
              <p:spPr>
                <a:xfrm>
                  <a:off x="3508675" y="3669508"/>
                  <a:ext cx="2618538" cy="342160"/>
                </a:xfrm>
                <a:prstGeom prst="rect">
                  <a:avLst/>
                </a:prstGeom>
              </p:spPr>
            </p:pic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45F8E13F-7B40-46C3-9740-DFD005195C47}"/>
                    </a:ext>
                  </a:extLst>
                </p:cNvPr>
                <p:cNvSpPr txBox="1"/>
                <p:nvPr/>
              </p:nvSpPr>
              <p:spPr>
                <a:xfrm>
                  <a:off x="3417052" y="3593855"/>
                  <a:ext cx="28725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</a:t>
                  </a:r>
                </a:p>
              </p:txBody>
            </p:sp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6BF71419-58FE-4ACA-A0C5-7239C6FE430C}"/>
                    </a:ext>
                  </a:extLst>
                </p:cNvPr>
                <p:cNvGrpSpPr/>
                <p:nvPr/>
              </p:nvGrpSpPr>
              <p:grpSpPr>
                <a:xfrm>
                  <a:off x="3309554" y="3850440"/>
                  <a:ext cx="2601787" cy="2093961"/>
                  <a:chOff x="3309554" y="3942033"/>
                  <a:chExt cx="2601787" cy="2093961"/>
                </a:xfrm>
              </p:grpSpPr>
              <p:pic>
                <p:nvPicPr>
                  <p:cNvPr id="85" name="Picture 84">
                    <a:extLst>
                      <a:ext uri="{FF2B5EF4-FFF2-40B4-BE49-F238E27FC236}">
                        <a16:creationId xmlns:a16="http://schemas.microsoft.com/office/drawing/2014/main" id="{E28C5519-88CA-4B66-9107-736031B143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6287" r="9437"/>
                  <a:stretch/>
                </p:blipFill>
                <p:spPr>
                  <a:xfrm>
                    <a:off x="3478749" y="4141111"/>
                    <a:ext cx="2432592" cy="1685953"/>
                  </a:xfrm>
                  <a:prstGeom prst="rect">
                    <a:avLst/>
                  </a:prstGeom>
                </p:spPr>
              </p:pic>
              <p:pic>
                <p:nvPicPr>
                  <p:cNvPr id="86" name="Picture 85">
                    <a:extLst>
                      <a:ext uri="{FF2B5EF4-FFF2-40B4-BE49-F238E27FC236}">
                        <a16:creationId xmlns:a16="http://schemas.microsoft.com/office/drawing/2014/main" id="{3EBE6B43-933E-4A46-8DF7-CEC999FA46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r="79904"/>
                  <a:stretch/>
                </p:blipFill>
                <p:spPr>
                  <a:xfrm>
                    <a:off x="3309554" y="3942033"/>
                    <a:ext cx="380922" cy="209396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04A59EE-FB11-4FB9-8EDA-C8FAD474B5AC}"/>
                  </a:ext>
                </a:extLst>
              </p:cNvPr>
              <p:cNvSpPr txBox="1"/>
              <p:nvPr/>
            </p:nvSpPr>
            <p:spPr>
              <a:xfrm>
                <a:off x="5698591" y="3941423"/>
                <a:ext cx="587651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E10.5</a:t>
                </a: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417CC217-4033-476B-933F-62011E9C27AB}"/>
                </a:ext>
              </a:extLst>
            </p:cNvPr>
            <p:cNvGrpSpPr/>
            <p:nvPr/>
          </p:nvGrpSpPr>
          <p:grpSpPr>
            <a:xfrm>
              <a:off x="396810" y="6839034"/>
              <a:ext cx="2327134" cy="2386536"/>
              <a:chOff x="722024" y="3519965"/>
              <a:chExt cx="2327134" cy="2386536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FC70309-E3F9-4166-8F80-8A404C646579}"/>
                  </a:ext>
                </a:extLst>
              </p:cNvPr>
              <p:cNvSpPr txBox="1"/>
              <p:nvPr/>
            </p:nvSpPr>
            <p:spPr>
              <a:xfrm>
                <a:off x="722024" y="3519965"/>
                <a:ext cx="3109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9C80015F-3FED-481D-98E6-766DB63894BB}"/>
                  </a:ext>
                </a:extLst>
              </p:cNvPr>
              <p:cNvGrpSpPr/>
              <p:nvPr/>
            </p:nvGrpSpPr>
            <p:grpSpPr>
              <a:xfrm>
                <a:off x="1008068" y="3678538"/>
                <a:ext cx="2041090" cy="2227963"/>
                <a:chOff x="1008068" y="3678538"/>
                <a:chExt cx="2041090" cy="2227963"/>
              </a:xfrm>
            </p:grpSpPr>
            <p:graphicFrame>
              <p:nvGraphicFramePr>
                <p:cNvPr id="90" name="Object 89">
                  <a:extLst>
                    <a:ext uri="{FF2B5EF4-FFF2-40B4-BE49-F238E27FC236}">
                      <a16:creationId xmlns:a16="http://schemas.microsoft.com/office/drawing/2014/main" id="{D1D41E4B-681A-4EEB-8E5A-6141EC0AACA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008068" y="3678538"/>
                <a:ext cx="2041090" cy="22279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Prism 8" r:id="rId8" imgW="2347725" imgH="2602473" progId="Prism8.Document">
                        <p:embed/>
                      </p:oleObj>
                    </mc:Choice>
                    <mc:Fallback>
                      <p:oleObj name="Prism 8" r:id="rId8" imgW="2347725" imgH="2602473" progId="Prism8.Document">
                        <p:embed/>
                        <p:pic>
                          <p:nvPicPr>
                            <p:cNvPr id="90" name="Object 89">
                              <a:extLst>
                                <a:ext uri="{FF2B5EF4-FFF2-40B4-BE49-F238E27FC236}">
                                  <a16:creationId xmlns:a16="http://schemas.microsoft.com/office/drawing/2014/main" id="{D1D41E4B-681A-4EEB-8E5A-6141EC0AACA7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008068" y="3678538"/>
                              <a:ext cx="2041090" cy="2227963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496193B6-F7FE-41FE-AFAA-6C72E20B383E}"/>
                    </a:ext>
                  </a:extLst>
                </p:cNvPr>
                <p:cNvSpPr txBox="1"/>
                <p:nvPr/>
              </p:nvSpPr>
              <p:spPr>
                <a:xfrm rot="16200000">
                  <a:off x="405732" y="4542395"/>
                  <a:ext cx="1475084" cy="2616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1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  </a:t>
                  </a:r>
                  <a:r>
                    <a:rPr lang="en-GB" sz="1100" b="1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Dhh</a:t>
                  </a:r>
                  <a:r>
                    <a:rPr lang="en-GB" sz="11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expression  </a:t>
                  </a:r>
                </a:p>
              </p:txBody>
            </p:sp>
          </p:grpSp>
        </p:grp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FF916884-9A75-9422-A460-6153F642B4DC}"/>
                </a:ext>
              </a:extLst>
            </p:cNvPr>
            <p:cNvGrpSpPr/>
            <p:nvPr/>
          </p:nvGrpSpPr>
          <p:grpSpPr>
            <a:xfrm>
              <a:off x="3815641" y="3876249"/>
              <a:ext cx="2849602" cy="2601129"/>
              <a:chOff x="-449833" y="3630067"/>
              <a:chExt cx="2849602" cy="2601129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F708F685-61B6-4FD6-8244-B11CBE0E68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788" r="46629"/>
              <a:stretch/>
            </p:blipFill>
            <p:spPr>
              <a:xfrm>
                <a:off x="-7113" y="4306334"/>
                <a:ext cx="1664101" cy="1924862"/>
              </a:xfrm>
              <a:prstGeom prst="rect">
                <a:avLst/>
              </a:prstGeom>
            </p:spPr>
          </p:pic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C1EA6A6E-6123-4133-AC4F-893D98C112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440" t="2996" r="8714" b="89230"/>
              <a:stretch/>
            </p:blipFill>
            <p:spPr>
              <a:xfrm>
                <a:off x="-135847" y="3812592"/>
                <a:ext cx="2535616" cy="261609"/>
              </a:xfrm>
              <a:prstGeom prst="rect">
                <a:avLst/>
              </a:prstGeom>
            </p:spPr>
          </p:pic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1FDAA899-F1C9-4127-BC67-0C5EEAB5EB15}"/>
                  </a:ext>
                </a:extLst>
              </p:cNvPr>
              <p:cNvSpPr txBox="1"/>
              <p:nvPr/>
            </p:nvSpPr>
            <p:spPr>
              <a:xfrm>
                <a:off x="1657353" y="4308442"/>
                <a:ext cx="553357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E10.5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3511698-A2FB-4573-94B3-4B6D33B8DEFC}"/>
                  </a:ext>
                </a:extLst>
              </p:cNvPr>
              <p:cNvSpPr txBox="1"/>
              <p:nvPr/>
            </p:nvSpPr>
            <p:spPr>
              <a:xfrm>
                <a:off x="-449833" y="3630067"/>
                <a:ext cx="3109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F06F5EC-EB00-4152-AB9A-0E4E5A36A80E}"/>
              </a:ext>
            </a:extLst>
          </p:cNvPr>
          <p:cNvSpPr txBox="1"/>
          <p:nvPr/>
        </p:nvSpPr>
        <p:spPr>
          <a:xfrm>
            <a:off x="219198" y="153219"/>
            <a:ext cx="120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Figure S8</a:t>
            </a:r>
          </a:p>
        </p:txBody>
      </p:sp>
    </p:spTree>
    <p:extLst>
      <p:ext uri="{BB962C8B-B14F-4D97-AF65-F5344CB8AC3E}">
        <p14:creationId xmlns:p14="http://schemas.microsoft.com/office/powerpoint/2010/main" val="728941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BE230BB9-60F1-053A-B2E1-3BF7D7762855}"/>
              </a:ext>
            </a:extLst>
          </p:cNvPr>
          <p:cNvGrpSpPr/>
          <p:nvPr/>
        </p:nvGrpSpPr>
        <p:grpSpPr>
          <a:xfrm>
            <a:off x="1007397" y="1741870"/>
            <a:ext cx="4129158" cy="2899812"/>
            <a:chOff x="184437" y="888430"/>
            <a:chExt cx="4129158" cy="2899812"/>
          </a:xfrm>
        </p:grpSpPr>
        <p:pic>
          <p:nvPicPr>
            <p:cNvPr id="3" name="Picture 1">
              <a:extLst>
                <a:ext uri="{FF2B5EF4-FFF2-40B4-BE49-F238E27FC236}">
                  <a16:creationId xmlns:a16="http://schemas.microsoft.com/office/drawing/2014/main" id="{AE5AD366-DF71-E9C0-956E-DCED563D966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7143" y="3181160"/>
              <a:ext cx="601200" cy="601200"/>
            </a:xfrm>
            <a:prstGeom prst="rect">
              <a:avLst/>
            </a:prstGeom>
          </p:spPr>
        </p:pic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28B020A-1D1C-68CF-6068-0AC9A11F23C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399" y="3181160"/>
              <a:ext cx="601200" cy="601200"/>
            </a:xfrm>
            <a:prstGeom prst="rect">
              <a:avLst/>
            </a:prstGeom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97C5C865-119D-BABB-9303-CDD87B336E05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207" y="1935487"/>
              <a:ext cx="601200" cy="601200"/>
            </a:xfrm>
            <a:prstGeom prst="rect">
              <a:avLst/>
            </a:prstGeom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9D78CEC0-EE5E-B528-D3B6-7984FB738FA5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190" y="1932305"/>
              <a:ext cx="601200" cy="601200"/>
            </a:xfrm>
            <a:prstGeom prst="rect">
              <a:avLst/>
            </a:prstGeom>
          </p:spPr>
        </p:pic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3F4FE6F0-152A-56D6-B210-C4FC65301B2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2356" y="1932305"/>
              <a:ext cx="601200" cy="601200"/>
            </a:xfrm>
            <a:prstGeom prst="rect">
              <a:avLst/>
            </a:prstGeom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283174D0-1281-83B2-0051-1E71BDB7C6D5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6578" y="1923606"/>
              <a:ext cx="601200" cy="6012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39BE99F-376B-F41F-2A71-F013C24C0B7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850" y="1295189"/>
              <a:ext cx="601200" cy="6012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25858DA-684D-50D9-8B9C-3D72933C0B54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207" y="1295189"/>
              <a:ext cx="601200" cy="601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94A920-4836-03B8-1992-B861A5DF14F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478" y="1295189"/>
              <a:ext cx="601200" cy="6012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5567CD-B051-C2F7-00DD-BC6695D3F0A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2356" y="1295189"/>
              <a:ext cx="601200" cy="6012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A053EEE-88F6-0141-04DB-11F87CDE80D6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202" y="2569659"/>
              <a:ext cx="601200" cy="6012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5E4B31-EF55-C339-BC62-854CF799499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207" y="2569659"/>
              <a:ext cx="601200" cy="601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A149E49-F667-C586-B07C-9E6793B3543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478" y="2569659"/>
              <a:ext cx="601200" cy="6012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767A259-34EA-80FA-9EEE-BEBEE92FAFB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2356" y="2569659"/>
              <a:ext cx="601200" cy="6012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42BEFDE-CE3D-6ABB-3179-B25A2F5B0A25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207" y="3187042"/>
              <a:ext cx="601200" cy="6012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BE922F4-4F31-852E-E735-E88EEA261E5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2356" y="3187042"/>
              <a:ext cx="601200" cy="601200"/>
            </a:xfrm>
            <a:prstGeom prst="rect">
              <a:avLst/>
            </a:prstGeom>
          </p:spPr>
        </p:pic>
        <p:cxnSp>
          <p:nvCxnSpPr>
            <p:cNvPr id="19" name="Straight Connector 20">
              <a:extLst>
                <a:ext uri="{FF2B5EF4-FFF2-40B4-BE49-F238E27FC236}">
                  <a16:creationId xmlns:a16="http://schemas.microsoft.com/office/drawing/2014/main" id="{C2F7E71B-51D2-562D-A7EE-08FD27697673}"/>
                </a:ext>
              </a:extLst>
            </p:cNvPr>
            <p:cNvCxnSpPr>
              <a:cxnSpLocks/>
            </p:cNvCxnSpPr>
            <p:nvPr/>
          </p:nvCxnSpPr>
          <p:spPr>
            <a:xfrm>
              <a:off x="1062163" y="1342946"/>
              <a:ext cx="0" cy="11352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1">
              <a:extLst>
                <a:ext uri="{FF2B5EF4-FFF2-40B4-BE49-F238E27FC236}">
                  <a16:creationId xmlns:a16="http://schemas.microsoft.com/office/drawing/2014/main" id="{3AF4CA83-C0E2-08DE-1B84-3AAE2B2D2748}"/>
                </a:ext>
              </a:extLst>
            </p:cNvPr>
            <p:cNvCxnSpPr>
              <a:cxnSpLocks/>
            </p:cNvCxnSpPr>
            <p:nvPr/>
          </p:nvCxnSpPr>
          <p:spPr>
            <a:xfrm>
              <a:off x="1055460" y="2618070"/>
              <a:ext cx="0" cy="106805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411AE9-3808-E915-8099-AEC55CE6F1E6}"/>
                </a:ext>
              </a:extLst>
            </p:cNvPr>
            <p:cNvSpPr txBox="1"/>
            <p:nvPr/>
          </p:nvSpPr>
          <p:spPr>
            <a:xfrm>
              <a:off x="1094263" y="1277634"/>
              <a:ext cx="51167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Merge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A18944-D71C-982D-5900-3D997BC9CEA0}"/>
                </a:ext>
              </a:extLst>
            </p:cNvPr>
            <p:cNvSpPr txBox="1"/>
            <p:nvPr/>
          </p:nvSpPr>
          <p:spPr>
            <a:xfrm>
              <a:off x="2960045" y="1267972"/>
              <a:ext cx="45397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DAPI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50FF11C-F28A-DA34-09BB-0E851AF49F36}"/>
                </a:ext>
              </a:extLst>
            </p:cNvPr>
            <p:cNvSpPr txBox="1"/>
            <p:nvPr/>
          </p:nvSpPr>
          <p:spPr>
            <a:xfrm>
              <a:off x="1709344" y="1279006"/>
              <a:ext cx="5565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SSEA1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A72EE5-0B03-2ACC-D428-6F88947D58F8}"/>
                </a:ext>
              </a:extLst>
            </p:cNvPr>
            <p:cNvSpPr txBox="1"/>
            <p:nvPr/>
          </p:nvSpPr>
          <p:spPr>
            <a:xfrm>
              <a:off x="3585511" y="1498804"/>
              <a:ext cx="5180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DMF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EE78E3-CB72-A665-5B48-C0E7FD0B9C34}"/>
                </a:ext>
              </a:extLst>
            </p:cNvPr>
            <p:cNvSpPr txBox="1"/>
            <p:nvPr/>
          </p:nvSpPr>
          <p:spPr>
            <a:xfrm>
              <a:off x="3585511" y="2123715"/>
              <a:ext cx="7280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+Shh-N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A8C6E55-1A6C-83E8-EB3D-3B71F0CC9D58}"/>
                </a:ext>
              </a:extLst>
            </p:cNvPr>
            <p:cNvSpPr txBox="1"/>
            <p:nvPr/>
          </p:nvSpPr>
          <p:spPr>
            <a:xfrm>
              <a:off x="3585511" y="2747375"/>
              <a:ext cx="5180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DMF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01E754A-F836-131C-9D74-04859C4DE176}"/>
                </a:ext>
              </a:extLst>
            </p:cNvPr>
            <p:cNvSpPr txBox="1"/>
            <p:nvPr/>
          </p:nvSpPr>
          <p:spPr>
            <a:xfrm>
              <a:off x="3585511" y="3371035"/>
              <a:ext cx="7280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+Shh-N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601E1F8-25F7-BF3E-58D3-69ECD7A22B6C}"/>
                </a:ext>
              </a:extLst>
            </p:cNvPr>
            <p:cNvSpPr txBox="1"/>
            <p:nvPr/>
          </p:nvSpPr>
          <p:spPr>
            <a:xfrm>
              <a:off x="2328973" y="1253859"/>
              <a:ext cx="53732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p-</a:t>
              </a:r>
              <a:r>
                <a:rPr lang="en-GB" sz="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Creb</a:t>
              </a:r>
              <a:endPara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직선 연결선 183">
              <a:extLst>
                <a:ext uri="{FF2B5EF4-FFF2-40B4-BE49-F238E27FC236}">
                  <a16:creationId xmlns:a16="http://schemas.microsoft.com/office/drawing/2014/main" id="{7DE278C5-AC5A-2EB4-38AB-696D7E83FCFE}"/>
                </a:ext>
              </a:extLst>
            </p:cNvPr>
            <p:cNvCxnSpPr/>
            <p:nvPr/>
          </p:nvCxnSpPr>
          <p:spPr>
            <a:xfrm>
              <a:off x="1533844" y="1832759"/>
              <a:ext cx="1755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183">
              <a:extLst>
                <a:ext uri="{FF2B5EF4-FFF2-40B4-BE49-F238E27FC236}">
                  <a16:creationId xmlns:a16="http://schemas.microsoft.com/office/drawing/2014/main" id="{257B86AF-EAA5-F192-E801-9B3517CCB34D}"/>
                </a:ext>
              </a:extLst>
            </p:cNvPr>
            <p:cNvCxnSpPr/>
            <p:nvPr/>
          </p:nvCxnSpPr>
          <p:spPr>
            <a:xfrm>
              <a:off x="1535827" y="2459501"/>
              <a:ext cx="1755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183">
              <a:extLst>
                <a:ext uri="{FF2B5EF4-FFF2-40B4-BE49-F238E27FC236}">
                  <a16:creationId xmlns:a16="http://schemas.microsoft.com/office/drawing/2014/main" id="{493366A2-99BB-AA1A-A771-C089EEB16C1A}"/>
                </a:ext>
              </a:extLst>
            </p:cNvPr>
            <p:cNvCxnSpPr/>
            <p:nvPr/>
          </p:nvCxnSpPr>
          <p:spPr>
            <a:xfrm>
              <a:off x="1531811" y="3093160"/>
              <a:ext cx="1755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183">
              <a:extLst>
                <a:ext uri="{FF2B5EF4-FFF2-40B4-BE49-F238E27FC236}">
                  <a16:creationId xmlns:a16="http://schemas.microsoft.com/office/drawing/2014/main" id="{2FFF3780-8101-1822-EE05-AB622F702CB9}"/>
                </a:ext>
              </a:extLst>
            </p:cNvPr>
            <p:cNvCxnSpPr/>
            <p:nvPr/>
          </p:nvCxnSpPr>
          <p:spPr>
            <a:xfrm>
              <a:off x="1526718" y="3729143"/>
              <a:ext cx="1755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16C41CC-FAC5-3832-94E5-DA9CDC99700E}"/>
                </a:ext>
              </a:extLst>
            </p:cNvPr>
            <p:cNvSpPr txBox="1"/>
            <p:nvPr/>
          </p:nvSpPr>
          <p:spPr>
            <a:xfrm>
              <a:off x="289474" y="888430"/>
              <a:ext cx="30930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ko-K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18">
              <a:extLst>
                <a:ext uri="{FF2B5EF4-FFF2-40B4-BE49-F238E27FC236}">
                  <a16:creationId xmlns:a16="http://schemas.microsoft.com/office/drawing/2014/main" id="{F11F1D76-0F83-4481-524A-E7B891643704}"/>
                </a:ext>
              </a:extLst>
            </p:cNvPr>
            <p:cNvSpPr/>
            <p:nvPr/>
          </p:nvSpPr>
          <p:spPr>
            <a:xfrm>
              <a:off x="184437" y="1794002"/>
              <a:ext cx="86575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Wdr11+/+</a:t>
              </a:r>
              <a:endParaRPr lang="en-GB" sz="1200" dirty="0"/>
            </a:p>
          </p:txBody>
        </p:sp>
        <p:sp>
          <p:nvSpPr>
            <p:cNvPr id="35" name="Rectangle 19">
              <a:extLst>
                <a:ext uri="{FF2B5EF4-FFF2-40B4-BE49-F238E27FC236}">
                  <a16:creationId xmlns:a16="http://schemas.microsoft.com/office/drawing/2014/main" id="{0D8F6FF1-F403-B14E-DB55-9FBD9A44569B}"/>
                </a:ext>
              </a:extLst>
            </p:cNvPr>
            <p:cNvSpPr/>
            <p:nvPr/>
          </p:nvSpPr>
          <p:spPr>
            <a:xfrm>
              <a:off x="199677" y="3053915"/>
              <a:ext cx="78880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Wdr11-/-</a:t>
              </a:r>
              <a:endParaRPr lang="en-GB" sz="1200" dirty="0"/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2EEE3C94-B74E-1101-B22A-DB6F95E26563}"/>
              </a:ext>
            </a:extLst>
          </p:cNvPr>
          <p:cNvGrpSpPr/>
          <p:nvPr/>
        </p:nvGrpSpPr>
        <p:grpSpPr>
          <a:xfrm>
            <a:off x="626778" y="6768403"/>
            <a:ext cx="4958440" cy="1671276"/>
            <a:chOff x="626778" y="6768403"/>
            <a:chExt cx="4958440" cy="1671276"/>
          </a:xfrm>
        </p:grpSpPr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55685DD2-BDA9-44B4-CD8C-C84C106C6C03}"/>
                </a:ext>
              </a:extLst>
            </p:cNvPr>
            <p:cNvGrpSpPr/>
            <p:nvPr/>
          </p:nvGrpSpPr>
          <p:grpSpPr>
            <a:xfrm>
              <a:off x="626778" y="7334772"/>
              <a:ext cx="4958440" cy="1104907"/>
              <a:chOff x="626778" y="6527052"/>
              <a:chExt cx="4958440" cy="1104907"/>
            </a:xfrm>
          </p:grpSpPr>
          <p:pic>
            <p:nvPicPr>
              <p:cNvPr id="47" name="Picture 34">
                <a:extLst>
                  <a:ext uri="{FF2B5EF4-FFF2-40B4-BE49-F238E27FC236}">
                    <a16:creationId xmlns:a16="http://schemas.microsoft.com/office/drawing/2014/main" id="{0F215E91-A77F-8538-C16A-51D47669C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5754" y="6534679"/>
                <a:ext cx="1097280" cy="1097280"/>
              </a:xfrm>
              <a:prstGeom prst="rect">
                <a:avLst/>
              </a:prstGeom>
            </p:spPr>
          </p:pic>
          <p:pic>
            <p:nvPicPr>
              <p:cNvPr id="48" name="Picture 39">
                <a:extLst>
                  <a:ext uri="{FF2B5EF4-FFF2-40B4-BE49-F238E27FC236}">
                    <a16:creationId xmlns:a16="http://schemas.microsoft.com/office/drawing/2014/main" id="{86DB9D9E-F575-F3EE-9294-02C3A67159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487938" y="6527052"/>
                <a:ext cx="1097280" cy="1097280"/>
              </a:xfrm>
              <a:prstGeom prst="rect">
                <a:avLst/>
              </a:prstGeom>
            </p:spPr>
          </p:pic>
          <p:pic>
            <p:nvPicPr>
              <p:cNvPr id="49" name="Picture 40">
                <a:extLst>
                  <a:ext uri="{FF2B5EF4-FFF2-40B4-BE49-F238E27FC236}">
                    <a16:creationId xmlns:a16="http://schemas.microsoft.com/office/drawing/2014/main" id="{348D92EC-7D28-C715-D79E-FECFADE03F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4377" y="6530249"/>
                <a:ext cx="1097280" cy="1097280"/>
              </a:xfrm>
              <a:prstGeom prst="rect">
                <a:avLst/>
              </a:prstGeom>
            </p:spPr>
          </p:pic>
          <p:pic>
            <p:nvPicPr>
              <p:cNvPr id="50" name="Picture 41">
                <a:extLst>
                  <a:ext uri="{FF2B5EF4-FFF2-40B4-BE49-F238E27FC236}">
                    <a16:creationId xmlns:a16="http://schemas.microsoft.com/office/drawing/2014/main" id="{131BDFAF-92BE-8E16-50C3-FE5284859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5712" y="6528759"/>
                <a:ext cx="1097280" cy="1097280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B854F29-654A-95B9-5827-C218BABBD703}"/>
                  </a:ext>
                </a:extLst>
              </p:cNvPr>
              <p:cNvSpPr txBox="1"/>
              <p:nvPr/>
            </p:nvSpPr>
            <p:spPr>
              <a:xfrm>
                <a:off x="626778" y="6930045"/>
                <a:ext cx="4764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Gli3</a:t>
                </a:r>
              </a:p>
            </p:txBody>
          </p:sp>
          <p:cxnSp>
            <p:nvCxnSpPr>
              <p:cNvPr id="52" name="Straight Connector 72">
                <a:extLst>
                  <a:ext uri="{FF2B5EF4-FFF2-40B4-BE49-F238E27FC236}">
                    <a16:creationId xmlns:a16="http://schemas.microsoft.com/office/drawing/2014/main" id="{2427444C-B752-3EA5-FB8E-2A4930395279}"/>
                  </a:ext>
                </a:extLst>
              </p:cNvPr>
              <p:cNvCxnSpPr/>
              <p:nvPr/>
            </p:nvCxnSpPr>
            <p:spPr>
              <a:xfrm>
                <a:off x="1953405" y="7554273"/>
                <a:ext cx="165695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68">
                <a:extLst>
                  <a:ext uri="{FF2B5EF4-FFF2-40B4-BE49-F238E27FC236}">
                    <a16:creationId xmlns:a16="http://schemas.microsoft.com/office/drawing/2014/main" id="{4A67844B-33D1-DC2C-ACC8-EAD49E2965BD}"/>
                  </a:ext>
                </a:extLst>
              </p:cNvPr>
              <p:cNvCxnSpPr/>
              <p:nvPr/>
            </p:nvCxnSpPr>
            <p:spPr>
              <a:xfrm>
                <a:off x="3087965" y="7564215"/>
                <a:ext cx="165695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64">
                <a:extLst>
                  <a:ext uri="{FF2B5EF4-FFF2-40B4-BE49-F238E27FC236}">
                    <a16:creationId xmlns:a16="http://schemas.microsoft.com/office/drawing/2014/main" id="{11302D89-DCBE-7C79-62F6-E709A316B0EC}"/>
                  </a:ext>
                </a:extLst>
              </p:cNvPr>
              <p:cNvCxnSpPr/>
              <p:nvPr/>
            </p:nvCxnSpPr>
            <p:spPr>
              <a:xfrm>
                <a:off x="4241185" y="7554273"/>
                <a:ext cx="165695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60">
                <a:extLst>
                  <a:ext uri="{FF2B5EF4-FFF2-40B4-BE49-F238E27FC236}">
                    <a16:creationId xmlns:a16="http://schemas.microsoft.com/office/drawing/2014/main" id="{4058C505-E46D-EA2F-966F-2CCB1FF0F62E}"/>
                  </a:ext>
                </a:extLst>
              </p:cNvPr>
              <p:cNvCxnSpPr/>
              <p:nvPr/>
            </p:nvCxnSpPr>
            <p:spPr>
              <a:xfrm>
                <a:off x="5365368" y="7542367"/>
                <a:ext cx="165695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4E93F021-9627-3523-5CBD-1798FDC6E920}"/>
                </a:ext>
              </a:extLst>
            </p:cNvPr>
            <p:cNvGrpSpPr/>
            <p:nvPr/>
          </p:nvGrpSpPr>
          <p:grpSpPr>
            <a:xfrm>
              <a:off x="1051894" y="6768403"/>
              <a:ext cx="4532716" cy="620774"/>
              <a:chOff x="1050773" y="3723287"/>
              <a:chExt cx="4532716" cy="620774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2303C28-6900-7FAA-16C7-8F4B5A7AE88F}"/>
                  </a:ext>
                </a:extLst>
              </p:cNvPr>
              <p:cNvSpPr txBox="1"/>
              <p:nvPr/>
            </p:nvSpPr>
            <p:spPr>
              <a:xfrm>
                <a:off x="1429363" y="4067062"/>
                <a:ext cx="5180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DMF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DF5773C-96A0-E997-DA74-FCA004BDC2B7}"/>
                  </a:ext>
                </a:extLst>
              </p:cNvPr>
              <p:cNvSpPr txBox="1"/>
              <p:nvPr/>
            </p:nvSpPr>
            <p:spPr>
              <a:xfrm>
                <a:off x="2429922" y="4059111"/>
                <a:ext cx="7280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+Shh-N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1ABB918-3625-07E3-4B3D-F75CE3A71B98}"/>
                  </a:ext>
                </a:extLst>
              </p:cNvPr>
              <p:cNvSpPr txBox="1"/>
              <p:nvPr/>
            </p:nvSpPr>
            <p:spPr>
              <a:xfrm>
                <a:off x="3717691" y="4067062"/>
                <a:ext cx="5180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DMF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82C28F-05A9-A9B9-3A8E-86A1ED1EA28B}"/>
                  </a:ext>
                </a:extLst>
              </p:cNvPr>
              <p:cNvSpPr txBox="1"/>
              <p:nvPr/>
            </p:nvSpPr>
            <p:spPr>
              <a:xfrm>
                <a:off x="4726203" y="4067062"/>
                <a:ext cx="7280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+Shh-N</a:t>
                </a:r>
              </a:p>
            </p:txBody>
          </p:sp>
          <p:cxnSp>
            <p:nvCxnSpPr>
              <p:cNvPr id="44" name="Straight Connector 82">
                <a:extLst>
                  <a:ext uri="{FF2B5EF4-FFF2-40B4-BE49-F238E27FC236}">
                    <a16:creationId xmlns:a16="http://schemas.microsoft.com/office/drawing/2014/main" id="{6E94F3F0-EB85-CCD6-E55C-CFDEABCE8C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7373" y="4065056"/>
                <a:ext cx="221784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83">
                <a:extLst>
                  <a:ext uri="{FF2B5EF4-FFF2-40B4-BE49-F238E27FC236}">
                    <a16:creationId xmlns:a16="http://schemas.microsoft.com/office/drawing/2014/main" id="{EB442602-C773-DC80-A1D9-AADEC30D67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8200" y="4065056"/>
                <a:ext cx="221784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1607F3-3CC2-D23E-C9E6-9DBD637A84DF}"/>
                  </a:ext>
                </a:extLst>
              </p:cNvPr>
              <p:cNvSpPr txBox="1"/>
              <p:nvPr/>
            </p:nvSpPr>
            <p:spPr>
              <a:xfrm>
                <a:off x="1050773" y="3723287"/>
                <a:ext cx="453271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Wdr11+/+                                     Wdr11-/-                      (E10.5)</a:t>
                </a:r>
              </a:p>
            </p:txBody>
          </p:sp>
        </p:grp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3217C81-3F15-CC10-A8F8-519C5779C3E6}"/>
              </a:ext>
            </a:extLst>
          </p:cNvPr>
          <p:cNvSpPr txBox="1"/>
          <p:nvPr/>
        </p:nvSpPr>
        <p:spPr>
          <a:xfrm>
            <a:off x="219198" y="153219"/>
            <a:ext cx="120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Figure S9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81B3FBB-5E92-225C-1C67-06C0B779C3FE}"/>
              </a:ext>
            </a:extLst>
          </p:cNvPr>
          <p:cNvSpPr txBox="1"/>
          <p:nvPr/>
        </p:nvSpPr>
        <p:spPr>
          <a:xfrm>
            <a:off x="747242" y="6428241"/>
            <a:ext cx="3093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64109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2382</TotalTime>
  <Words>321</Words>
  <Application>Microsoft Office PowerPoint</Application>
  <PresentationFormat>A4 Paper (210x297 mm)</PresentationFormat>
  <Paragraphs>190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Symbol</vt:lpstr>
      <vt:lpstr>Office Theme</vt:lpstr>
      <vt:lpstr>Prism 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Soo-Hyun Kim</dc:creator>
  <cp:lastModifiedBy>Soo-Hyun Kim</cp:lastModifiedBy>
  <cp:revision>56</cp:revision>
  <dcterms:created xsi:type="dcterms:W3CDTF">2022-04-04T17:40:17Z</dcterms:created>
  <dcterms:modified xsi:type="dcterms:W3CDTF">2023-05-14T19:30:03Z</dcterms:modified>
</cp:coreProperties>
</file>