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B188-A8E1-4ECB-868A-6A48A8463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E0607-B11E-402D-B7A3-0D0EA95C1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10D1D-5E56-44A0-96BE-928C7A71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599F-6E6D-4F1F-AF7E-2361B10D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85F6-D7A5-4C8D-92FE-6EB07C44C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85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40A3-04FE-4AB2-9088-78C9574F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DCC212-FB98-48C1-8490-5680F881B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9817E-7A34-491A-936B-22FDBA1D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54D9C-F6ED-4A8C-B64F-A8028D63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DB127-062E-4635-B775-536D881E0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8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D1635D-455D-4DB1-8F3F-0D3B1A44D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563A84-F9FF-4D71-B8DE-FFFA4934A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4F1D1-9324-4FD4-9366-9E455495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FCD46-0A99-460E-B41B-D47246B9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4D390-80BB-48EB-AA66-0017C4E2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89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E8996-A320-4B45-B07C-5FACDF70C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C568-1D65-44C5-90B0-4FE1F0A11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7D0D-949A-4B19-A56F-60E9F9C9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C4ACF-C554-483B-A355-57F3CC9B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2E21-F61F-4204-9386-EA0A4853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89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3969-2E05-414B-BE36-1B3A04D02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42EA1-2AD9-4DD5-8C9D-23EF3A429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8FEA7-DB4E-4DD5-8801-31F8E53D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38FFA-B1D5-4588-8B59-EE06F8B9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0CD10-C4F5-4EEE-8E6B-56ABA598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6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DA5A-60E0-449D-AF19-720AF5B2E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6C90D-D738-40A1-A532-53134855D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48E3E-D1D0-4CE0-AAD5-4D5490E94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0C9C3-10E6-41AC-8D4F-0CB4D68DB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A2364-9698-4013-98C4-F692A736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BB331-EA6B-45A3-958B-3E2153A5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D954-BFBD-43BF-841E-2BD892E3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E17B2-5653-4218-B563-DA618623A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6835-06A3-4C48-A54D-3F6A45811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8FD40-D5B8-44D7-8866-1D300946D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5E585-6367-4D15-80C1-D5CC873D2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4769A-04C7-4963-8C6A-168D4791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EA11C-9141-4575-A0BB-55198A03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5433E9-E0C9-44F2-930C-4C747D9C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3645-79C7-4CA2-A2F9-5CAD280A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F95F2-41CF-4297-A146-43DEDB18E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FD9B31-1FFD-46B6-8E39-47A375C5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155B3-81A0-4034-872D-646A4749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91FB0-C493-48E0-98D5-B9D50E2C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6CD13D-4B45-46C1-A0BD-EB69B817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C7671-7FBF-4EAF-A35D-2B807D0B4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7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5080-7D4A-4EEB-A2DF-F22DEAA2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62A68-238E-406C-9826-036AD0F55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8C980-5DC7-44AC-87FE-84273556B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E2995-2A65-445D-99BD-E0FEFB3D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9B48F-C329-4E11-B3F1-5E75A1E0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FFB42-140B-4305-BF3B-15DB3BD7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34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607F-A4F5-4507-91C2-EC697FE8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86311C-AD3C-464C-9F46-CA401A046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46AFE-1934-44AC-A4A2-CA10CAF28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98809-79E6-474F-A341-77CCC5F3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AD14D-9937-4F6C-9B08-77E1A925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3C635-5F60-4C73-9D4C-B044492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9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33345-E93C-419D-8440-CE9B7783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B71D2-66ED-4695-ADCC-3C905E816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B0147-D10F-4185-9A47-13447680C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3C67-CF85-4203-8301-923E90E900BE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D19E8-AEA1-4A20-9A26-4137FB324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3438F-A845-4601-AC95-EDC39F610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11583-29CD-405C-AF77-A691225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53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118" y="260649"/>
            <a:ext cx="12144671" cy="810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chemeClr val="tx2">
                    <a:lumMod val="75000"/>
                  </a:schemeClr>
                </a:solidFill>
              </a:rPr>
              <a:t>Figure 1:</a:t>
            </a:r>
            <a:endParaRPr lang="en-GB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2667" b="1" dirty="0">
                <a:solidFill>
                  <a:schemeClr val="tx2">
                    <a:lumMod val="75000"/>
                  </a:schemeClr>
                </a:solidFill>
              </a:rPr>
              <a:t>Anatomic Assessment of Stable Angina </a:t>
            </a:r>
            <a:endParaRPr lang="en-US" sz="2667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A40BB9-36CC-4FDD-B54B-C30C321D89E3}"/>
              </a:ext>
            </a:extLst>
          </p:cNvPr>
          <p:cNvGrpSpPr/>
          <p:nvPr/>
        </p:nvGrpSpPr>
        <p:grpSpPr>
          <a:xfrm>
            <a:off x="4958043" y="1006679"/>
            <a:ext cx="2078902" cy="713942"/>
            <a:chOff x="3434046" y="595957"/>
            <a:chExt cx="2078903" cy="773437"/>
          </a:xfrm>
        </p:grpSpPr>
        <p:sp>
          <p:nvSpPr>
            <p:cNvPr id="3" name="TextBox 2"/>
            <p:cNvSpPr txBox="1"/>
            <p:nvPr/>
          </p:nvSpPr>
          <p:spPr>
            <a:xfrm>
              <a:off x="3434046" y="1023118"/>
              <a:ext cx="2078903" cy="3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Diagnostic test e.g. CCTA</a:t>
              </a:r>
              <a:endParaRPr lang="en-US" sz="1477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30" name="Straight Arrow Connector 29"/>
            <p:cNvCxnSpPr>
              <a:cxnSpLocks/>
              <a:endCxn id="3" idx="0"/>
            </p:cNvCxnSpPr>
            <p:nvPr/>
          </p:nvCxnSpPr>
          <p:spPr>
            <a:xfrm flipH="1">
              <a:off x="4473498" y="595957"/>
              <a:ext cx="5453" cy="427161"/>
            </a:xfrm>
            <a:prstGeom prst="straightConnector1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BC39D8-0C57-4412-B738-4C0C38278FA1}"/>
              </a:ext>
            </a:extLst>
          </p:cNvPr>
          <p:cNvGrpSpPr/>
          <p:nvPr/>
        </p:nvGrpSpPr>
        <p:grpSpPr>
          <a:xfrm>
            <a:off x="1494714" y="2991338"/>
            <a:ext cx="3398521" cy="1488941"/>
            <a:chOff x="388299" y="2752786"/>
            <a:chExt cx="2985573" cy="1355086"/>
          </a:xfrm>
        </p:grpSpPr>
        <p:sp>
          <p:nvSpPr>
            <p:cNvPr id="6" name="TextBox 5"/>
            <p:cNvSpPr txBox="1"/>
            <p:nvPr/>
          </p:nvSpPr>
          <p:spPr>
            <a:xfrm>
              <a:off x="388299" y="3410863"/>
              <a:ext cx="1184147" cy="49777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477" b="1" dirty="0">
                  <a:solidFill>
                    <a:srgbClr val="FF0000"/>
                  </a:solidFill>
                </a:rPr>
                <a:t>Stents</a:t>
              </a:r>
            </a:p>
            <a:p>
              <a:pPr algn="ctr"/>
              <a:r>
                <a:rPr lang="en-GB" sz="1477" b="1" dirty="0">
                  <a:solidFill>
                    <a:srgbClr val="FF0000"/>
                  </a:solidFill>
                </a:rPr>
                <a:t>Bypass surgery</a:t>
              </a:r>
              <a:endParaRPr lang="en-US" sz="1477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46166" y="3403226"/>
              <a:ext cx="1127706" cy="704646"/>
            </a:xfrm>
            <a:prstGeom prst="rect">
              <a:avLst/>
            </a:prstGeom>
            <a:solidFill>
              <a:srgbClr val="FFCCCC"/>
            </a:solidFill>
            <a:ln>
              <a:solidFill>
                <a:srgbClr val="FF33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GB" sz="1477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in 5 patients;</a:t>
              </a:r>
            </a:p>
            <a:p>
              <a:pPr algn="ctr"/>
              <a:r>
                <a:rPr lang="en-GB" sz="1477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mostly male</a:t>
              </a:r>
            </a:p>
          </p:txBody>
        </p:sp>
        <p:cxnSp>
          <p:nvCxnSpPr>
            <p:cNvPr id="40" name="Straight Arrow Connector 39"/>
            <p:cNvCxnSpPr>
              <a:cxnSpLocks/>
              <a:stCxn id="9" idx="1"/>
              <a:endCxn id="6" idx="3"/>
            </p:cNvCxnSpPr>
            <p:nvPr/>
          </p:nvCxnSpPr>
          <p:spPr>
            <a:xfrm flipH="1" flipV="1">
              <a:off x="1572446" y="3659751"/>
              <a:ext cx="673720" cy="9579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H="1">
              <a:off x="2868814" y="2752786"/>
              <a:ext cx="2" cy="664601"/>
            </a:xfrm>
            <a:prstGeom prst="straightConnector1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577D23-8BF2-4910-9ABF-D0D1E322824D}"/>
              </a:ext>
            </a:extLst>
          </p:cNvPr>
          <p:cNvGrpSpPr/>
          <p:nvPr/>
        </p:nvGrpSpPr>
        <p:grpSpPr>
          <a:xfrm>
            <a:off x="5997495" y="1483647"/>
            <a:ext cx="4971452" cy="1898404"/>
            <a:chOff x="4476142" y="1140745"/>
            <a:chExt cx="4895778" cy="2028381"/>
          </a:xfrm>
        </p:grpSpPr>
        <p:sp>
          <p:nvSpPr>
            <p:cNvPr id="5" name="TextBox 4"/>
            <p:cNvSpPr txBox="1"/>
            <p:nvPr/>
          </p:nvSpPr>
          <p:spPr>
            <a:xfrm>
              <a:off x="5613681" y="2154949"/>
              <a:ext cx="1728191" cy="584393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No obstructive coronary lesions</a:t>
              </a:r>
              <a:endParaRPr lang="en-US" sz="1477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34" name="Elbow Connector 33"/>
            <p:cNvCxnSpPr>
              <a:cxnSpLocks/>
              <a:stCxn id="3" idx="2"/>
              <a:endCxn id="5" idx="0"/>
            </p:cNvCxnSpPr>
            <p:nvPr/>
          </p:nvCxnSpPr>
          <p:spPr>
            <a:xfrm rot="16200000" flipH="1">
              <a:off x="5096457" y="773629"/>
              <a:ext cx="761006" cy="2001635"/>
            </a:xfrm>
            <a:prstGeom prst="bentConnector3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2" name="Picture 4" descr="https://www.mercyangiography.co.nz/site/mercyangiography/images/Coronary%20Angio%20plus%20Plsty%20images/LCA-Norm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0777" y="1140745"/>
              <a:ext cx="2011143" cy="202838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B2E221D-240C-4245-933C-10512F646D90}"/>
              </a:ext>
            </a:extLst>
          </p:cNvPr>
          <p:cNvGrpSpPr/>
          <p:nvPr/>
        </p:nvGrpSpPr>
        <p:grpSpPr>
          <a:xfrm>
            <a:off x="1359475" y="1509561"/>
            <a:ext cx="4638020" cy="1888233"/>
            <a:chOff x="-164529" y="1140743"/>
            <a:chExt cx="4638027" cy="2045585"/>
          </a:xfrm>
        </p:grpSpPr>
        <p:sp>
          <p:nvSpPr>
            <p:cNvPr id="4" name="TextBox 3"/>
            <p:cNvSpPr txBox="1"/>
            <p:nvPr/>
          </p:nvSpPr>
          <p:spPr>
            <a:xfrm>
              <a:off x="1908182" y="2162566"/>
              <a:ext cx="1772283" cy="592524"/>
            </a:xfrm>
            <a:prstGeom prst="rect">
              <a:avLst/>
            </a:prstGeom>
            <a:ln>
              <a:solidFill>
                <a:srgbClr val="FF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Occluded or stenotic</a:t>
              </a:r>
            </a:p>
            <a:p>
              <a:pPr algn="ctr"/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coronary arteries</a:t>
              </a:r>
              <a:endParaRPr lang="en-US" sz="1477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32" name="Elbow Connector 31"/>
            <p:cNvCxnSpPr>
              <a:cxnSpLocks/>
              <a:stCxn id="3" idx="2"/>
              <a:endCxn id="4" idx="0"/>
            </p:cNvCxnSpPr>
            <p:nvPr/>
          </p:nvCxnSpPr>
          <p:spPr>
            <a:xfrm rot="5400000">
              <a:off x="3237323" y="926393"/>
              <a:ext cx="793175" cy="1679174"/>
            </a:xfrm>
            <a:prstGeom prst="bentConnector3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4" name="Picture 6" descr="https://qph.ec.quoracdn.net/main-qimg-7d61e32212a4fe87eabffd51086a18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4529" y="1140743"/>
              <a:ext cx="2045586" cy="20455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208845B-2960-4FEC-A866-D898DD7151FA}"/>
              </a:ext>
            </a:extLst>
          </p:cNvPr>
          <p:cNvGrpSpPr/>
          <p:nvPr/>
        </p:nvGrpSpPr>
        <p:grpSpPr>
          <a:xfrm>
            <a:off x="7731443" y="2979808"/>
            <a:ext cx="2566243" cy="3532209"/>
            <a:chOff x="6207441" y="2733514"/>
            <a:chExt cx="2566243" cy="3826561"/>
          </a:xfrm>
        </p:grpSpPr>
        <p:sp>
          <p:nvSpPr>
            <p:cNvPr id="8" name="TextBox 7"/>
            <p:cNvSpPr txBox="1"/>
            <p:nvPr/>
          </p:nvSpPr>
          <p:spPr>
            <a:xfrm>
              <a:off x="6207441" y="5228806"/>
              <a:ext cx="2566243" cy="1331269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63769" indent="-263769">
                <a:buFont typeface="Arial" panose="020B0604020202020204" pitchFamily="34" charset="0"/>
                <a:buChar char="•"/>
              </a:pPr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Specific tests not used</a:t>
              </a:r>
            </a:p>
            <a:p>
              <a:pPr marL="263769" indent="-263769">
                <a:buFont typeface="Arial" panose="020B0604020202020204" pitchFamily="34" charset="0"/>
                <a:buChar char="•"/>
              </a:pPr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Diagnosis – false negative</a:t>
              </a:r>
            </a:p>
            <a:p>
              <a:pPr marL="263769" indent="-263769">
                <a:buFont typeface="Arial" panose="020B0604020202020204" pitchFamily="34" charset="0"/>
                <a:buChar char="•"/>
              </a:pPr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Treatment – sub-optimal</a:t>
              </a:r>
            </a:p>
            <a:p>
              <a:pPr marL="263769" indent="-263769">
                <a:buFont typeface="Arial" panose="020B0604020202020204" pitchFamily="34" charset="0"/>
                <a:buChar char="•"/>
              </a:pPr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&gt;50% re-attend hospital</a:t>
              </a:r>
            </a:p>
            <a:p>
              <a:pPr marL="263769" indent="-263769">
                <a:buFont typeface="Arial" panose="020B0604020202020204" pitchFamily="34" charset="0"/>
                <a:buChar char="•"/>
              </a:pPr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x2</a:t>
              </a:r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  <a:sym typeface="Symbol"/>
                </a:rPr>
                <a:t> risk CV death / MI</a:t>
              </a:r>
              <a:endParaRPr lang="en-GB" sz="1477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422715" y="3415548"/>
              <a:ext cx="2103294" cy="8387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GB" sz="1477" b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≥ 2 in 5 patients;</a:t>
              </a:r>
            </a:p>
            <a:p>
              <a:pPr algn="ctr"/>
              <a:r>
                <a:rPr lang="en-GB" sz="1477" b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Small Vessel Disease</a:t>
              </a:r>
            </a:p>
            <a:p>
              <a:pPr algn="ctr"/>
              <a:r>
                <a:rPr lang="en-GB" sz="1477" b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mostly female</a:t>
              </a:r>
            </a:p>
          </p:txBody>
        </p: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A198A280-99DA-4E48-AE83-D5A0E67ABEF0}"/>
                </a:ext>
              </a:extLst>
            </p:cNvPr>
            <p:cNvCxnSpPr>
              <a:cxnSpLocks/>
              <a:stCxn id="5" idx="2"/>
              <a:endCxn id="51" idx="0"/>
            </p:cNvCxnSpPr>
            <p:nvPr/>
          </p:nvCxnSpPr>
          <p:spPr>
            <a:xfrm rot="16200000" flipH="1">
              <a:off x="6649197" y="2590383"/>
              <a:ext cx="682034" cy="968295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AF56BF14-737E-43E0-9011-17E950CE6C81}"/>
                </a:ext>
              </a:extLst>
            </p:cNvPr>
            <p:cNvCxnSpPr>
              <a:cxnSpLocks/>
              <a:stCxn id="51" idx="2"/>
              <a:endCxn id="8" idx="0"/>
            </p:cNvCxnSpPr>
            <p:nvPr/>
          </p:nvCxnSpPr>
          <p:spPr>
            <a:xfrm>
              <a:off x="7474362" y="4254321"/>
              <a:ext cx="16201" cy="974486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6DD5B0F-6609-4F15-AF7A-818BD7DADF66}"/>
              </a:ext>
            </a:extLst>
          </p:cNvPr>
          <p:cNvGrpSpPr/>
          <p:nvPr/>
        </p:nvGrpSpPr>
        <p:grpSpPr>
          <a:xfrm>
            <a:off x="4511827" y="3856922"/>
            <a:ext cx="3434891" cy="2623039"/>
            <a:chOff x="2987824" y="3683719"/>
            <a:chExt cx="3434891" cy="2841625"/>
          </a:xfrm>
        </p:grpSpPr>
        <p:grpSp>
          <p:nvGrpSpPr>
            <p:cNvPr id="28" name="Group 27"/>
            <p:cNvGrpSpPr/>
            <p:nvPr/>
          </p:nvGrpSpPr>
          <p:grpSpPr>
            <a:xfrm>
              <a:off x="2987824" y="3683719"/>
              <a:ext cx="2897652" cy="2841625"/>
              <a:chOff x="3373438" y="3155950"/>
              <a:chExt cx="2897652" cy="2841625"/>
            </a:xfrm>
          </p:grpSpPr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4822825" y="3254375"/>
                <a:ext cx="1263650" cy="1330325"/>
              </a:xfrm>
              <a:custGeom>
                <a:avLst/>
                <a:gdLst>
                  <a:gd name="T0" fmla="*/ 0 w 2854"/>
                  <a:gd name="T1" fmla="*/ 0 h 3000"/>
                  <a:gd name="T2" fmla="*/ 2854 w 2854"/>
                  <a:gd name="T3" fmla="*/ 2073 h 3000"/>
                  <a:gd name="T4" fmla="*/ 0 w 2854"/>
                  <a:gd name="T5" fmla="*/ 3000 h 3000"/>
                  <a:gd name="T6" fmla="*/ 0 w 2854"/>
                  <a:gd name="T7" fmla="*/ 0 h 3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54" h="3000">
                    <a:moveTo>
                      <a:pt x="0" y="0"/>
                    </a:moveTo>
                    <a:cubicBezTo>
                      <a:pt x="1300" y="0"/>
                      <a:pt x="2452" y="837"/>
                      <a:pt x="2854" y="2073"/>
                    </a:cubicBezTo>
                    <a:lnTo>
                      <a:pt x="0" y="3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US" sz="1477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r>
                  <a:rPr lang="en-US" sz="1477" b="1">
                    <a:solidFill>
                      <a:schemeClr val="bg1"/>
                    </a:solidFill>
                  </a:rPr>
                  <a:t>  </a:t>
                </a:r>
                <a:r>
                  <a:rPr lang="en-US" sz="1477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1477" b="1">
                    <a:solidFill>
                      <a:schemeClr val="bg1"/>
                    </a:solidFill>
                  </a:rPr>
                  <a:t>INOCA</a:t>
                </a:r>
                <a:endParaRPr lang="en-US" sz="1477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4822825" y="3254375"/>
                <a:ext cx="1263650" cy="1330325"/>
              </a:xfrm>
              <a:custGeom>
                <a:avLst/>
                <a:gdLst>
                  <a:gd name="T0" fmla="*/ 0 w 2854"/>
                  <a:gd name="T1" fmla="*/ 0 h 3000"/>
                  <a:gd name="T2" fmla="*/ 2854 w 2854"/>
                  <a:gd name="T3" fmla="*/ 2073 h 3000"/>
                  <a:gd name="T4" fmla="*/ 0 w 2854"/>
                  <a:gd name="T5" fmla="*/ 3000 h 3000"/>
                  <a:gd name="T6" fmla="*/ 0 w 2854"/>
                  <a:gd name="T7" fmla="*/ 0 h 3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54" h="3000">
                    <a:moveTo>
                      <a:pt x="0" y="0"/>
                    </a:moveTo>
                    <a:cubicBezTo>
                      <a:pt x="1300" y="0"/>
                      <a:pt x="2452" y="837"/>
                      <a:pt x="2854" y="2073"/>
                    </a:cubicBezTo>
                    <a:lnTo>
                      <a:pt x="0" y="30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0638" cap="flat">
                <a:solidFill>
                  <a:srgbClr val="EEEC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4828052" y="4123655"/>
                <a:ext cx="1443038" cy="1485900"/>
              </a:xfrm>
              <a:custGeom>
                <a:avLst/>
                <a:gdLst>
                  <a:gd name="T0" fmla="*/ 2854 w 3255"/>
                  <a:gd name="T1" fmla="*/ 0 h 3355"/>
                  <a:gd name="T2" fmla="*/ 1764 w 3255"/>
                  <a:gd name="T3" fmla="*/ 3355 h 3355"/>
                  <a:gd name="T4" fmla="*/ 0 w 3255"/>
                  <a:gd name="T5" fmla="*/ 927 h 3355"/>
                  <a:gd name="T6" fmla="*/ 2854 w 3255"/>
                  <a:gd name="T7" fmla="*/ 0 h 3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55" h="3355">
                    <a:moveTo>
                      <a:pt x="2854" y="0"/>
                    </a:moveTo>
                    <a:cubicBezTo>
                      <a:pt x="3255" y="1236"/>
                      <a:pt x="2815" y="2591"/>
                      <a:pt x="1764" y="3355"/>
                    </a:cubicBezTo>
                    <a:lnTo>
                      <a:pt x="0" y="927"/>
                    </a:lnTo>
                    <a:lnTo>
                      <a:pt x="2854" y="0"/>
                    </a:lnTo>
                    <a:close/>
                  </a:path>
                </a:pathLst>
              </a:custGeom>
              <a:solidFill>
                <a:srgbClr val="0066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 dirty="0">
                  <a:solidFill>
                    <a:schemeClr val="bg1"/>
                  </a:solidFill>
                </a:endParaRPr>
              </a:p>
              <a:p>
                <a:r>
                  <a:rPr lang="en-US" sz="1477" dirty="0">
                    <a:solidFill>
                      <a:schemeClr val="bg1"/>
                    </a:solidFill>
                  </a:rPr>
                  <a:t>      </a:t>
                </a:r>
                <a:r>
                  <a:rPr lang="en-US" sz="1477" b="1" dirty="0">
                    <a:solidFill>
                      <a:schemeClr val="bg1"/>
                    </a:solidFill>
                  </a:rPr>
                  <a:t>Vasospasm,      l   large or small     a  </a:t>
                </a:r>
                <a:r>
                  <a:rPr lang="en-US" sz="1477" b="1" dirty="0" err="1">
                    <a:solidFill>
                      <a:schemeClr val="bg1"/>
                    </a:solidFill>
                  </a:rPr>
                  <a:t>a</a:t>
                </a:r>
                <a:r>
                  <a:rPr lang="en-US" sz="1477" b="1" dirty="0">
                    <a:solidFill>
                      <a:schemeClr val="bg1"/>
                    </a:solidFill>
                  </a:rPr>
                  <a:t>  arteries </a:t>
                </a:r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4814888" y="4173538"/>
                <a:ext cx="1443038" cy="1485900"/>
              </a:xfrm>
              <a:custGeom>
                <a:avLst/>
                <a:gdLst>
                  <a:gd name="T0" fmla="*/ 2854 w 3255"/>
                  <a:gd name="T1" fmla="*/ 0 h 3355"/>
                  <a:gd name="T2" fmla="*/ 1764 w 3255"/>
                  <a:gd name="T3" fmla="*/ 3355 h 3355"/>
                  <a:gd name="T4" fmla="*/ 0 w 3255"/>
                  <a:gd name="T5" fmla="*/ 927 h 3355"/>
                  <a:gd name="T6" fmla="*/ 2854 w 3255"/>
                  <a:gd name="T7" fmla="*/ 0 h 3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55" h="3355">
                    <a:moveTo>
                      <a:pt x="2854" y="0"/>
                    </a:moveTo>
                    <a:cubicBezTo>
                      <a:pt x="3255" y="1236"/>
                      <a:pt x="2815" y="2591"/>
                      <a:pt x="1764" y="3355"/>
                    </a:cubicBezTo>
                    <a:lnTo>
                      <a:pt x="0" y="927"/>
                    </a:lnTo>
                    <a:lnTo>
                      <a:pt x="2854" y="0"/>
                    </a:lnTo>
                    <a:close/>
                  </a:path>
                </a:pathLst>
              </a:custGeom>
              <a:noFill/>
              <a:ln w="20638" cap="flat">
                <a:solidFill>
                  <a:srgbClr val="EEEC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auto">
              <a:xfrm>
                <a:off x="4033838" y="4584700"/>
                <a:ext cx="1562100" cy="1412875"/>
              </a:xfrm>
              <a:custGeom>
                <a:avLst/>
                <a:gdLst>
                  <a:gd name="T0" fmla="*/ 3527 w 3527"/>
                  <a:gd name="T1" fmla="*/ 2428 h 3191"/>
                  <a:gd name="T2" fmla="*/ 0 w 3527"/>
                  <a:gd name="T3" fmla="*/ 2428 h 3191"/>
                  <a:gd name="T4" fmla="*/ 1763 w 3527"/>
                  <a:gd name="T5" fmla="*/ 0 h 3191"/>
                  <a:gd name="T6" fmla="*/ 3527 w 3527"/>
                  <a:gd name="T7" fmla="*/ 2428 h 3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27" h="3191">
                    <a:moveTo>
                      <a:pt x="3527" y="2428"/>
                    </a:moveTo>
                    <a:cubicBezTo>
                      <a:pt x="2475" y="3191"/>
                      <a:pt x="1052" y="3191"/>
                      <a:pt x="0" y="2428"/>
                    </a:cubicBezTo>
                    <a:lnTo>
                      <a:pt x="1763" y="0"/>
                    </a:lnTo>
                    <a:lnTo>
                      <a:pt x="3527" y="242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" name="Freeform 10"/>
              <p:cNvSpPr>
                <a:spLocks/>
              </p:cNvSpPr>
              <p:nvPr/>
            </p:nvSpPr>
            <p:spPr bwMode="auto">
              <a:xfrm>
                <a:off x="4033838" y="4584700"/>
                <a:ext cx="1562100" cy="1412875"/>
              </a:xfrm>
              <a:custGeom>
                <a:avLst/>
                <a:gdLst>
                  <a:gd name="T0" fmla="*/ 3527 w 3527"/>
                  <a:gd name="T1" fmla="*/ 2428 h 3191"/>
                  <a:gd name="T2" fmla="*/ 0 w 3527"/>
                  <a:gd name="T3" fmla="*/ 2428 h 3191"/>
                  <a:gd name="T4" fmla="*/ 1763 w 3527"/>
                  <a:gd name="T5" fmla="*/ 0 h 3191"/>
                  <a:gd name="T6" fmla="*/ 3527 w 3527"/>
                  <a:gd name="T7" fmla="*/ 2428 h 3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27" h="3191">
                    <a:moveTo>
                      <a:pt x="3527" y="2428"/>
                    </a:moveTo>
                    <a:cubicBezTo>
                      <a:pt x="2475" y="3191"/>
                      <a:pt x="1052" y="3191"/>
                      <a:pt x="0" y="2428"/>
                    </a:cubicBezTo>
                    <a:lnTo>
                      <a:pt x="1763" y="0"/>
                    </a:lnTo>
                    <a:lnTo>
                      <a:pt x="3527" y="2428"/>
                    </a:lnTo>
                    <a:close/>
                  </a:path>
                </a:pathLst>
              </a:custGeom>
              <a:noFill/>
              <a:ln w="20638" cap="flat">
                <a:solidFill>
                  <a:srgbClr val="EEEC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477" dirty="0">
                    <a:solidFill>
                      <a:schemeClr val="tx2">
                        <a:lumMod val="75000"/>
                      </a:schemeClr>
                    </a:solidFill>
                  </a:rPr>
                  <a:t>   </a:t>
                </a:r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auto">
              <a:xfrm>
                <a:off x="3373438" y="4173538"/>
                <a:ext cx="1441450" cy="1485900"/>
              </a:xfrm>
              <a:custGeom>
                <a:avLst/>
                <a:gdLst>
                  <a:gd name="T0" fmla="*/ 1491 w 3254"/>
                  <a:gd name="T1" fmla="*/ 3355 h 3355"/>
                  <a:gd name="T2" fmla="*/ 401 w 3254"/>
                  <a:gd name="T3" fmla="*/ 0 h 3355"/>
                  <a:gd name="T4" fmla="*/ 3254 w 3254"/>
                  <a:gd name="T5" fmla="*/ 927 h 3355"/>
                  <a:gd name="T6" fmla="*/ 1491 w 3254"/>
                  <a:gd name="T7" fmla="*/ 3355 h 3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54" h="3355">
                    <a:moveTo>
                      <a:pt x="1491" y="3355"/>
                    </a:moveTo>
                    <a:cubicBezTo>
                      <a:pt x="440" y="2591"/>
                      <a:pt x="0" y="1236"/>
                      <a:pt x="401" y="0"/>
                    </a:cubicBezTo>
                    <a:lnTo>
                      <a:pt x="3254" y="927"/>
                    </a:lnTo>
                    <a:lnTo>
                      <a:pt x="1491" y="335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3" name="Freeform 12"/>
              <p:cNvSpPr>
                <a:spLocks/>
              </p:cNvSpPr>
              <p:nvPr/>
            </p:nvSpPr>
            <p:spPr bwMode="auto">
              <a:xfrm>
                <a:off x="3373438" y="4173538"/>
                <a:ext cx="1441450" cy="1485900"/>
              </a:xfrm>
              <a:custGeom>
                <a:avLst/>
                <a:gdLst>
                  <a:gd name="T0" fmla="*/ 1491 w 3254"/>
                  <a:gd name="T1" fmla="*/ 3355 h 3355"/>
                  <a:gd name="T2" fmla="*/ 401 w 3254"/>
                  <a:gd name="T3" fmla="*/ 0 h 3355"/>
                  <a:gd name="T4" fmla="*/ 3254 w 3254"/>
                  <a:gd name="T5" fmla="*/ 927 h 3355"/>
                  <a:gd name="T6" fmla="*/ 1491 w 3254"/>
                  <a:gd name="T7" fmla="*/ 3355 h 3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54" h="3355">
                    <a:moveTo>
                      <a:pt x="1491" y="3355"/>
                    </a:moveTo>
                    <a:cubicBezTo>
                      <a:pt x="440" y="2591"/>
                      <a:pt x="0" y="1236"/>
                      <a:pt x="401" y="0"/>
                    </a:cubicBezTo>
                    <a:lnTo>
                      <a:pt x="3254" y="927"/>
                    </a:lnTo>
                    <a:lnTo>
                      <a:pt x="1491" y="3355"/>
                    </a:lnTo>
                    <a:close/>
                  </a:path>
                </a:pathLst>
              </a:custGeom>
              <a:noFill/>
              <a:ln w="20638" cap="flat">
                <a:solidFill>
                  <a:srgbClr val="EEEC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auto">
              <a:xfrm>
                <a:off x="3500667" y="3269969"/>
                <a:ext cx="1263651" cy="1328739"/>
              </a:xfrm>
              <a:custGeom>
                <a:avLst/>
                <a:gdLst>
                  <a:gd name="T0" fmla="*/ 0 w 2853"/>
                  <a:gd name="T1" fmla="*/ 2073 h 3000"/>
                  <a:gd name="T2" fmla="*/ 2853 w 2853"/>
                  <a:gd name="T3" fmla="*/ 0 h 3000"/>
                  <a:gd name="T4" fmla="*/ 2853 w 2853"/>
                  <a:gd name="T5" fmla="*/ 3000 h 3000"/>
                  <a:gd name="T6" fmla="*/ 0 w 2853"/>
                  <a:gd name="T7" fmla="*/ 2073 h 3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53" h="3000">
                    <a:moveTo>
                      <a:pt x="0" y="2073"/>
                    </a:moveTo>
                    <a:cubicBezTo>
                      <a:pt x="402" y="837"/>
                      <a:pt x="1554" y="0"/>
                      <a:pt x="2853" y="0"/>
                    </a:cubicBezTo>
                    <a:lnTo>
                      <a:pt x="2853" y="3000"/>
                    </a:lnTo>
                    <a:lnTo>
                      <a:pt x="0" y="2073"/>
                    </a:lnTo>
                    <a:close/>
                  </a:path>
                </a:pathLst>
              </a:custGeom>
              <a:solidFill>
                <a:srgbClr val="FF33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auto">
              <a:xfrm>
                <a:off x="3566446" y="3155950"/>
                <a:ext cx="1263650" cy="1328738"/>
              </a:xfrm>
              <a:custGeom>
                <a:avLst/>
                <a:gdLst>
                  <a:gd name="T0" fmla="*/ 0 w 2853"/>
                  <a:gd name="T1" fmla="*/ 2073 h 3000"/>
                  <a:gd name="T2" fmla="*/ 2853 w 2853"/>
                  <a:gd name="T3" fmla="*/ 0 h 3000"/>
                  <a:gd name="T4" fmla="*/ 2853 w 2853"/>
                  <a:gd name="T5" fmla="*/ 3000 h 3000"/>
                  <a:gd name="T6" fmla="*/ 0 w 2853"/>
                  <a:gd name="T7" fmla="*/ 2073 h 3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53" h="3000">
                    <a:moveTo>
                      <a:pt x="0" y="2073"/>
                    </a:moveTo>
                    <a:cubicBezTo>
                      <a:pt x="402" y="837"/>
                      <a:pt x="1554" y="0"/>
                      <a:pt x="2853" y="0"/>
                    </a:cubicBezTo>
                    <a:lnTo>
                      <a:pt x="2853" y="3000"/>
                    </a:lnTo>
                    <a:lnTo>
                      <a:pt x="0" y="2073"/>
                    </a:lnTo>
                    <a:close/>
                  </a:path>
                </a:pathLst>
              </a:custGeom>
              <a:noFill/>
              <a:ln w="20638" cap="flat">
                <a:solidFill>
                  <a:srgbClr val="EEEC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4407" tIns="42203" rIns="84407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77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Rectangle 15"/>
              <p:cNvSpPr>
                <a:spLocks noChangeArrowheads="1"/>
              </p:cNvSpPr>
              <p:nvPr/>
            </p:nvSpPr>
            <p:spPr bwMode="auto">
              <a:xfrm>
                <a:off x="3849689" y="3656014"/>
                <a:ext cx="952248" cy="246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844062"/>
                <a:r>
                  <a:rPr lang="en-US" altLang="en-US" sz="1477" b="1" dirty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Calibri" panose="020F0502020204030204" pitchFamily="34" charset="0"/>
                  </a:rPr>
                  <a:t>Obstructive </a:t>
                </a:r>
                <a:endParaRPr lang="en-US" altLang="en-US" sz="1477" b="1" dirty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7" name="Rectangle 16"/>
              <p:cNvSpPr>
                <a:spLocks noChangeArrowheads="1"/>
              </p:cNvSpPr>
              <p:nvPr/>
            </p:nvSpPr>
            <p:spPr bwMode="auto">
              <a:xfrm>
                <a:off x="4117975" y="3844925"/>
                <a:ext cx="335028" cy="246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844062"/>
                <a:r>
                  <a:rPr lang="en-US" altLang="en-US" sz="1477" b="1" dirty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Calibri" panose="020F0502020204030204" pitchFamily="34" charset="0"/>
                  </a:rPr>
                  <a:t>CAD</a:t>
                </a:r>
                <a:endParaRPr lang="en-US" altLang="en-US" sz="1477" b="1" dirty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E750A57-6604-4A34-B721-DE3BD464A2C1}"/>
                </a:ext>
              </a:extLst>
            </p:cNvPr>
            <p:cNvCxnSpPr>
              <a:cxnSpLocks/>
              <a:endCxn id="51" idx="1"/>
            </p:cNvCxnSpPr>
            <p:nvPr/>
          </p:nvCxnSpPr>
          <p:spPr>
            <a:xfrm flipV="1">
              <a:off x="5451998" y="3834933"/>
              <a:ext cx="970716" cy="66544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503357D3-4AAC-4DF6-A3B3-E45051832C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0861" y="4183783"/>
              <a:ext cx="721854" cy="928686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BB0D8E2-8107-4A75-9519-0AE89AC9773C}"/>
                </a:ext>
              </a:extLst>
            </p:cNvPr>
            <p:cNvSpPr txBox="1"/>
            <p:nvPr/>
          </p:nvSpPr>
          <p:spPr>
            <a:xfrm>
              <a:off x="3243017" y="5228806"/>
              <a:ext cx="776175" cy="3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No CAD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F6FEBA2-B7DE-4642-9913-40352E06C747}"/>
                </a:ext>
              </a:extLst>
            </p:cNvPr>
            <p:cNvSpPr txBox="1"/>
            <p:nvPr/>
          </p:nvSpPr>
          <p:spPr>
            <a:xfrm>
              <a:off x="4009993" y="5724002"/>
              <a:ext cx="776175" cy="3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77" dirty="0">
                  <a:solidFill>
                    <a:schemeClr val="tx2">
                      <a:lumMod val="75000"/>
                    </a:schemeClr>
                  </a:solidFill>
                </a:rPr>
                <a:t>No CAD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714B3D93-CACE-4539-9478-8E3D736C5A73}"/>
              </a:ext>
            </a:extLst>
          </p:cNvPr>
          <p:cNvSpPr txBox="1"/>
          <p:nvPr/>
        </p:nvSpPr>
        <p:spPr>
          <a:xfrm>
            <a:off x="47328" y="6597352"/>
            <a:ext cx="22082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tx2"/>
                </a:solidFill>
              </a:rPr>
              <a:t>Colin Berry</a:t>
            </a:r>
            <a:r>
              <a:rPr lang="en-GB" sz="800" b="1">
                <a:solidFill>
                  <a:schemeClr val="tx2"/>
                </a:solidFill>
              </a:rPr>
              <a:t>, 06.03.2022</a:t>
            </a:r>
            <a:endParaRPr lang="en-GB" sz="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1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Berry</dc:creator>
  <cp:lastModifiedBy>Boden, William E</cp:lastModifiedBy>
  <cp:revision>13</cp:revision>
  <dcterms:created xsi:type="dcterms:W3CDTF">2022-03-06T13:05:46Z</dcterms:created>
  <dcterms:modified xsi:type="dcterms:W3CDTF">2022-08-01T14:13:35Z</dcterms:modified>
</cp:coreProperties>
</file>