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298" r:id="rId3"/>
    <p:sldId id="301" r:id="rId4"/>
    <p:sldId id="302" r:id="rId5"/>
    <p:sldId id="303" r:id="rId6"/>
    <p:sldId id="256" r:id="rId7"/>
    <p:sldId id="304" r:id="rId8"/>
    <p:sldId id="305" r:id="rId9"/>
    <p:sldId id="308" r:id="rId10"/>
    <p:sldId id="306" r:id="rId11"/>
    <p:sldId id="309" r:id="rId12"/>
    <p:sldId id="307" r:id="rId13"/>
    <p:sldId id="269" r:id="rId14"/>
    <p:sldId id="290" r:id="rId15"/>
    <p:sldId id="295" r:id="rId16"/>
    <p:sldId id="288" r:id="rId17"/>
    <p:sldId id="280" r:id="rId18"/>
    <p:sldId id="297" r:id="rId19"/>
    <p:sldId id="291" r:id="rId20"/>
    <p:sldId id="300" r:id="rId21"/>
    <p:sldId id="263" r:id="rId22"/>
    <p:sldId id="257" r:id="rId23"/>
    <p:sldId id="264" r:id="rId24"/>
    <p:sldId id="266" r:id="rId25"/>
    <p:sldId id="261" r:id="rId26"/>
    <p:sldId id="262" r:id="rId27"/>
    <p:sldId id="281" r:id="rId28"/>
    <p:sldId id="267" r:id="rId29"/>
    <p:sldId id="270" r:id="rId30"/>
    <p:sldId id="274" r:id="rId31"/>
    <p:sldId id="268" r:id="rId32"/>
    <p:sldId id="271" r:id="rId33"/>
    <p:sldId id="276" r:id="rId34"/>
    <p:sldId id="273" r:id="rId35"/>
    <p:sldId id="272" r:id="rId36"/>
    <p:sldId id="275" r:id="rId37"/>
    <p:sldId id="283" r:id="rId38"/>
    <p:sldId id="277" r:id="rId39"/>
    <p:sldId id="289" r:id="rId40"/>
    <p:sldId id="284" r:id="rId41"/>
    <p:sldId id="287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D0119-83E0-4B85-A112-9B89BB9E6F3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A8ABC-D9BF-40E9-B50B-9B9B79D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5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26273-1D20-4A8F-BC8C-E79A02D07EB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DCC0-EE57-4E16-9E48-AC1239E4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47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591" b="27261"/>
          <a:stretch/>
        </p:blipFill>
        <p:spPr>
          <a:xfrm>
            <a:off x="2385347" y="879565"/>
            <a:ext cx="2970680" cy="209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55191">
            <a:off x="3160053" y="2989997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rot="19255191">
            <a:off x="3759007" y="2989996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5264" y="2891727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6149" y="2880824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34994" y="3131715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1524" y="3126466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 rot="19255191">
            <a:off x="5971809" y="302918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19255191">
            <a:off x="6570763" y="3029184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57020" y="2930915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7905" y="2920012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246750" y="3170903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3280" y="3165654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05273" y="256818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39760" y="257097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117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1696" y="25647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32860" y="2570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47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569243" y="906232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85675" y="674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55191">
            <a:off x="2733897" y="584423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9255191">
            <a:off x="3332851" y="5844230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19108" y="5745961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79993" y="5735058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008838" y="5985949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45368" y="5980700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400448" y="8706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7391271" y="1097054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970191" y="9707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6951489" y="1197201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234862" y="89623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338835" y="3649432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555267" y="34178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227190" y="3623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4198963" y="3849779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39783" y="36472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3721081" y="3873726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870938" y="573405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Neg</a:t>
            </a:r>
            <a:endParaRPr lang="en-US" sz="1200" b="1" dirty="0" smtClean="0"/>
          </a:p>
          <a:p>
            <a:pPr algn="ctr"/>
            <a:r>
              <a:rPr lang="en-US" sz="1200" dirty="0" smtClean="0"/>
              <a:t>n=401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337477" y="573405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1</a:t>
            </a:r>
          </a:p>
          <a:p>
            <a:pPr algn="ctr"/>
            <a:r>
              <a:rPr lang="en-US" sz="1200" dirty="0" smtClean="0"/>
              <a:t>n=58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888805" y="573405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2</a:t>
            </a:r>
          </a:p>
          <a:p>
            <a:pPr algn="ctr"/>
            <a:r>
              <a:rPr lang="en-US" sz="1200" dirty="0" smtClean="0"/>
              <a:t>n=80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11558" y="573405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3</a:t>
            </a:r>
          </a:p>
          <a:p>
            <a:pPr algn="ctr"/>
            <a:r>
              <a:rPr lang="en-US" sz="1200" dirty="0" smtClean="0"/>
              <a:t>n=46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920324" y="5734051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4+</a:t>
            </a:r>
          </a:p>
          <a:p>
            <a:pPr algn="ctr"/>
            <a:r>
              <a:rPr lang="en-US" sz="1200" dirty="0" smtClean="0"/>
              <a:t>n=9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567039" y="6148091"/>
            <a:ext cx="135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 level </a:t>
            </a:r>
            <a:endParaRPr lang="en-US" sz="1400" b="1" dirty="0"/>
          </a:p>
        </p:txBody>
      </p:sp>
      <p:sp>
        <p:nvSpPr>
          <p:cNvPr id="105" name="Rectangle 104"/>
          <p:cNvSpPr/>
          <p:nvPr/>
        </p:nvSpPr>
        <p:spPr>
          <a:xfrm>
            <a:off x="6492785" y="3604825"/>
            <a:ext cx="146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/>
              <a:t>Χ</a:t>
            </a:r>
            <a:r>
              <a:rPr lang="en-US" sz="1200" i="1" baseline="30000" dirty="0" smtClean="0"/>
              <a:t>2 </a:t>
            </a:r>
            <a:r>
              <a:rPr lang="en-US" sz="1200" i="1" dirty="0" smtClean="0"/>
              <a:t>for trend, p</a:t>
            </a:r>
            <a:r>
              <a:rPr lang="en-US" sz="1200" dirty="0" smtClean="0"/>
              <a:t>=0.003</a:t>
            </a:r>
            <a:endParaRPr lang="en-US" sz="1200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6146999" y="3843724"/>
            <a:ext cx="1987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343776" y="8935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1994437" y="343885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929258" y="343885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"/>
          <a:srcRect t="13381" b="17260"/>
          <a:stretch/>
        </p:blipFill>
        <p:spPr>
          <a:xfrm>
            <a:off x="4920766" y="3695939"/>
            <a:ext cx="4056121" cy="2066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752" b="31134"/>
          <a:stretch/>
        </p:blipFill>
        <p:spPr>
          <a:xfrm>
            <a:off x="5582603" y="907003"/>
            <a:ext cx="2637431" cy="2039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1056" b="31150"/>
          <a:stretch/>
        </p:blipFill>
        <p:spPr>
          <a:xfrm>
            <a:off x="2248476" y="3689574"/>
            <a:ext cx="2723124" cy="20634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1930" y="258558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#</a:t>
            </a:r>
            <a:r>
              <a:rPr lang="en-US" sz="1000" dirty="0" smtClean="0"/>
              <a:t> &lt;0.35 IU/mL: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645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t="12843"/>
          <a:stretch/>
        </p:blipFill>
        <p:spPr>
          <a:xfrm>
            <a:off x="6010633" y="1951291"/>
            <a:ext cx="2913552" cy="25724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68044" y="1969644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/>
              <a:t>r</a:t>
            </a:r>
            <a:r>
              <a:rPr lang="en-US" sz="1200" baseline="-25000" dirty="0" err="1" smtClean="0"/>
              <a:t>s</a:t>
            </a:r>
            <a:r>
              <a:rPr lang="en-US" sz="1200" dirty="0" smtClean="0"/>
              <a:t> =0.59, </a:t>
            </a:r>
          </a:p>
          <a:p>
            <a:pPr algn="ctr"/>
            <a:r>
              <a:rPr lang="en-US" sz="1200" dirty="0" smtClean="0"/>
              <a:t>p&lt;0.001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33430" y="162361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8971" y="100052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 smtClean="0"/>
              <a:t>E4 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185162" y="166513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en-US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t="13560" r="19858"/>
          <a:stretch/>
        </p:blipFill>
        <p:spPr>
          <a:xfrm>
            <a:off x="3175102" y="1972443"/>
            <a:ext cx="2586802" cy="25512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45017" y="194111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r</a:t>
            </a:r>
            <a:r>
              <a:rPr lang="en-US" sz="1200" i="1" baseline="-25000" dirty="0" err="1"/>
              <a:t>s</a:t>
            </a:r>
            <a:r>
              <a:rPr lang="en-US" sz="1200" dirty="0" smtClean="0"/>
              <a:t> =0.49</a:t>
            </a:r>
          </a:p>
          <a:p>
            <a:r>
              <a:rPr lang="en-US" sz="1200" dirty="0" smtClean="0"/>
              <a:t>p&lt;0.001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257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073" b="17965"/>
          <a:stretch/>
        </p:blipFill>
        <p:spPr>
          <a:xfrm>
            <a:off x="4209426" y="519808"/>
            <a:ext cx="4341764" cy="2121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86050" y="2523893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87677" y="2762817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6432797" y="2757950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5962113" y="2764694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5450969" y="2755254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5028837" y="2761998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1767" y="2889132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7887" y="2751708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77597" y="46661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30" name="Rectangle 29"/>
          <p:cNvSpPr/>
          <p:nvPr/>
        </p:nvSpPr>
        <p:spPr>
          <a:xfrm>
            <a:off x="5006534" y="459620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6262568" y="459620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/>
              <a:t>:</a:t>
            </a:r>
            <a:endParaRPr lang="en-US" sz="1000" i="1" dirty="0" smtClean="0"/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p&lt;0.001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95620" y="45962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57338" y="336179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61" name="Rectangle 60"/>
          <p:cNvSpPr/>
          <p:nvPr/>
        </p:nvSpPr>
        <p:spPr>
          <a:xfrm>
            <a:off x="4986275" y="3354808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TextBox 61"/>
          <p:cNvSpPr txBox="1"/>
          <p:nvPr/>
        </p:nvSpPr>
        <p:spPr>
          <a:xfrm>
            <a:off x="6242309" y="3354808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p&lt;0.001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5037216" y="5590531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48368" y="5829455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(1,725-16,180)</a:t>
            </a:r>
            <a:endParaRPr lang="en-US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6393488" y="582458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(683-1,693)</a:t>
            </a:r>
            <a:endParaRPr lang="en-US" sz="900" dirty="0"/>
          </a:p>
        </p:txBody>
      </p:sp>
      <p:sp>
        <p:nvSpPr>
          <p:cNvPr id="66" name="TextBox 65"/>
          <p:cNvSpPr txBox="1"/>
          <p:nvPr/>
        </p:nvSpPr>
        <p:spPr>
          <a:xfrm>
            <a:off x="5913279" y="5831332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(221-682)</a:t>
            </a:r>
            <a:endParaRPr lang="en-US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5459285" y="5821892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(69-220)</a:t>
            </a:r>
            <a:endParaRPr lang="en-US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5027628" y="5828636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(6-65)</a:t>
            </a:r>
            <a:endParaRPr lang="en-US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5092933" y="5984345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559053" y="5818346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170410" y="33280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091686" y="39106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971" b="15835"/>
          <a:stretch/>
        </p:blipFill>
        <p:spPr>
          <a:xfrm>
            <a:off x="4090544" y="3691588"/>
            <a:ext cx="4379849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6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80" b="31908"/>
          <a:stretch/>
        </p:blipFill>
        <p:spPr>
          <a:xfrm>
            <a:off x="4112276" y="461251"/>
            <a:ext cx="2589824" cy="203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209" b="33448"/>
          <a:stretch/>
        </p:blipFill>
        <p:spPr>
          <a:xfrm>
            <a:off x="6530122" y="460012"/>
            <a:ext cx="2694560" cy="2039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55191">
            <a:off x="4775137" y="2516628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9255191">
            <a:off x="5374091" y="2516627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 rot="19255191">
            <a:off x="5851232" y="2441272"/>
            <a:ext cx="92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</a:p>
          <a:p>
            <a:pPr algn="ctr"/>
            <a:r>
              <a:rPr lang="en-US" sz="1400" b="1" dirty="0" smtClean="0"/>
              <a:t>syndrome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 rot="19255191">
            <a:off x="7252083" y="251404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 rot="19255191">
            <a:off x="7851037" y="2514040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 rot="19255191">
            <a:off x="8328178" y="2438685"/>
            <a:ext cx="92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</a:p>
          <a:p>
            <a:pPr algn="ctr"/>
            <a:r>
              <a:rPr lang="en-US" sz="1400" b="1" dirty="0" smtClean="0"/>
              <a:t>syndrome</a:t>
            </a:r>
            <a:endParaRPr lang="en-US" sz="1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61150" y="50980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7761" y="50980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 rot="16200000">
            <a:off x="5619516" y="-248912"/>
            <a:ext cx="98287" cy="1102029"/>
          </a:xfrm>
          <a:prstGeom prst="rightBracket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8300" y="2846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24911" y="2956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60910" y="529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583523" y="634210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00134" y="634210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Bracket 24"/>
          <p:cNvSpPr/>
          <p:nvPr/>
        </p:nvSpPr>
        <p:spPr>
          <a:xfrm rot="16200000">
            <a:off x="8141889" y="-124505"/>
            <a:ext cx="98287" cy="1102029"/>
          </a:xfrm>
          <a:prstGeom prst="rightBracket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30673" y="4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47284" y="4200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83283" y="1773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89019" y="214146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x405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480263" y="214425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x117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061871" y="2138037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x0</a:t>
            </a:r>
            <a:endParaRPr lang="en-US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t="11671" b="28104"/>
          <a:stretch/>
        </p:blipFill>
        <p:spPr>
          <a:xfrm>
            <a:off x="1601105" y="450765"/>
            <a:ext cx="2770731" cy="20527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9255191">
            <a:off x="2389616" y="2519738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 rot="19255191">
            <a:off x="2988570" y="2519737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 rot="19255191">
            <a:off x="3465711" y="2444382"/>
            <a:ext cx="925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</a:p>
          <a:p>
            <a:pPr algn="ctr"/>
            <a:r>
              <a:rPr lang="en-US" sz="1400" b="1" dirty="0" smtClean="0"/>
              <a:t>syndrome</a:t>
            </a:r>
            <a:endParaRPr lang="en-US" sz="14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t="13490" b="16143"/>
          <a:stretch/>
        </p:blipFill>
        <p:spPr>
          <a:xfrm>
            <a:off x="2681785" y="3287403"/>
            <a:ext cx="3380101" cy="206346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9255191">
            <a:off x="3399988" y="5341202"/>
            <a:ext cx="75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Asthma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 rot="19255191">
            <a:off x="4304944" y="5331762"/>
            <a:ext cx="75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Asthma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 rot="19255191">
            <a:off x="3663205" y="5401500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Asthma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 rot="19255191">
            <a:off x="4575651" y="5401499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Asthma</a:t>
            </a:r>
            <a:endParaRPr lang="en-US" sz="1400" b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23910" y="5887812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66826" y="5888137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96362" y="5878269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602090" y="5868392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649238" y="413814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3492" y="39240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807857" y="448449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79283" y="419753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316" b="26895"/>
          <a:stretch/>
        </p:blipFill>
        <p:spPr>
          <a:xfrm>
            <a:off x="5789907" y="3237591"/>
            <a:ext cx="2808816" cy="21282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758533" y="497303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x102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365631" y="497053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x13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927153" y="496773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x242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513938" y="496932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x163</a:t>
            </a:r>
            <a:endParaRPr lang="en-US" sz="12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695353" y="339882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66779" y="311185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553105" y="331790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24531" y="303093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19255191">
            <a:off x="6263208" y="5339854"/>
            <a:ext cx="75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Asthma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 rot="19255191">
            <a:off x="7168164" y="5330414"/>
            <a:ext cx="75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Asthma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 rot="19255191">
            <a:off x="6526425" y="5400152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Asthma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 rot="19255191">
            <a:off x="7438871" y="5400151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Asthma</a:t>
            </a:r>
            <a:endParaRPr lang="en-US" sz="14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6687130" y="588646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30046" y="588678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70214" y="587692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465310" y="5867044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4787" y="9613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638441" y="325035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53498" y="593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591" b="27261"/>
          <a:stretch/>
        </p:blipFill>
        <p:spPr>
          <a:xfrm>
            <a:off x="1728122" y="879565"/>
            <a:ext cx="2970680" cy="209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55191">
            <a:off x="2502828" y="2989997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rot="19255191">
            <a:off x="3101782" y="2989996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8039" y="2891727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8924" y="2880824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77769" y="3131715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4299" y="3126466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0303" b="30914"/>
          <a:stretch/>
        </p:blipFill>
        <p:spPr>
          <a:xfrm>
            <a:off x="4739143" y="844732"/>
            <a:ext cx="2637431" cy="2098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255191">
            <a:off x="5128468" y="302918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19255191">
            <a:off x="5727422" y="3029184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3679" y="2930915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74564" y="2920012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03409" y="3170903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39939" y="3165654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7656" y="256818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x405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72143" y="257097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x117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84079" y="2564757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765243" y="2570979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x47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725902" y="906232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2334" y="674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55191">
            <a:off x="7936992" y="302483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9255191">
            <a:off x="8535946" y="3024830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122203" y="2926561"/>
            <a:ext cx="4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AGS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483088" y="2915658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ontrol</a:t>
            </a:r>
            <a:endParaRPr lang="en-US" sz="12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211933" y="3166549"/>
            <a:ext cx="75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48463" y="3161300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t="12280" b="27855"/>
          <a:stretch/>
        </p:blipFill>
        <p:spPr>
          <a:xfrm>
            <a:off x="5788230" y="3788220"/>
            <a:ext cx="2808816" cy="202909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58533" y="546071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x102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365631" y="5458208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x13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7153" y="5455416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x242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3938" y="545699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x163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611666" y="6146239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48776" y="6145036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695353" y="388650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66779" y="359953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553105" y="380558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4531" y="351861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67185" y="5845269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57225" y="5775169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03356" y="5832206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93396" y="5770815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6536528" y="6189780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463990" y="6194135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866958" y="4625818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011212" y="44116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4025577" y="497217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97003" y="468520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/>
          <a:srcRect t="13490" b="16143"/>
          <a:stretch/>
        </p:blipFill>
        <p:spPr>
          <a:xfrm>
            <a:off x="2899505" y="3775078"/>
            <a:ext cx="3380101" cy="206346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898934" y="6150590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836044" y="6149387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654453" y="5832202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144493" y="5779520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90624" y="5827848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080664" y="5775166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3823796" y="6194131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51258" y="6198486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53498" y="593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557107" y="8706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547930" y="1097054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126850" y="9707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6108148" y="1197201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577637" y="89623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514741" y="36123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8469102" y="830032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685534" y="5984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9357457" y="803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9329230" y="1030379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870050" y="8278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8851348" y="1054326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6"/>
          <a:srcRect t="11116" b="31259"/>
          <a:stretch/>
        </p:blipFill>
        <p:spPr>
          <a:xfrm>
            <a:off x="7438752" y="875276"/>
            <a:ext cx="272312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69" b="25990"/>
          <a:stretch/>
        </p:blipFill>
        <p:spPr>
          <a:xfrm>
            <a:off x="3196052" y="38100"/>
            <a:ext cx="2199446" cy="2124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486" y="2547641"/>
            <a:ext cx="23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-Gal </a:t>
            </a:r>
            <a:r>
              <a:rPr lang="en-US" b="1" dirty="0" err="1" smtClean="0"/>
              <a:t>sIgE</a:t>
            </a:r>
            <a:r>
              <a:rPr lang="en-US" b="1" dirty="0" smtClean="0"/>
              <a:t> status/class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8423" y="208597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Neg</a:t>
            </a:r>
            <a:endParaRPr lang="en-US" sz="1200" b="1" dirty="0" smtClean="0"/>
          </a:p>
          <a:p>
            <a:pPr algn="ctr"/>
            <a:r>
              <a:rPr lang="en-US" sz="1200" dirty="0" smtClean="0"/>
              <a:t>n=401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61348" y="208597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Pos</a:t>
            </a:r>
            <a:endParaRPr lang="en-US" sz="1200" b="1" dirty="0" smtClean="0"/>
          </a:p>
          <a:p>
            <a:pPr algn="ctr"/>
            <a:r>
              <a:rPr lang="en-US" sz="1200" dirty="0" smtClean="0"/>
              <a:t>n=193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423162" y="20859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1</a:t>
            </a:r>
          </a:p>
          <a:p>
            <a:pPr algn="ctr"/>
            <a:r>
              <a:rPr lang="en-US" sz="1200" dirty="0" smtClean="0"/>
              <a:t>n=58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74490" y="20859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2</a:t>
            </a:r>
          </a:p>
          <a:p>
            <a:pPr algn="ctr"/>
            <a:r>
              <a:rPr lang="en-US" sz="1200" dirty="0" smtClean="0"/>
              <a:t>n=80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469" t="12642" b="17999"/>
          <a:stretch/>
        </p:blipFill>
        <p:spPr>
          <a:xfrm>
            <a:off x="5391149" y="66675"/>
            <a:ext cx="2701507" cy="2066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5818" y="20859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3</a:t>
            </a:r>
          </a:p>
          <a:p>
            <a:pPr algn="ctr"/>
            <a:r>
              <a:rPr lang="en-US" sz="1200" dirty="0" smtClean="0"/>
              <a:t>n=46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4584" y="2085976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4+</a:t>
            </a:r>
          </a:p>
          <a:p>
            <a:pPr algn="ctr"/>
            <a:r>
              <a:rPr lang="en-US" sz="1200" dirty="0" smtClean="0"/>
              <a:t>n=9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71480" y="201704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60829" y="-51306"/>
            <a:ext cx="819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/>
              <a:t>Χ</a:t>
            </a:r>
            <a:r>
              <a:rPr lang="en-US" sz="1200" i="1" baseline="30000" dirty="0" smtClean="0"/>
              <a:t>2</a:t>
            </a:r>
            <a:r>
              <a:rPr lang="en-US" sz="1200" i="1" dirty="0" smtClean="0"/>
              <a:t>, p</a:t>
            </a:r>
            <a:r>
              <a:rPr lang="en-US" sz="1200" dirty="0" smtClean="0"/>
              <a:t>=0.01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60658" y="30043"/>
            <a:ext cx="138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/>
              <a:t>Χ</a:t>
            </a:r>
            <a:r>
              <a:rPr lang="en-US" sz="1200" i="1" baseline="30000" dirty="0" smtClean="0"/>
              <a:t>2 </a:t>
            </a:r>
            <a:r>
              <a:rPr lang="en-US" sz="1200" i="1" dirty="0" smtClean="0"/>
              <a:t>for trend, p</a:t>
            </a:r>
            <a:r>
              <a:rPr lang="en-US" sz="1200" dirty="0" smtClean="0"/>
              <a:t>=0.17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888982" y="282843"/>
            <a:ext cx="1407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13196" b="17250"/>
          <a:stretch/>
        </p:blipFill>
        <p:spPr>
          <a:xfrm>
            <a:off x="3858575" y="3695700"/>
            <a:ext cx="4056121" cy="2072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04223" y="574357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Neg</a:t>
            </a:r>
            <a:endParaRPr lang="en-US" sz="1200" b="1" dirty="0" smtClean="0"/>
          </a:p>
          <a:p>
            <a:pPr algn="ctr"/>
            <a:r>
              <a:rPr lang="en-US" sz="1200" dirty="0" smtClean="0"/>
              <a:t>n=401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70762" y="57435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1</a:t>
            </a:r>
          </a:p>
          <a:p>
            <a:pPr algn="ctr"/>
            <a:r>
              <a:rPr lang="en-US" sz="1200" dirty="0" smtClean="0"/>
              <a:t>n=58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822090" y="57435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2</a:t>
            </a:r>
          </a:p>
          <a:p>
            <a:pPr algn="ctr"/>
            <a:r>
              <a:rPr lang="en-US" sz="1200" dirty="0" smtClean="0"/>
              <a:t>n=80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4843" y="5743576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3</a:t>
            </a:r>
          </a:p>
          <a:p>
            <a:pPr algn="ctr"/>
            <a:r>
              <a:rPr lang="en-US" sz="1200" dirty="0" smtClean="0"/>
              <a:t>n=46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3609" y="5743576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Class 4+</a:t>
            </a:r>
          </a:p>
          <a:p>
            <a:pPr algn="ctr"/>
            <a:r>
              <a:rPr lang="en-US" sz="1200" dirty="0" smtClean="0"/>
              <a:t>n=9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366974" y="6205241"/>
            <a:ext cx="152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α</a:t>
            </a:r>
            <a:r>
              <a:rPr lang="en-US" sz="1600" b="1" dirty="0" smtClean="0"/>
              <a:t>-Gal </a:t>
            </a:r>
            <a:r>
              <a:rPr lang="en-US" sz="1600" b="1" dirty="0" err="1" smtClean="0"/>
              <a:t>sIgE</a:t>
            </a:r>
            <a:r>
              <a:rPr lang="en-US" sz="1600" b="1" dirty="0" smtClean="0"/>
              <a:t> level 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5426070" y="3614350"/>
            <a:ext cx="146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/>
              <a:t>Χ</a:t>
            </a:r>
            <a:r>
              <a:rPr lang="en-US" sz="1200" i="1" baseline="30000" dirty="0" smtClean="0"/>
              <a:t>2 </a:t>
            </a:r>
            <a:r>
              <a:rPr lang="en-US" sz="1200" i="1" dirty="0" smtClean="0"/>
              <a:t>for trend, p</a:t>
            </a:r>
            <a:r>
              <a:rPr lang="en-US" sz="1200" dirty="0" smtClean="0"/>
              <a:t>=0.003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80284" y="3853249"/>
            <a:ext cx="1987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696" y="2763526"/>
            <a:ext cx="4056121" cy="29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176786" y="191040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392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85993" y="4041371"/>
            <a:ext cx="266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α</a:t>
            </a:r>
            <a:r>
              <a:rPr lang="en-US" sz="1400" b="1" dirty="0" smtClean="0"/>
              <a:t>-Gal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neg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pos</a:t>
            </a:r>
            <a:r>
              <a:rPr lang="en-US" sz="1400" b="1" dirty="0" smtClean="0"/>
              <a:t>     </a:t>
            </a:r>
            <a:r>
              <a:rPr lang="en-US" sz="1400" b="1" dirty="0" err="1" smtClean="0"/>
              <a:t>neg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pos</a:t>
            </a: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13041" y="4324872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55957" y="4325197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6048" y="4315329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69599" y="4322870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69476" y="2404118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89454" y="21899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055359" y="2216879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28941" y="20027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7200762" y="2395416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20740" y="2172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669821" y="2277839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05303" y="20375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657959" y="245201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39837" y="22378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123987" y="191040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 rot="19255191">
            <a:off x="2729592" y="4139535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 rot="19255191">
            <a:off x="3084580" y="413953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asein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 rot="19255191">
            <a:off x="3450504" y="4171900"/>
            <a:ext cx="70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err="1" smtClean="0"/>
              <a:t>Ascaris</a:t>
            </a:r>
            <a:endParaRPr lang="en-US" sz="1400" b="1" i="1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8055756" y="282150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27182" y="25345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t="13638" b="16851"/>
          <a:stretch/>
        </p:blipFill>
        <p:spPr>
          <a:xfrm>
            <a:off x="2165941" y="2064426"/>
            <a:ext cx="2142318" cy="20383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t="10604" b="33154"/>
          <a:stretch/>
        </p:blipFill>
        <p:spPr>
          <a:xfrm>
            <a:off x="6221186" y="2065778"/>
            <a:ext cx="3113502" cy="2066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t="11255" b="25636"/>
          <a:stretch/>
        </p:blipFill>
        <p:spPr>
          <a:xfrm>
            <a:off x="4171564" y="2064426"/>
            <a:ext cx="2361310" cy="207894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136006" y="191040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41104" y="4094509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558905" y="4102050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5219559" y="242343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01437" y="22093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/>
          <a:srcRect l="-712" t="10326" r="712" b="27182"/>
          <a:stretch/>
        </p:blipFill>
        <p:spPr>
          <a:xfrm>
            <a:off x="8669140" y="2037203"/>
            <a:ext cx="2675517" cy="2124075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 rot="19255191">
            <a:off x="9583351" y="414950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 rot="19255191">
            <a:off x="10128839" y="414950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asein</a:t>
            </a:r>
            <a:endParaRPr lang="en-US" sz="1400" b="1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9924909" y="221388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006787" y="19997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2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255191">
            <a:off x="4702862" y="4533128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 rot="19255191">
            <a:off x="5862998" y="4523688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rot="19255191">
            <a:off x="5022288" y="4593426"/>
            <a:ext cx="88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Less rural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9255191">
            <a:off x="6232446" y="4593425"/>
            <a:ext cx="88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Less rural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4570" y="5077820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38569" y="5101440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90340" y="5096933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4728" y="5096933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3430" y="276501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44856" y="247804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43006" y="264805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6964" y="240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23869" y="4139498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x87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16198" y="4144005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x30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98282" y="414830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x234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79886" y="414830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x171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2392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8427"/>
          <a:stretch/>
        </p:blipFill>
        <p:spPr>
          <a:xfrm>
            <a:off x="3849729" y="2432193"/>
            <a:ext cx="4298983" cy="23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80" b="27855"/>
          <a:stretch/>
        </p:blipFill>
        <p:spPr>
          <a:xfrm>
            <a:off x="5788230" y="3892995"/>
            <a:ext cx="2808816" cy="2029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33" y="556549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x102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365631" y="5562983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927153" y="556019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x242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13938" y="5561773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x163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11666" y="6251014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8776" y="6249811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95353" y="3991276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66779" y="370431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3105" y="3910356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4531" y="362339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7185" y="5950044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7225" y="5879944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03356" y="5936981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93396" y="5875590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36528" y="6294555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63990" y="6298910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66958" y="473059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11212" y="45164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025577" y="507694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7003" y="478998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3490" b="16143"/>
          <a:stretch/>
        </p:blipFill>
        <p:spPr>
          <a:xfrm>
            <a:off x="2899505" y="3879853"/>
            <a:ext cx="3380101" cy="20634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98934" y="625536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36044" y="6254162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54453" y="5936977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44493" y="5884295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0624" y="5932623"/>
            <a:ext cx="69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</a:t>
            </a:r>
            <a:r>
              <a:rPr lang="en-US" sz="1200" b="1" dirty="0" smtClean="0"/>
              <a:t>heeze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0664" y="5879941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</a:t>
            </a:r>
          </a:p>
          <a:p>
            <a:pPr algn="ctr"/>
            <a:r>
              <a:rPr lang="en-US" sz="1200" b="1" dirty="0" smtClean="0"/>
              <a:t>wheeze</a:t>
            </a:r>
            <a:endParaRPr lang="en-US" sz="12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823796" y="6298906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51258" y="6303261"/>
            <a:ext cx="787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14741" y="371708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 rot="19255191">
            <a:off x="4198037" y="2780528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 rot="19255191">
            <a:off x="5358173" y="2771088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 rot="19255191">
            <a:off x="4517463" y="2840826"/>
            <a:ext cx="88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Less rural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 rot="19255191">
            <a:off x="5727621" y="2840825"/>
            <a:ext cx="88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Less rural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19745" y="3325220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33744" y="3348840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85515" y="3344333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29903" y="3344333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68605" y="101241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0031" y="72544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038181" y="89545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52139" y="6510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19044" y="2386898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x87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811373" y="2391405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x30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593457" y="239570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x234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175061" y="239570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x171</a:t>
            </a:r>
            <a:endParaRPr lang="en-US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t="28427"/>
          <a:stretch/>
        </p:blipFill>
        <p:spPr>
          <a:xfrm>
            <a:off x="3344904" y="679593"/>
            <a:ext cx="4298983" cy="238553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974290" y="63311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811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565"/>
          <a:stretch/>
        </p:blipFill>
        <p:spPr>
          <a:xfrm>
            <a:off x="2042141" y="1071382"/>
            <a:ext cx="3123023" cy="2567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70" t="13838"/>
          <a:stretch/>
        </p:blipFill>
        <p:spPr>
          <a:xfrm>
            <a:off x="4760671" y="1060836"/>
            <a:ext cx="2802290" cy="255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270" t="13020"/>
          <a:stretch/>
        </p:blipFill>
        <p:spPr>
          <a:xfrm>
            <a:off x="7218100" y="1055198"/>
            <a:ext cx="2802290" cy="258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3456" y="917493"/>
            <a:ext cx="70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46172" y="913448"/>
            <a:ext cx="814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Trichuris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238639" y="913448"/>
            <a:ext cx="101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dirty="0" smtClean="0"/>
              <a:t>ookworm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44767" y="79788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40092" y="353497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61816" y="36203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t="13384"/>
          <a:stretch/>
        </p:blipFill>
        <p:spPr>
          <a:xfrm>
            <a:off x="2734642" y="3771988"/>
            <a:ext cx="3389623" cy="25811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t="13243"/>
          <a:stretch/>
        </p:blipFill>
        <p:spPr>
          <a:xfrm>
            <a:off x="6220444" y="3771988"/>
            <a:ext cx="3351537" cy="25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859" r="43397" b="21547"/>
          <a:stretch/>
        </p:blipFill>
        <p:spPr>
          <a:xfrm>
            <a:off x="4388495" y="1376316"/>
            <a:ext cx="274320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686" r="45452" b="21720"/>
          <a:stretch/>
        </p:blipFill>
        <p:spPr>
          <a:xfrm>
            <a:off x="7017395" y="1376316"/>
            <a:ext cx="2695575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691" r="44348" b="28896"/>
          <a:stretch/>
        </p:blipFill>
        <p:spPr>
          <a:xfrm>
            <a:off x="1784360" y="1376317"/>
            <a:ext cx="2813685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255191">
            <a:off x="4976557" y="3471044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 rot="19255191">
            <a:off x="5330900" y="3483717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0140" y="383476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06860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64139" y="30964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87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04118" y="310097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86227" y="310526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234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856" y="310526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171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255191">
            <a:off x="5995732" y="3461519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 rot="19255191">
            <a:off x="6350075" y="347419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8028" y="3845558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26035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255191">
            <a:off x="2538157" y="3471044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 rot="19255191">
            <a:off x="2892500" y="3483717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1740" y="383476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68460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255191">
            <a:off x="3557332" y="3461519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9255191">
            <a:off x="3911675" y="347419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79628" y="3845558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587635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255191">
            <a:off x="7643557" y="3471044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 rot="19255191">
            <a:off x="7997900" y="3483717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27140" y="3834761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673860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9255191">
            <a:off x="8662732" y="3461519"/>
            <a:ext cx="57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Rural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 rot="19255191">
            <a:off x="9017075" y="347419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Urban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85028" y="3845558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693035" y="3872924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87452" y="23326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78275" y="2559095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87577" y="1627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78400" y="1854245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15887" y="12093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268610" y="1435824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84886" y="12805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266184" y="1545032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37611" y="149005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8018909" y="1754582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68612" y="14760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9021335" y="1702524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06706" y="123455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371131" y="123455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16327" y="123455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932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604" b="25666"/>
          <a:stretch/>
        </p:blipFill>
        <p:spPr>
          <a:xfrm>
            <a:off x="5215610" y="3390900"/>
            <a:ext cx="4480840" cy="265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475" y="6115050"/>
            <a:ext cx="1133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Toxocara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Neg</a:t>
            </a:r>
            <a:endParaRPr lang="en-US" sz="1400" b="1" dirty="0" smtClean="0"/>
          </a:p>
          <a:p>
            <a:pPr algn="ctr"/>
            <a:r>
              <a:rPr lang="en-US" sz="1400" dirty="0" smtClean="0"/>
              <a:t>(n=351)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10475" y="6115050"/>
            <a:ext cx="1133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Toxocara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Pos</a:t>
            </a:r>
            <a:endParaRPr lang="en-US" sz="1400" b="1" dirty="0" smtClean="0"/>
          </a:p>
          <a:p>
            <a:pPr algn="ctr"/>
            <a:r>
              <a:rPr lang="en-US" sz="1400" dirty="0" smtClean="0"/>
              <a:t>(n=165)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231" y="114300"/>
            <a:ext cx="3351537" cy="2808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47" y="238072"/>
            <a:ext cx="3237280" cy="2684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4611" y="14399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7736" y="14399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603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565"/>
          <a:stretch/>
        </p:blipFill>
        <p:spPr>
          <a:xfrm>
            <a:off x="2042141" y="1071382"/>
            <a:ext cx="3123023" cy="2567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70" t="13838"/>
          <a:stretch/>
        </p:blipFill>
        <p:spPr>
          <a:xfrm>
            <a:off x="4790487" y="1079475"/>
            <a:ext cx="2802290" cy="255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270" t="13020"/>
          <a:stretch/>
        </p:blipFill>
        <p:spPr>
          <a:xfrm>
            <a:off x="7218100" y="1055198"/>
            <a:ext cx="2802290" cy="258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3456" y="917493"/>
            <a:ext cx="70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46172" y="913448"/>
            <a:ext cx="814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Trichuris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238639" y="913448"/>
            <a:ext cx="101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dirty="0" smtClean="0"/>
              <a:t>ookworm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392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8701" y="509931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=0.31,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3" name="Rectangle 12"/>
          <p:cNvSpPr/>
          <p:nvPr/>
        </p:nvSpPr>
        <p:spPr>
          <a:xfrm>
            <a:off x="3903282" y="5083510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79631" y="511839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=0.02, </a:t>
            </a:r>
          </a:p>
          <a:p>
            <a:pPr algn="ctr"/>
            <a:r>
              <a:rPr lang="en-US" sz="1000" i="1" dirty="0" smtClean="0"/>
              <a:t>P=079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9279632" y="5118395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44767" y="79788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44767" y="353497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37240" y="35349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92063" y="353497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3243"/>
          <a:stretch/>
        </p:blipFill>
        <p:spPr>
          <a:xfrm>
            <a:off x="1870691" y="3660471"/>
            <a:ext cx="3275366" cy="258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12610"/>
          <a:stretch/>
        </p:blipFill>
        <p:spPr>
          <a:xfrm>
            <a:off x="4593255" y="3663179"/>
            <a:ext cx="3237280" cy="26042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11434"/>
          <a:stretch/>
        </p:blipFill>
        <p:spPr>
          <a:xfrm>
            <a:off x="7249295" y="3606579"/>
            <a:ext cx="3351537" cy="26392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38646" y="5091717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=0.43,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23" name="Rectangle 22"/>
          <p:cNvSpPr/>
          <p:nvPr/>
        </p:nvSpPr>
        <p:spPr>
          <a:xfrm>
            <a:off x="6538647" y="5091716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065" y="3099255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     5th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6692" y="3338179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021812" y="3333312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551128" y="334005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039984" y="333061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617852" y="3337360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43644" y="608875"/>
            <a:ext cx="528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-Gal </a:t>
            </a:r>
            <a:r>
              <a:rPr lang="en-US" b="1" dirty="0" err="1" smtClean="0"/>
              <a:t>sIgE</a:t>
            </a:r>
            <a:r>
              <a:rPr lang="en-US" b="1" dirty="0" smtClean="0"/>
              <a:t> prevalence and levels as relates to total </a:t>
            </a:r>
            <a:r>
              <a:rPr lang="en-US" b="1" dirty="0" err="1" smtClean="0"/>
              <a:t>IgE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6867" y="192927"/>
            <a:ext cx="582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Ecuador cross-sectional cohort, n=599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4058" b="18003"/>
          <a:stretch/>
        </p:blipFill>
        <p:spPr>
          <a:xfrm>
            <a:off x="6504623" y="1221904"/>
            <a:ext cx="4294157" cy="203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9149" y="1113410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Titers across groups:</a:t>
            </a:r>
          </a:p>
          <a:p>
            <a:r>
              <a:rPr lang="en-US" sz="1100" i="1" dirty="0" err="1" smtClean="0"/>
              <a:t>Kruskall</a:t>
            </a:r>
            <a:r>
              <a:rPr lang="en-US" sz="1100" i="1" dirty="0" smtClean="0"/>
              <a:t>-Wallis, p = 0.03</a:t>
            </a:r>
            <a:endParaRPr lang="en-US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28180" y="1121904"/>
            <a:ext cx="1558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Titers across groups:</a:t>
            </a:r>
          </a:p>
          <a:p>
            <a:r>
              <a:rPr lang="en-US" sz="1100" i="1" dirty="0" err="1" smtClean="0"/>
              <a:t>Kruskall</a:t>
            </a:r>
            <a:r>
              <a:rPr lang="en-US" sz="1100" i="1" dirty="0" smtClean="0"/>
              <a:t>-Wallis, p&lt;0.001</a:t>
            </a:r>
            <a:endParaRPr lang="en-US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2553" y="618934"/>
            <a:ext cx="540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Ascaris</a:t>
            </a:r>
            <a:r>
              <a:rPr lang="en-US" b="1" dirty="0" smtClean="0"/>
              <a:t> </a:t>
            </a:r>
            <a:r>
              <a:rPr lang="en-US" b="1" dirty="0" err="1" smtClean="0"/>
              <a:t>sIgE</a:t>
            </a:r>
            <a:r>
              <a:rPr lang="en-US" b="1" dirty="0" smtClean="0"/>
              <a:t> prevalence and levels as relates to total </a:t>
            </a:r>
            <a:r>
              <a:rPr lang="en-US" b="1" dirty="0" err="1" smtClean="0"/>
              <a:t>IgE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5221" y="3162643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     5th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64020" y="336919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(1,560-20,650)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5784" y="3607092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(735-1,519)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230364" y="3379168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(320-732)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00140" y="3604396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(128-320)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536" y="3392656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(6-127)</a:t>
            </a:r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5951"/>
          <a:stretch/>
        </p:blipFill>
        <p:spPr>
          <a:xfrm>
            <a:off x="7035417" y="4476957"/>
            <a:ext cx="3499597" cy="22737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32521" y="4267204"/>
            <a:ext cx="2260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Spearman’s r =0.75, p&lt;0.001</a:t>
            </a:r>
            <a:endParaRPr lang="en-US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30782" y="3493069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96902" y="332707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14452" b="17828"/>
          <a:stretch/>
        </p:blipFill>
        <p:spPr>
          <a:xfrm>
            <a:off x="717645" y="1196284"/>
            <a:ext cx="4303678" cy="19987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3560"/>
          <a:stretch/>
        </p:blipFill>
        <p:spPr>
          <a:xfrm>
            <a:off x="1490412" y="4095924"/>
            <a:ext cx="3227759" cy="25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731" y="5810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7271" y="57969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073" b="17965"/>
          <a:stretch/>
        </p:blipFill>
        <p:spPr>
          <a:xfrm>
            <a:off x="4202732" y="3416744"/>
            <a:ext cx="4341764" cy="2121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9356" y="5420829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80983" y="5659753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6426103" y="5654886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5955419" y="5661630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5444275" y="5652190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5022143" y="5658934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5135073" y="5786068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1193" y="5648644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24494" y="34369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0903" y="3363546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30" name="Rectangle 29"/>
          <p:cNvSpPr/>
          <p:nvPr/>
        </p:nvSpPr>
        <p:spPr>
          <a:xfrm>
            <a:off x="4999840" y="3356556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6255874" y="3356556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/>
              <a:t>:</a:t>
            </a:r>
            <a:endParaRPr lang="en-US" sz="1000" i="1" dirty="0" smtClean="0"/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p&lt;0.001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98107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84013" y="2532815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     5th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585640" y="2771739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8030760" y="2766872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7560076" y="277361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7048932" y="276417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6800" y="2770920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7148097" y="546970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Titers across groups:</a:t>
            </a:r>
          </a:p>
          <a:p>
            <a:r>
              <a:rPr lang="en-US" sz="1100" i="1" dirty="0" err="1" smtClean="0"/>
              <a:t>Kruskall</a:t>
            </a:r>
            <a:r>
              <a:rPr lang="en-US" sz="1100" i="1" dirty="0" smtClean="0"/>
              <a:t>-Wallis, p = 0.03</a:t>
            </a:r>
            <a:endParaRPr lang="en-US" sz="11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739730" y="2926629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205850" y="276063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t="14452" b="17828"/>
          <a:stretch/>
        </p:blipFill>
        <p:spPr>
          <a:xfrm>
            <a:off x="5726593" y="629844"/>
            <a:ext cx="4303678" cy="19987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t="13560" r="19858"/>
          <a:stretch/>
        </p:blipFill>
        <p:spPr>
          <a:xfrm>
            <a:off x="3040130" y="638130"/>
            <a:ext cx="2586802" cy="25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2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425" y="41518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93756" y="2496654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4908" y="2735578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(1,725-16,180)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350028" y="2730711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(683-1,693)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869819" y="2737455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(221-682)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415825" y="2728015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(69-220)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984168" y="2734759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(6-65)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049473" y="2890468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5593" y="2724469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5778" y="22982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12" name="Rectangle 11"/>
          <p:cNvSpPr/>
          <p:nvPr/>
        </p:nvSpPr>
        <p:spPr>
          <a:xfrm>
            <a:off x="5904715" y="222831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7212660" y="222831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3048" b="10469"/>
          <a:stretch/>
        </p:blipFill>
        <p:spPr>
          <a:xfrm>
            <a:off x="5036264" y="544741"/>
            <a:ext cx="4303678" cy="2075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2021" b="16980"/>
          <a:stretch/>
        </p:blipFill>
        <p:spPr>
          <a:xfrm>
            <a:off x="3524226" y="3580006"/>
            <a:ext cx="4341764" cy="2095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89878" y="329687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17" name="Rectangle 16"/>
          <p:cNvSpPr/>
          <p:nvPr/>
        </p:nvSpPr>
        <p:spPr>
          <a:xfrm>
            <a:off x="4418815" y="3289881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5674849" y="3289881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p&lt;0.001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69756" y="5525604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80908" y="5764528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(1,725-16,180)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826028" y="5759661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(683-1,693)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345819" y="5766405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(221-682)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891825" y="5756965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(69-220)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4460168" y="5763709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(6-65)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5473" y="5919418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91593" y="5753419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02950" y="32631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t="12843"/>
          <a:stretch/>
        </p:blipFill>
        <p:spPr>
          <a:xfrm>
            <a:off x="2284753" y="590550"/>
            <a:ext cx="2913552" cy="25724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88650" y="608903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=0.59,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31" name="Rectangle 30"/>
          <p:cNvSpPr/>
          <p:nvPr/>
        </p:nvSpPr>
        <p:spPr>
          <a:xfrm>
            <a:off x="2988651" y="608902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07550" y="4247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5825" y="1009013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 E1</a:t>
            </a:r>
          </a:p>
          <a:p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89" b="16641"/>
          <a:stretch/>
        </p:blipFill>
        <p:spPr>
          <a:xfrm>
            <a:off x="3818077" y="1877352"/>
            <a:ext cx="4276571" cy="280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5335" y="4616212"/>
            <a:ext cx="59022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Rural</a:t>
            </a:r>
          </a:p>
          <a:p>
            <a:pPr algn="ctr"/>
            <a:r>
              <a:rPr lang="en-US" sz="1000" dirty="0" smtClean="0"/>
              <a:t>(n=131)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615434" y="4613950"/>
            <a:ext cx="59022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Urban</a:t>
            </a:r>
          </a:p>
          <a:p>
            <a:pPr algn="ctr"/>
            <a:r>
              <a:rPr lang="en-US" sz="1000" dirty="0" smtClean="0"/>
              <a:t>(n=123)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408876" y="4625737"/>
            <a:ext cx="59022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Rural</a:t>
            </a:r>
            <a:endParaRPr lang="en-US" sz="1000" b="1" dirty="0" smtClean="0"/>
          </a:p>
          <a:p>
            <a:pPr algn="ctr"/>
            <a:r>
              <a:rPr lang="en-US" sz="1000" dirty="0" smtClean="0"/>
              <a:t>(n=376)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192772" y="4629584"/>
            <a:ext cx="590225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Urban</a:t>
            </a:r>
            <a:endParaRPr lang="en-US" sz="1000" b="1" dirty="0" smtClean="0"/>
          </a:p>
          <a:p>
            <a:pPr algn="ctr"/>
            <a:r>
              <a:rPr lang="en-US" sz="1000" dirty="0" smtClean="0"/>
              <a:t>(n=223)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291460" y="481260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Total n:</a:t>
            </a:r>
            <a:endParaRPr lang="en-US" sz="1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28011" y="5031896"/>
            <a:ext cx="10503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3211" y="5031896"/>
            <a:ext cx="10503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6658" y="4982753"/>
            <a:ext cx="56958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Kenya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9781" y="4984271"/>
            <a:ext cx="70218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Ecuador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6060" y="428016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1544" y="42869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87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00211" y="4280168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#ND: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0384" y="428556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234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27776" y="428421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171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7702" y="1889467"/>
            <a:ext cx="15231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Mann-Whitney, p=0.003</a:t>
            </a:r>
          </a:p>
          <a:p>
            <a:pPr algn="ctr"/>
            <a:r>
              <a:rPr lang="el-GR" sz="1050" dirty="0" smtClean="0">
                <a:latin typeface="Calibri"/>
              </a:rPr>
              <a:t>Χ</a:t>
            </a:r>
            <a:r>
              <a:rPr lang="en-US" sz="1050" baseline="30000" dirty="0" smtClean="0">
                <a:latin typeface="Calibri"/>
              </a:rPr>
              <a:t>2</a:t>
            </a:r>
            <a:r>
              <a:rPr lang="en-US" sz="1050" dirty="0" smtClean="0">
                <a:latin typeface="Calibri"/>
              </a:rPr>
              <a:t> p&lt;0.001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268" y="2047701"/>
            <a:ext cx="14542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Mann-Whitney, p=0.14</a:t>
            </a:r>
          </a:p>
          <a:p>
            <a:pPr algn="ctr"/>
            <a:r>
              <a:rPr lang="el-GR" sz="1050" dirty="0" smtClean="0">
                <a:latin typeface="Calibri"/>
              </a:rPr>
              <a:t>Χ</a:t>
            </a:r>
            <a:r>
              <a:rPr lang="en-US" sz="1050" baseline="30000" dirty="0" smtClean="0">
                <a:latin typeface="Calibri"/>
              </a:rPr>
              <a:t>2</a:t>
            </a:r>
            <a:r>
              <a:rPr lang="en-US" sz="1050" dirty="0" smtClean="0">
                <a:latin typeface="Calibri"/>
              </a:rPr>
              <a:t> p=0.003</a:t>
            </a:r>
            <a:endParaRPr lang="en-US" sz="105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81425" y="2295440"/>
            <a:ext cx="456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07840" y="2476415"/>
            <a:ext cx="456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9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178"/>
          <a:stretch/>
        </p:blipFill>
        <p:spPr>
          <a:xfrm>
            <a:off x="2283614" y="1205473"/>
            <a:ext cx="2913552" cy="253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855" b="17728"/>
          <a:stretch/>
        </p:blipFill>
        <p:spPr>
          <a:xfrm>
            <a:off x="4883578" y="1152526"/>
            <a:ext cx="4303678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3669" y="3076999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4378" y="3311736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(7.2-164)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7019" y="3318480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(2.9-7.2)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9675" y="3309040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(0.96-2.9)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3243" y="3315784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(0.36-0.96)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516073" y="3471493"/>
            <a:ext cx="3570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 stratified by quartiles of positives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86993" y="3305494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7018" y="331578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/>
              <a:t>0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302975" y="942278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=0.45,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8" name="Rectangle 17"/>
          <p:cNvSpPr/>
          <p:nvPr/>
        </p:nvSpPr>
        <p:spPr>
          <a:xfrm>
            <a:off x="3302976" y="942277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32903" y="89657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20" name="Rectangle 19"/>
          <p:cNvSpPr/>
          <p:nvPr/>
        </p:nvSpPr>
        <p:spPr>
          <a:xfrm>
            <a:off x="5761840" y="889581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7069785" y="889581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p=0.63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6108" y="696057"/>
            <a:ext cx="94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 E2</a:t>
            </a:r>
          </a:p>
          <a:p>
            <a:r>
              <a:rPr lang="en-US" dirty="0" smtClean="0"/>
              <a:t>Ecuador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5500" y="98668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45650" y="9962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14178"/>
          <a:stretch/>
        </p:blipFill>
        <p:spPr>
          <a:xfrm>
            <a:off x="437092" y="4080677"/>
            <a:ext cx="2913552" cy="25330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86843" y="3860905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=0.45,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27" name="Rectangle 26"/>
          <p:cNvSpPr/>
          <p:nvPr/>
        </p:nvSpPr>
        <p:spPr>
          <a:xfrm>
            <a:off x="1386844" y="3860904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2742"/>
          <a:stretch/>
        </p:blipFill>
        <p:spPr>
          <a:xfrm>
            <a:off x="3489202" y="4070294"/>
            <a:ext cx="2932595" cy="26003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24595" y="4013305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=0.43,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29" name="Rectangle 28"/>
          <p:cNvSpPr/>
          <p:nvPr/>
        </p:nvSpPr>
        <p:spPr>
          <a:xfrm>
            <a:off x="4824596" y="4013304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675" y="3712615"/>
            <a:ext cx="2884988" cy="29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676"/>
          <a:stretch/>
        </p:blipFill>
        <p:spPr>
          <a:xfrm>
            <a:off x="3294044" y="3013167"/>
            <a:ext cx="2884988" cy="2602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2" y="0"/>
            <a:ext cx="2970680" cy="298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417"/>
          <a:stretch/>
        </p:blipFill>
        <p:spPr>
          <a:xfrm>
            <a:off x="6179032" y="3039292"/>
            <a:ext cx="2883219" cy="2570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3233" y="345596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=0.43,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7" name="Rectangle 6"/>
          <p:cNvSpPr/>
          <p:nvPr/>
        </p:nvSpPr>
        <p:spPr>
          <a:xfrm>
            <a:off x="5373234" y="3455960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90456" y="3547397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=0.24, </a:t>
            </a:r>
          </a:p>
          <a:p>
            <a:pPr algn="ctr"/>
            <a:r>
              <a:rPr lang="en-US" sz="1000" i="1" dirty="0" smtClean="0"/>
              <a:t>P=0.04</a:t>
            </a:r>
            <a:endParaRPr lang="en-US" sz="1000" i="1" dirty="0"/>
          </a:p>
        </p:txBody>
      </p:sp>
      <p:sp>
        <p:nvSpPr>
          <p:cNvPr id="10" name="Rectangle 9"/>
          <p:cNvSpPr/>
          <p:nvPr/>
        </p:nvSpPr>
        <p:spPr>
          <a:xfrm>
            <a:off x="8190457" y="3547396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550"/>
          <a:stretch/>
        </p:blipFill>
        <p:spPr>
          <a:xfrm>
            <a:off x="4298858" y="4635406"/>
            <a:ext cx="2887139" cy="1905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5221" y="4364509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Northern Sweden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1200" y="1970978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=0.56,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6" name="Rectangle 5"/>
          <p:cNvSpPr/>
          <p:nvPr/>
        </p:nvSpPr>
        <p:spPr>
          <a:xfrm>
            <a:off x="4341201" y="1970977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677" b="18229"/>
          <a:stretch/>
        </p:blipFill>
        <p:spPr>
          <a:xfrm>
            <a:off x="4906192" y="923925"/>
            <a:ext cx="4303678" cy="200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2428" y="70607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5771365" y="699081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7079310" y="699081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p=0.17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5025" y="67236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5175" y="68188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33194" y="2819824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12003" y="3054561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(8.7-100)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365119" y="3061305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(2.8-7.8)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4925" y="3051865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(1.2-2.6)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6260393" y="3058609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(0.36-1.2)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525598" y="3214318"/>
            <a:ext cx="3570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 stratified by quartiles of positives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6518" y="3048319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36543" y="305860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/>
              <a:t>0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946108" y="696057"/>
            <a:ext cx="94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 E3</a:t>
            </a:r>
          </a:p>
          <a:p>
            <a:r>
              <a:rPr lang="en-US" dirty="0" smtClean="0"/>
              <a:t>Kenya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13581"/>
          <a:stretch/>
        </p:blipFill>
        <p:spPr>
          <a:xfrm>
            <a:off x="2233397" y="1019222"/>
            <a:ext cx="2913552" cy="25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2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78"/>
          <a:stretch/>
        </p:blipFill>
        <p:spPr>
          <a:xfrm>
            <a:off x="3292258" y="376423"/>
            <a:ext cx="2913552" cy="2533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76" y="142561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=0.45,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4" name="Rectangle 3"/>
          <p:cNvSpPr/>
          <p:nvPr/>
        </p:nvSpPr>
        <p:spPr>
          <a:xfrm>
            <a:off x="5604277" y="1425615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32066" y="1495113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=0.56,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7" name="Rectangle 6"/>
          <p:cNvSpPr/>
          <p:nvPr/>
        </p:nvSpPr>
        <p:spPr>
          <a:xfrm>
            <a:off x="8232067" y="1495112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4119"/>
          <a:stretch/>
        </p:blipFill>
        <p:spPr>
          <a:xfrm>
            <a:off x="6249004" y="2842983"/>
            <a:ext cx="2904031" cy="253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4223"/>
          <a:stretch/>
        </p:blipFill>
        <p:spPr>
          <a:xfrm>
            <a:off x="3356355" y="2874919"/>
            <a:ext cx="2904031" cy="2531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2445" y="6188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Ecuador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4070" y="-34"/>
            <a:ext cx="76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Kenya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43089" y="4036148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=0.81,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8543090" y="4036147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9257" y="402681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=0.75,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7" name="Rectangle 16"/>
          <p:cNvSpPr/>
          <p:nvPr/>
        </p:nvSpPr>
        <p:spPr>
          <a:xfrm>
            <a:off x="5669258" y="4026818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13581"/>
          <a:stretch/>
        </p:blipFill>
        <p:spPr>
          <a:xfrm>
            <a:off x="6239315" y="360239"/>
            <a:ext cx="2913552" cy="25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54" b="10277"/>
          <a:stretch/>
        </p:blipFill>
        <p:spPr>
          <a:xfrm>
            <a:off x="2067416" y="419100"/>
            <a:ext cx="2608867" cy="2533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7550" y="-11727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Ascaris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52775" y="368528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r</a:t>
            </a:r>
            <a:r>
              <a:rPr lang="en-US" sz="1200" i="1" baseline="-25000" dirty="0" err="1" smtClean="0"/>
              <a:t>s</a:t>
            </a:r>
            <a:r>
              <a:rPr lang="en-US" sz="1200" dirty="0" smtClean="0"/>
              <a:t> = 0.05, p=0.19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171825" y="340727"/>
            <a:ext cx="1114425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631" b="10865"/>
          <a:stretch/>
        </p:blipFill>
        <p:spPr>
          <a:xfrm>
            <a:off x="4676283" y="476250"/>
            <a:ext cx="2608867" cy="2476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-11727"/>
            <a:ext cx="905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Trichuris</a:t>
            </a:r>
            <a:endParaRPr lang="en-US" sz="16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791200" y="340727"/>
            <a:ext cx="11896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0708" y="354627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r</a:t>
            </a:r>
            <a:r>
              <a:rPr lang="en-US" sz="1200" i="1" baseline="-25000" dirty="0" err="1" smtClean="0"/>
              <a:t>s</a:t>
            </a:r>
            <a:r>
              <a:rPr lang="en-US" sz="1200" dirty="0" smtClean="0"/>
              <a:t> = -0.01, p=0.79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1160" b="10865"/>
          <a:stretch/>
        </p:blipFill>
        <p:spPr>
          <a:xfrm>
            <a:off x="7141539" y="428625"/>
            <a:ext cx="2608867" cy="2524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7700" y="-11727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Hookworm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8248650" y="340727"/>
            <a:ext cx="1295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67208" y="354627"/>
            <a:ext cx="1295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r</a:t>
            </a:r>
            <a:r>
              <a:rPr lang="en-US" sz="1200" i="1" baseline="-25000" dirty="0" err="1" smtClean="0"/>
              <a:t>s</a:t>
            </a:r>
            <a:r>
              <a:rPr lang="en-US" sz="1200" dirty="0" smtClean="0"/>
              <a:t> = 0.14, p&lt;0.001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43377" y="2847975"/>
            <a:ext cx="226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Eggs per gram of stool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67075" y="3051691"/>
            <a:ext cx="1704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53275" y="3051691"/>
            <a:ext cx="1704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9839" y="2038350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x227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94680" y="205556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x388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2949" y="205556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x181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918" y="3325773"/>
            <a:ext cx="3351537" cy="28086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96436" y="2055569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x17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4680" y="504668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x174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5788" y="476250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x81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3346" y="205556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x224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723" y="203465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x178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5567" y="447675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</a:rPr>
              <a:t>x98</a:t>
            </a:r>
            <a:endParaRPr lang="en-US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5267" y="14065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54392" y="324922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28466" y="33345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983" y="3287323"/>
            <a:ext cx="2970680" cy="28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9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119"/>
          <a:stretch/>
        </p:blipFill>
        <p:spPr>
          <a:xfrm>
            <a:off x="7350017" y="2842983"/>
            <a:ext cx="2904031" cy="253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4223"/>
          <a:stretch/>
        </p:blipFill>
        <p:spPr>
          <a:xfrm>
            <a:off x="3356355" y="2874919"/>
            <a:ext cx="2904031" cy="2531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2445" y="2646754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Ecuador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15083" y="2640532"/>
            <a:ext cx="76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Kenya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44102" y="4036148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=0.81,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9644103" y="4036147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9257" y="402681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=0.75,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7" name="Rectangle 16"/>
          <p:cNvSpPr/>
          <p:nvPr/>
        </p:nvSpPr>
        <p:spPr>
          <a:xfrm>
            <a:off x="5669258" y="4026818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731" y="5810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1852" y="2788820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     5th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3479" y="3027744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868599" y="3022877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397915" y="3029621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771" y="3020181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4639" y="3026925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7569" y="3144534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3689" y="3016635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073" b="17965"/>
          <a:stretch/>
        </p:blipFill>
        <p:spPr>
          <a:xfrm>
            <a:off x="6873092" y="754476"/>
            <a:ext cx="4341764" cy="2121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9716" y="2758561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  5th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651343" y="2997485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9096463" y="299261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8625779" y="2999362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8114635" y="2989922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7692503" y="2996666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33" y="3123800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71553" y="2986376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91334" y="5763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1263" y="70127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30" name="Rectangle 29"/>
          <p:cNvSpPr/>
          <p:nvPr/>
        </p:nvSpPr>
        <p:spPr>
          <a:xfrm>
            <a:off x="7670200" y="694288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8926234" y="694288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/>
              <a:t>:</a:t>
            </a:r>
            <a:endParaRPr lang="en-US" sz="1000" i="1" dirty="0" smtClean="0"/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p&lt;0.001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30731" y="73312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33" name="Rectangle 32"/>
          <p:cNvSpPr/>
          <p:nvPr/>
        </p:nvSpPr>
        <p:spPr>
          <a:xfrm>
            <a:off x="3440618" y="716613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4710464" y="716613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/>
              <a:t>:</a:t>
            </a:r>
            <a:endParaRPr lang="en-US" sz="1000" i="1" dirty="0" smtClean="0"/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p=0.57</a:t>
            </a:r>
            <a:endParaRPr lang="en-US" sz="1000" i="1" dirty="0"/>
          </a:p>
          <a:p>
            <a:pPr algn="ctr"/>
            <a:endParaRPr lang="en-US" sz="1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t="12267" b="17958"/>
          <a:stretch/>
        </p:blipFill>
        <p:spPr>
          <a:xfrm>
            <a:off x="2632876" y="788363"/>
            <a:ext cx="4227507" cy="20859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8107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5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2795331" y="3908025"/>
            <a:ext cx="2913552" cy="25460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25667" y="373624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24938" y="5888813"/>
            <a:ext cx="26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     5th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426565" y="6127737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(1,560-20,650)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7871685" y="6122870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(735-1,519)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7401001" y="6129614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(320-732)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6889857" y="6120174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(128-320)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6467725" y="6126918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(6-127)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6580655" y="6244527"/>
            <a:ext cx="23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</a:t>
            </a:r>
            <a:r>
              <a:rPr lang="en-US" sz="1400" b="1" dirty="0" err="1" smtClean="0"/>
              <a:t>IgE</a:t>
            </a:r>
            <a:r>
              <a:rPr lang="en-US" sz="1400" b="1" dirty="0" smtClean="0"/>
              <a:t> stratified by quintile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46775" y="6116628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33817" y="383312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49" name="Rectangle 48"/>
          <p:cNvSpPr/>
          <p:nvPr/>
        </p:nvSpPr>
        <p:spPr>
          <a:xfrm>
            <a:off x="6443704" y="3816606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TextBox 49"/>
          <p:cNvSpPr txBox="1"/>
          <p:nvPr/>
        </p:nvSpPr>
        <p:spPr>
          <a:xfrm>
            <a:off x="7713550" y="3816606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/>
              <a:t>:</a:t>
            </a:r>
            <a:endParaRPr lang="en-US" sz="1000" i="1" dirty="0" smtClean="0"/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p=0.57</a:t>
            </a:r>
            <a:endParaRPr lang="en-US" sz="1000" i="1" dirty="0"/>
          </a:p>
          <a:p>
            <a:pPr algn="ctr"/>
            <a:endParaRPr lang="en-US" sz="1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t="12267" b="17958"/>
          <a:stretch/>
        </p:blipFill>
        <p:spPr>
          <a:xfrm>
            <a:off x="5635962" y="3888356"/>
            <a:ext cx="4227507" cy="20859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628914" y="374748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916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6013"/>
              </p:ext>
            </p:extLst>
          </p:nvPr>
        </p:nvGraphicFramePr>
        <p:xfrm>
          <a:off x="866192" y="2045184"/>
          <a:ext cx="10515600" cy="191033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71006"/>
                <a:gridCol w="1590276"/>
                <a:gridCol w="898212"/>
                <a:gridCol w="1590276"/>
                <a:gridCol w="1093842"/>
                <a:gridCol w="2071988"/>
              </a:tblGrid>
              <a:tr h="381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Clinical and Immune Characteristics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Ecuador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n=599)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α-S, 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Kenya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(n=254)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α-S, 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α-Gal Syndrome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(n=31)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Age, median (range)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 (6-19)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 (8-15)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 (5-18)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Sex, male (%)</a:t>
                      </a:r>
                      <a:r>
                        <a:rPr lang="en-US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 (56%)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130 (51%)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 (71%)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Asthma Diagnosis, n (%)</a:t>
                      </a:r>
                      <a:r>
                        <a:rPr lang="en-US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170 (29%)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 (7%)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(26%)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r>
                        <a:rPr lang="en-US" sz="1100" dirty="0" err="1">
                          <a:effectLst/>
                        </a:rPr>
                        <a:t>IgE</a:t>
                      </a:r>
                      <a:r>
                        <a:rPr lang="en-US" sz="1100" dirty="0">
                          <a:effectLst/>
                        </a:rPr>
                        <a:t>, GM, IU/mL (95%CI)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450 (404-502)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&lt;.0001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330 (261-418)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169 (120-241)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α-Gal sIgE, n&gt;0.35 (%)</a:t>
                      </a:r>
                      <a:r>
                        <a:rPr lang="en-US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 (32%)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137 (54%)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 (100%)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α-Gal sIgE GM, IU/mL (95%CI)</a:t>
                      </a:r>
                      <a:r>
                        <a:rPr lang="en-US" sz="1100" baseline="300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 (1.5-2.1)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3.3 (2.7-4.1)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9.4 (6.0-15)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</a:t>
                      </a:r>
                      <a:r>
                        <a:rPr lang="en-US" sz="1100" dirty="0" err="1">
                          <a:effectLst/>
                        </a:rPr>
                        <a:t>sIgE</a:t>
                      </a:r>
                      <a:r>
                        <a:rPr lang="en-US" sz="1100" dirty="0">
                          <a:effectLst/>
                        </a:rPr>
                        <a:t> α-Gal, GM (95%CI)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 (0.1-0.2)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 (0.3-0.5)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5.5 (3.8-8.1)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0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10" t="38981" r="25028" b="21971"/>
          <a:stretch/>
        </p:blipFill>
        <p:spPr>
          <a:xfrm>
            <a:off x="4008828" y="1326902"/>
            <a:ext cx="1463128" cy="1114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513" y="1591659"/>
            <a:ext cx="213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Geohelminth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99519" y="164240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Tick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79004" y="1272776"/>
            <a:ext cx="966588" cy="123171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570382" y="1662863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47232" y="1578203"/>
            <a:ext cx="902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Galactose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82087" y="2067987"/>
            <a:ext cx="182880" cy="1828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64967" y="1988937"/>
            <a:ext cx="174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N-acetyl glucosamine</a:t>
            </a:r>
          </a:p>
        </p:txBody>
      </p:sp>
      <p:sp>
        <p:nvSpPr>
          <p:cNvPr id="33" name="Isosceles Triangle 32"/>
          <p:cNvSpPr/>
          <p:nvPr/>
        </p:nvSpPr>
        <p:spPr>
          <a:xfrm>
            <a:off x="8588660" y="2907360"/>
            <a:ext cx="182880" cy="18288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00395" y="3220513"/>
            <a:ext cx="652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Xylose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8482334" y="1569595"/>
            <a:ext cx="1952152" cy="19569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83746" y="2513380"/>
            <a:ext cx="182880" cy="19626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771540" y="2429792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Mannose</a:t>
            </a:r>
          </a:p>
        </p:txBody>
      </p:sp>
      <p:sp>
        <p:nvSpPr>
          <p:cNvPr id="47" name="Oval 46"/>
          <p:cNvSpPr/>
          <p:nvPr/>
        </p:nvSpPr>
        <p:spPr>
          <a:xfrm>
            <a:off x="4963428" y="324253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5054262" y="3319854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66263" y="3316863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074324" y="332741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90209" y="3582771"/>
            <a:ext cx="97626" cy="97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188313" y="3453011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88313" y="3325140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80638" y="3240644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29034" y="3422460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29034" y="3551119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126928" y="3428513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080011" y="3455284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5128824" y="3556384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081907" y="3589926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1448577">
            <a:off x="5213813" y="3570140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12240000">
            <a:off x="4951116" y="3611577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10"/>
          <p:cNvGrpSpPr>
            <a:grpSpLocks/>
          </p:cNvGrpSpPr>
          <p:nvPr/>
        </p:nvGrpSpPr>
        <p:grpSpPr bwMode="auto">
          <a:xfrm rot="12291969" flipH="1">
            <a:off x="5202040" y="2584925"/>
            <a:ext cx="411931" cy="644661"/>
            <a:chOff x="1404" y="720"/>
            <a:chExt cx="2952" cy="2875"/>
          </a:xfrm>
        </p:grpSpPr>
        <p:sp>
          <p:nvSpPr>
            <p:cNvPr id="75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10"/>
          <p:cNvGrpSpPr>
            <a:grpSpLocks/>
          </p:cNvGrpSpPr>
          <p:nvPr/>
        </p:nvGrpSpPr>
        <p:grpSpPr bwMode="auto">
          <a:xfrm rot="8368495" flipH="1">
            <a:off x="2114282" y="2777360"/>
            <a:ext cx="411931" cy="644661"/>
            <a:chOff x="1404" y="720"/>
            <a:chExt cx="2952" cy="2875"/>
          </a:xfrm>
        </p:grpSpPr>
        <p:sp>
          <p:nvSpPr>
            <p:cNvPr id="78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82702" y="375116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-Gal</a:t>
            </a:r>
            <a:endParaRPr lang="en-US" b="1" dirty="0"/>
          </a:p>
        </p:txBody>
      </p:sp>
      <p:grpSp>
        <p:nvGrpSpPr>
          <p:cNvPr id="86" name="Group 10"/>
          <p:cNvGrpSpPr>
            <a:grpSpLocks/>
          </p:cNvGrpSpPr>
          <p:nvPr/>
        </p:nvGrpSpPr>
        <p:grpSpPr bwMode="auto">
          <a:xfrm rot="13321385" flipH="1">
            <a:off x="7580823" y="2896550"/>
            <a:ext cx="411931" cy="644661"/>
            <a:chOff x="1404" y="720"/>
            <a:chExt cx="2952" cy="2875"/>
          </a:xfrm>
        </p:grpSpPr>
        <p:sp>
          <p:nvSpPr>
            <p:cNvPr id="87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10"/>
          <p:cNvGrpSpPr>
            <a:grpSpLocks/>
          </p:cNvGrpSpPr>
          <p:nvPr/>
        </p:nvGrpSpPr>
        <p:grpSpPr bwMode="auto">
          <a:xfrm rot="10800000" flipH="1">
            <a:off x="7006073" y="2612443"/>
            <a:ext cx="411931" cy="644661"/>
            <a:chOff x="1404" y="720"/>
            <a:chExt cx="2952" cy="2875"/>
          </a:xfrm>
        </p:grpSpPr>
        <p:sp>
          <p:nvSpPr>
            <p:cNvPr id="90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10"/>
          <p:cNvGrpSpPr>
            <a:grpSpLocks/>
          </p:cNvGrpSpPr>
          <p:nvPr/>
        </p:nvGrpSpPr>
        <p:grpSpPr bwMode="auto">
          <a:xfrm rot="6724637" flipH="1">
            <a:off x="6482739" y="3001067"/>
            <a:ext cx="411931" cy="644661"/>
            <a:chOff x="1404" y="720"/>
            <a:chExt cx="2952" cy="2875"/>
          </a:xfrm>
        </p:grpSpPr>
        <p:sp>
          <p:nvSpPr>
            <p:cNvPr id="96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Oval 97"/>
          <p:cNvSpPr/>
          <p:nvPr/>
        </p:nvSpPr>
        <p:spPr>
          <a:xfrm>
            <a:off x="2577899" y="339493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2668733" y="3472254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780734" y="3469263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2688795" y="347981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795109" y="3393044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41399" y="3580913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694482" y="3607684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2743295" y="3708784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696378" y="3742326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 rot="12240000">
            <a:off x="2558213" y="3763977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8615417" y="3285418"/>
            <a:ext cx="182880" cy="18288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2508663" y="3480640"/>
            <a:ext cx="109728" cy="109728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879146" y="3613877"/>
            <a:ext cx="97626" cy="973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877250" y="3484117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877250" y="3356246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3917971" y="3453566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917971" y="3582225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584228" y="378442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-Gal</a:t>
            </a:r>
            <a:endParaRPr lang="en-US" b="1" dirty="0"/>
          </a:p>
        </p:txBody>
      </p:sp>
      <p:grpSp>
        <p:nvGrpSpPr>
          <p:cNvPr id="118" name="Group 10"/>
          <p:cNvGrpSpPr>
            <a:grpSpLocks/>
          </p:cNvGrpSpPr>
          <p:nvPr/>
        </p:nvGrpSpPr>
        <p:grpSpPr bwMode="auto">
          <a:xfrm rot="10800000" flipH="1">
            <a:off x="3712005" y="2682481"/>
            <a:ext cx="411931" cy="644661"/>
            <a:chOff x="1404" y="720"/>
            <a:chExt cx="2952" cy="2875"/>
          </a:xfrm>
        </p:grpSpPr>
        <p:sp>
          <p:nvSpPr>
            <p:cNvPr id="119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3" name="Straight Connector 132"/>
          <p:cNvCxnSpPr/>
          <p:nvPr/>
        </p:nvCxnSpPr>
        <p:spPr>
          <a:xfrm flipH="1">
            <a:off x="2613472" y="3527580"/>
            <a:ext cx="92743" cy="7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3172750" y="3326108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3263584" y="3403429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375585" y="3400438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3283646" y="3410988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389960" y="3324219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3336250" y="3512088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3289333" y="3538859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3338146" y="3639959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3291229" y="3673501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/>
          <p:cNvSpPr/>
          <p:nvPr/>
        </p:nvSpPr>
        <p:spPr>
          <a:xfrm rot="12240000">
            <a:off x="3167812" y="3695152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5-Point Star 144"/>
          <p:cNvSpPr/>
          <p:nvPr/>
        </p:nvSpPr>
        <p:spPr>
          <a:xfrm>
            <a:off x="3103514" y="3411815"/>
            <a:ext cx="109728" cy="109728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 flipH="1">
            <a:off x="3208323" y="3458755"/>
            <a:ext cx="92743" cy="7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Isosceles Triangle 146"/>
          <p:cNvSpPr/>
          <p:nvPr/>
        </p:nvSpPr>
        <p:spPr>
          <a:xfrm rot="1448577">
            <a:off x="3434172" y="3656174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56283" y="3313819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4447117" y="3391140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559118" y="3388149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467179" y="3398699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3493" y="3311930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4519783" y="3499799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472866" y="3526570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4521679" y="3627670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4474762" y="3661212"/>
            <a:ext cx="97626" cy="97320"/>
          </a:xfrm>
          <a:prstGeom prst="rect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/>
          <p:cNvSpPr/>
          <p:nvPr/>
        </p:nvSpPr>
        <p:spPr>
          <a:xfrm rot="1448577">
            <a:off x="4606668" y="3641426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 rot="12240000">
            <a:off x="4343971" y="3682863"/>
            <a:ext cx="97626" cy="97320"/>
          </a:xfrm>
          <a:prstGeom prst="triangle">
            <a:avLst/>
          </a:prstGeom>
          <a:solidFill>
            <a:srgbClr val="C00000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464439" y="3208120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4555273" y="3285441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4659900" y="3282450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4674275" y="3206231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0"/>
          <p:cNvGrpSpPr>
            <a:grpSpLocks/>
          </p:cNvGrpSpPr>
          <p:nvPr/>
        </p:nvGrpSpPr>
        <p:grpSpPr bwMode="auto">
          <a:xfrm rot="11768981" flipH="1">
            <a:off x="4550997" y="2539489"/>
            <a:ext cx="411931" cy="644661"/>
            <a:chOff x="1404" y="720"/>
            <a:chExt cx="2952" cy="2875"/>
          </a:xfrm>
        </p:grpSpPr>
        <p:sp>
          <p:nvSpPr>
            <p:cNvPr id="167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10"/>
          <p:cNvGrpSpPr>
            <a:grpSpLocks/>
          </p:cNvGrpSpPr>
          <p:nvPr/>
        </p:nvGrpSpPr>
        <p:grpSpPr bwMode="auto">
          <a:xfrm rot="8996160" flipH="1">
            <a:off x="2876377" y="2671824"/>
            <a:ext cx="411931" cy="644661"/>
            <a:chOff x="1404" y="720"/>
            <a:chExt cx="2952" cy="2875"/>
          </a:xfrm>
        </p:grpSpPr>
        <p:sp>
          <p:nvSpPr>
            <p:cNvPr id="170" name="Freeform 8"/>
            <p:cNvSpPr>
              <a:spLocks noChangeAspect="1" noEditPoints="1"/>
            </p:cNvSpPr>
            <p:nvPr/>
          </p:nvSpPr>
          <p:spPr bwMode="auto">
            <a:xfrm>
              <a:off x="1404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9"/>
            <p:cNvSpPr>
              <a:spLocks noChangeAspect="1" noEditPoints="1"/>
            </p:cNvSpPr>
            <p:nvPr/>
          </p:nvSpPr>
          <p:spPr bwMode="auto">
            <a:xfrm flipH="1">
              <a:off x="2928" y="720"/>
              <a:ext cx="1428" cy="2875"/>
            </a:xfrm>
            <a:custGeom>
              <a:avLst/>
              <a:gdLst>
                <a:gd name="T0" fmla="*/ 119 w 666"/>
                <a:gd name="T1" fmla="*/ 132 h 1340"/>
                <a:gd name="T2" fmla="*/ 69 w 666"/>
                <a:gd name="T3" fmla="*/ 150 h 1340"/>
                <a:gd name="T4" fmla="*/ 16 w 666"/>
                <a:gd name="T5" fmla="*/ 130 h 1340"/>
                <a:gd name="T6" fmla="*/ 24 w 666"/>
                <a:gd name="T7" fmla="*/ 206 h 1340"/>
                <a:gd name="T8" fmla="*/ 384 w 666"/>
                <a:gd name="T9" fmla="*/ 566 h 1340"/>
                <a:gd name="T10" fmla="*/ 426 w 666"/>
                <a:gd name="T11" fmla="*/ 584 h 1340"/>
                <a:gd name="T12" fmla="*/ 468 w 666"/>
                <a:gd name="T13" fmla="*/ 566 h 1340"/>
                <a:gd name="T14" fmla="*/ 468 w 666"/>
                <a:gd name="T15" fmla="*/ 482 h 1340"/>
                <a:gd name="T16" fmla="*/ 119 w 666"/>
                <a:gd name="T17" fmla="*/ 132 h 1340"/>
                <a:gd name="T18" fmla="*/ 666 w 666"/>
                <a:gd name="T19" fmla="*/ 505 h 1340"/>
                <a:gd name="T20" fmla="*/ 666 w 666"/>
                <a:gd name="T21" fmla="*/ 500 h 1340"/>
                <a:gd name="T22" fmla="*/ 665 w 666"/>
                <a:gd name="T23" fmla="*/ 497 h 1340"/>
                <a:gd name="T24" fmla="*/ 665 w 666"/>
                <a:gd name="T25" fmla="*/ 494 h 1340"/>
                <a:gd name="T26" fmla="*/ 664 w 666"/>
                <a:gd name="T27" fmla="*/ 491 h 1340"/>
                <a:gd name="T28" fmla="*/ 663 w 666"/>
                <a:gd name="T29" fmla="*/ 489 h 1340"/>
                <a:gd name="T30" fmla="*/ 662 w 666"/>
                <a:gd name="T31" fmla="*/ 486 h 1340"/>
                <a:gd name="T32" fmla="*/ 661 w 666"/>
                <a:gd name="T33" fmla="*/ 483 h 1340"/>
                <a:gd name="T34" fmla="*/ 660 w 666"/>
                <a:gd name="T35" fmla="*/ 480 h 1340"/>
                <a:gd name="T36" fmla="*/ 659 w 666"/>
                <a:gd name="T37" fmla="*/ 478 h 1340"/>
                <a:gd name="T38" fmla="*/ 658 w 666"/>
                <a:gd name="T39" fmla="*/ 475 h 1340"/>
                <a:gd name="T40" fmla="*/ 656 w 666"/>
                <a:gd name="T41" fmla="*/ 473 h 1340"/>
                <a:gd name="T42" fmla="*/ 654 w 666"/>
                <a:gd name="T43" fmla="*/ 470 h 1340"/>
                <a:gd name="T44" fmla="*/ 652 w 666"/>
                <a:gd name="T45" fmla="*/ 468 h 1340"/>
                <a:gd name="T46" fmla="*/ 649 w 666"/>
                <a:gd name="T47" fmla="*/ 465 h 1340"/>
                <a:gd name="T48" fmla="*/ 648 w 666"/>
                <a:gd name="T49" fmla="*/ 464 h 1340"/>
                <a:gd name="T50" fmla="*/ 208 w 666"/>
                <a:gd name="T51" fmla="*/ 24 h 1340"/>
                <a:gd name="T52" fmla="*/ 131 w 666"/>
                <a:gd name="T53" fmla="*/ 17 h 1340"/>
                <a:gd name="T54" fmla="*/ 150 w 666"/>
                <a:gd name="T55" fmla="*/ 69 h 1340"/>
                <a:gd name="T56" fmla="*/ 133 w 666"/>
                <a:gd name="T57" fmla="*/ 118 h 1340"/>
                <a:gd name="T58" fmla="*/ 546 w 666"/>
                <a:gd name="T59" fmla="*/ 531 h 1340"/>
                <a:gd name="T60" fmla="*/ 546 w 666"/>
                <a:gd name="T61" fmla="*/ 1280 h 1340"/>
                <a:gd name="T62" fmla="*/ 606 w 666"/>
                <a:gd name="T63" fmla="*/ 1340 h 1340"/>
                <a:gd name="T64" fmla="*/ 666 w 666"/>
                <a:gd name="T65" fmla="*/ 1280 h 1340"/>
                <a:gd name="T66" fmla="*/ 666 w 666"/>
                <a:gd name="T67" fmla="*/ 506 h 1340"/>
                <a:gd name="T68" fmla="*/ 666 w 666"/>
                <a:gd name="T69" fmla="*/ 505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1340">
                  <a:moveTo>
                    <a:pt x="119" y="132"/>
                  </a:moveTo>
                  <a:cubicBezTo>
                    <a:pt x="105" y="143"/>
                    <a:pt x="88" y="150"/>
                    <a:pt x="69" y="150"/>
                  </a:cubicBezTo>
                  <a:cubicBezTo>
                    <a:pt x="49" y="150"/>
                    <a:pt x="30" y="143"/>
                    <a:pt x="16" y="130"/>
                  </a:cubicBezTo>
                  <a:cubicBezTo>
                    <a:pt x="0" y="154"/>
                    <a:pt x="3" y="186"/>
                    <a:pt x="24" y="20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95" y="578"/>
                    <a:pt x="411" y="584"/>
                    <a:pt x="426" y="584"/>
                  </a:cubicBezTo>
                  <a:cubicBezTo>
                    <a:pt x="441" y="584"/>
                    <a:pt x="457" y="578"/>
                    <a:pt x="468" y="566"/>
                  </a:cubicBezTo>
                  <a:cubicBezTo>
                    <a:pt x="492" y="543"/>
                    <a:pt x="492" y="505"/>
                    <a:pt x="468" y="482"/>
                  </a:cubicBezTo>
                  <a:lnTo>
                    <a:pt x="119" y="132"/>
                  </a:lnTo>
                  <a:close/>
                  <a:moveTo>
                    <a:pt x="666" y="505"/>
                  </a:moveTo>
                  <a:cubicBezTo>
                    <a:pt x="666" y="504"/>
                    <a:pt x="666" y="502"/>
                    <a:pt x="666" y="500"/>
                  </a:cubicBezTo>
                  <a:cubicBezTo>
                    <a:pt x="666" y="499"/>
                    <a:pt x="665" y="498"/>
                    <a:pt x="665" y="497"/>
                  </a:cubicBezTo>
                  <a:cubicBezTo>
                    <a:pt x="665" y="496"/>
                    <a:pt x="665" y="495"/>
                    <a:pt x="665" y="494"/>
                  </a:cubicBezTo>
                  <a:cubicBezTo>
                    <a:pt x="665" y="493"/>
                    <a:pt x="664" y="492"/>
                    <a:pt x="664" y="491"/>
                  </a:cubicBezTo>
                  <a:cubicBezTo>
                    <a:pt x="664" y="490"/>
                    <a:pt x="664" y="489"/>
                    <a:pt x="663" y="489"/>
                  </a:cubicBezTo>
                  <a:cubicBezTo>
                    <a:pt x="663" y="488"/>
                    <a:pt x="663" y="487"/>
                    <a:pt x="662" y="486"/>
                  </a:cubicBezTo>
                  <a:cubicBezTo>
                    <a:pt x="662" y="485"/>
                    <a:pt x="662" y="484"/>
                    <a:pt x="661" y="483"/>
                  </a:cubicBezTo>
                  <a:cubicBezTo>
                    <a:pt x="661" y="482"/>
                    <a:pt x="661" y="481"/>
                    <a:pt x="660" y="480"/>
                  </a:cubicBezTo>
                  <a:cubicBezTo>
                    <a:pt x="660" y="480"/>
                    <a:pt x="659" y="479"/>
                    <a:pt x="659" y="478"/>
                  </a:cubicBezTo>
                  <a:cubicBezTo>
                    <a:pt x="658" y="477"/>
                    <a:pt x="658" y="476"/>
                    <a:pt x="658" y="475"/>
                  </a:cubicBezTo>
                  <a:cubicBezTo>
                    <a:pt x="657" y="474"/>
                    <a:pt x="656" y="474"/>
                    <a:pt x="656" y="473"/>
                  </a:cubicBezTo>
                  <a:cubicBezTo>
                    <a:pt x="655" y="472"/>
                    <a:pt x="655" y="471"/>
                    <a:pt x="654" y="470"/>
                  </a:cubicBezTo>
                  <a:cubicBezTo>
                    <a:pt x="654" y="470"/>
                    <a:pt x="653" y="469"/>
                    <a:pt x="652" y="468"/>
                  </a:cubicBezTo>
                  <a:cubicBezTo>
                    <a:pt x="651" y="467"/>
                    <a:pt x="650" y="466"/>
                    <a:pt x="649" y="465"/>
                  </a:cubicBezTo>
                  <a:cubicBezTo>
                    <a:pt x="649" y="464"/>
                    <a:pt x="649" y="464"/>
                    <a:pt x="648" y="46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87" y="3"/>
                    <a:pt x="155" y="0"/>
                    <a:pt x="131" y="17"/>
                  </a:cubicBezTo>
                  <a:cubicBezTo>
                    <a:pt x="143" y="31"/>
                    <a:pt x="150" y="49"/>
                    <a:pt x="150" y="69"/>
                  </a:cubicBezTo>
                  <a:cubicBezTo>
                    <a:pt x="150" y="88"/>
                    <a:pt x="144" y="104"/>
                    <a:pt x="133" y="118"/>
                  </a:cubicBezTo>
                  <a:cubicBezTo>
                    <a:pt x="546" y="531"/>
                    <a:pt x="546" y="531"/>
                    <a:pt x="546" y="531"/>
                  </a:cubicBezTo>
                  <a:cubicBezTo>
                    <a:pt x="546" y="1280"/>
                    <a:pt x="546" y="1280"/>
                    <a:pt x="546" y="1280"/>
                  </a:cubicBezTo>
                  <a:cubicBezTo>
                    <a:pt x="546" y="1313"/>
                    <a:pt x="573" y="1340"/>
                    <a:pt x="606" y="1340"/>
                  </a:cubicBezTo>
                  <a:cubicBezTo>
                    <a:pt x="639" y="1340"/>
                    <a:pt x="666" y="1313"/>
                    <a:pt x="666" y="1280"/>
                  </a:cubicBezTo>
                  <a:cubicBezTo>
                    <a:pt x="666" y="506"/>
                    <a:pt x="666" y="506"/>
                    <a:pt x="666" y="506"/>
                  </a:cubicBezTo>
                  <a:cubicBezTo>
                    <a:pt x="666" y="506"/>
                    <a:pt x="666" y="506"/>
                    <a:pt x="666" y="50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8781608" y="2832901"/>
            <a:ext cx="689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Fucose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4546965" y="3811344"/>
            <a:ext cx="77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“CCD”</a:t>
            </a:r>
            <a:endParaRPr lang="en-US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2726093" y="3847337"/>
            <a:ext cx="77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“CCD”</a:t>
            </a:r>
            <a:endParaRPr lang="en-US" b="1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5782035" y="1061884"/>
            <a:ext cx="0" cy="312400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99210"/>
              </p:ext>
            </p:extLst>
          </p:nvPr>
        </p:nvGraphicFramePr>
        <p:xfrm>
          <a:off x="866192" y="2045184"/>
          <a:ext cx="8443612" cy="10850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71006"/>
                <a:gridCol w="1590276"/>
                <a:gridCol w="898212"/>
                <a:gridCol w="1590276"/>
                <a:gridCol w="1093842"/>
              </a:tblGrid>
              <a:tr h="381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Unadjusted OR 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Adjusted OR 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</a:t>
                      </a:r>
                      <a:r>
                        <a:rPr lang="en-US" sz="1600" dirty="0" err="1" smtClean="0">
                          <a:effectLst/>
                        </a:rPr>
                        <a:t>IgE</a:t>
                      </a:r>
                      <a:r>
                        <a:rPr lang="en-US" sz="1600" baseline="0" dirty="0" smtClean="0">
                          <a:effectLst/>
                        </a:rPr>
                        <a:t> &gt;500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6.9 (4.6-10.2)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&lt;0.001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 (4.4-9.9)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&lt;0.001</a:t>
                      </a:r>
                    </a:p>
                  </a:txBody>
                  <a:tcPr marL="67901" marR="67901" marT="0" marB="0" anchor="ctr"/>
                </a:tc>
              </a:tr>
              <a:tr h="1908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Ascaris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IgE</a:t>
                      </a:r>
                      <a:r>
                        <a:rPr lang="en-US" sz="1600" dirty="0" smtClean="0"/>
                        <a:t> &gt;0.7 IU/mL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 (11.8-11.3)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&lt;0.001</a:t>
                      </a: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 (4.5-11.0)</a:t>
                      </a:r>
                      <a:endParaRPr lang="en-US" sz="1600" dirty="0"/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&lt;0.001</a:t>
                      </a:r>
                    </a:p>
                  </a:txBody>
                  <a:tcPr marL="67901" marR="679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9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65125"/>
              </p:ext>
            </p:extLst>
          </p:nvPr>
        </p:nvGraphicFramePr>
        <p:xfrm>
          <a:off x="3022221" y="935500"/>
          <a:ext cx="6224416" cy="448421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002638"/>
                <a:gridCol w="1366610"/>
                <a:gridCol w="1446245"/>
                <a:gridCol w="867747"/>
                <a:gridCol w="541176"/>
              </a:tblGrid>
              <a:tr h="35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Characteristic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α-Gal IgE ≥ 0.35 IU/mL (n=194)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α-Gal IgE &lt; 0.35 IU/mL (n=405)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Age, mean (range)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11.3 (7-19)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 (6-19)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Sex, male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 (70.1%)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 (49.6%)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(1.6-3.4)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Rural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142 (73.2%)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234 (57.8%)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(1.4-2.9)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Monthly income &gt; $250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 (17.0%)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 (19.8%)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(0.5-1.3)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Asthma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 of 192 (29.7%)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 of 404 (28.1%)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(0.7-1.6)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Consume milk ≥ 1x per week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156 (80.4%)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347 (85.7%)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(0.4-1.1)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milk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(2.1%)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(1.0%)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(0.6-7.3)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Consume unpasteurized milk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 (38.7%)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153 (37.8%)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(0.7-1.5)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Cat in house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 of 193 (37.3%)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155 (38.3%)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(0.7-1.4)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Dog in house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147 of 193 (76.2%)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324 (80%)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(0.5-1.2)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Farm animal contact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 of 193 (29.0%)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 (16.8%)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(1.4-3.0)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Ascaris in stool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 (49.5%)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178 (44.0%)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(0.9-1.8)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Trichuris in stool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 (58.2%)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224 (55.3%)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(0.8-1.6)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Hookworm in stool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 (10.3%)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 (4.2%)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(1.4-5.2)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Any worm in stool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140 (72.2%)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 (65.2%)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(0.96-2.0)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</a:t>
                      </a:r>
                      <a:r>
                        <a:rPr lang="en-US" sz="1000" dirty="0" err="1" smtClean="0">
                          <a:effectLst/>
                        </a:rPr>
                        <a:t>IgE</a:t>
                      </a:r>
                      <a:r>
                        <a:rPr lang="en-US" sz="1000" dirty="0" smtClean="0">
                          <a:effectLst/>
                        </a:rPr>
                        <a:t>, GM (95%CI)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1141 (975-1335)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288 (255-326)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Total </a:t>
                      </a:r>
                      <a:r>
                        <a:rPr lang="en-US" sz="1000" dirty="0" err="1" smtClean="0">
                          <a:effectLst/>
                        </a:rPr>
                        <a:t>IgE</a:t>
                      </a:r>
                      <a:r>
                        <a:rPr lang="en-US" sz="1000" dirty="0" smtClean="0">
                          <a:effectLst/>
                        </a:rPr>
                        <a:t>&gt;500 IU/mL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152 (78.4%)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141 (34.8%)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 (4.6-10.1)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Ascaris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IgE</a:t>
                      </a:r>
                      <a:r>
                        <a:rPr lang="en-US" sz="1000" dirty="0">
                          <a:effectLst/>
                        </a:rPr>
                        <a:t> ≥0.7 IU/mL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162 (83.5%)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165 (40.7%)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(4.8-11.2)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Dust mite </a:t>
                      </a:r>
                      <a:r>
                        <a:rPr lang="en-US" sz="1000" dirty="0" err="1">
                          <a:effectLst/>
                        </a:rPr>
                        <a:t>IgE</a:t>
                      </a:r>
                      <a:r>
                        <a:rPr lang="en-US" sz="1000" dirty="0">
                          <a:effectLst/>
                        </a:rPr>
                        <a:t> ≥0.7 IU/mL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 (32.5%)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 (13.3%)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 (2.0-4.7)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Cockroach IgE ≥0.7 IU/mL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 (35.1%)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 (6.9%)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 (4.5-12.0)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A. </a:t>
                      </a:r>
                      <a:r>
                        <a:rPr lang="en-US" sz="1000" i="1" dirty="0" err="1">
                          <a:effectLst/>
                        </a:rPr>
                        <a:t>Americanum</a:t>
                      </a:r>
                      <a:r>
                        <a:rPr lang="en-US" sz="1000" i="1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IgE≥0.35 IU/mL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 of 88 (35.2%)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 of 224 (8.9%)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(3.0-10.2)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  <a:tr h="181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Positive skin test (any allergen)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 (27.8%)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 (17.5%)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(1.2-2.7)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1" marR="6365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10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9177" y="1741033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97281" y="1611272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7281" y="1483402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00282" y="186890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746094" y="1580722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46094" y="1709381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49095" y="1840243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1116" y="1946224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03117" y="1943233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11178" y="1953783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6387" y="1739143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14491" y="1609383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14491" y="1481512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17492" y="1867014"/>
            <a:ext cx="97626" cy="97320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63304" y="1578832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3304" y="1707491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6305" y="1838353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63782" y="2054883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6865" y="2081654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65678" y="2182754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8761" y="2216296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448577">
            <a:off x="3965415" y="2196510"/>
            <a:ext cx="97626" cy="97320"/>
          </a:xfrm>
          <a:prstGeom prst="triangle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934711" y="2252154"/>
            <a:ext cx="0" cy="30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0743" y="5241521"/>
            <a:ext cx="266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α</a:t>
            </a:r>
            <a:r>
              <a:rPr lang="en-US" sz="1400" b="1" dirty="0" smtClean="0"/>
              <a:t>-Gal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neg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pos</a:t>
            </a:r>
            <a:r>
              <a:rPr lang="en-US" sz="1400" b="1" dirty="0" smtClean="0"/>
              <a:t>     </a:t>
            </a:r>
            <a:r>
              <a:rPr lang="en-US" sz="1400" b="1" dirty="0" err="1" smtClean="0"/>
              <a:t>neg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pos</a:t>
            </a: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117791" y="5525022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60707" y="5525347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70798" y="5515479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74349" y="5523020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105512" y="3595566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25490" y="33727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574571" y="3477989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10053" y="3237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562709" y="365216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44587" y="34380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960506" y="402165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31932" y="373469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t="10604" b="33154"/>
          <a:stretch/>
        </p:blipFill>
        <p:spPr>
          <a:xfrm>
            <a:off x="6125936" y="3265928"/>
            <a:ext cx="3113502" cy="206692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936621" y="311616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118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85" b="27213"/>
          <a:stretch/>
        </p:blipFill>
        <p:spPr>
          <a:xfrm>
            <a:off x="2950835" y="1003411"/>
            <a:ext cx="3037330" cy="2136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980" b="30999"/>
          <a:stretch/>
        </p:blipFill>
        <p:spPr>
          <a:xfrm>
            <a:off x="5803070" y="1043873"/>
            <a:ext cx="2608867" cy="207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980" b="31585"/>
          <a:stretch/>
        </p:blipFill>
        <p:spPr>
          <a:xfrm>
            <a:off x="2994253" y="3261090"/>
            <a:ext cx="2751688" cy="2014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0246" b="31289"/>
          <a:stretch/>
        </p:blipFill>
        <p:spPr>
          <a:xfrm>
            <a:off x="5688813" y="3204447"/>
            <a:ext cx="2723124" cy="20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8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698810" y="5181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12988" y="5236184"/>
            <a:ext cx="1001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Galactose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33524" y="5189004"/>
            <a:ext cx="457200" cy="457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83681" y="5225990"/>
            <a:ext cx="1962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N-acetyl glucosamine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8219500" y="5715000"/>
            <a:ext cx="457200" cy="4572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533178" y="5746810"/>
            <a:ext cx="76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Fucose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514600" y="5114925"/>
            <a:ext cx="7105050" cy="1295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02512" y="5750512"/>
            <a:ext cx="457200" cy="4572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24201" y="5791200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Mannose</a:t>
            </a:r>
          </a:p>
        </p:txBody>
      </p:sp>
      <p:sp>
        <p:nvSpPr>
          <p:cNvPr id="35" name="Rectangle 34"/>
          <p:cNvSpPr/>
          <p:nvPr/>
        </p:nvSpPr>
        <p:spPr>
          <a:xfrm rot="2652635">
            <a:off x="6752752" y="5228752"/>
            <a:ext cx="365760" cy="365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70978" y="5223720"/>
            <a:ext cx="2409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</a:t>
            </a:r>
            <a:r>
              <a:rPr lang="en-US" sz="1600" dirty="0" err="1"/>
              <a:t>glycolyl</a:t>
            </a:r>
            <a:r>
              <a:rPr lang="en-US" sz="1600" dirty="0"/>
              <a:t> </a:t>
            </a:r>
            <a:r>
              <a:rPr lang="en-US" sz="1600" dirty="0" err="1"/>
              <a:t>neuramanic</a:t>
            </a:r>
            <a:r>
              <a:rPr lang="en-US" sz="1600" dirty="0"/>
              <a:t> acid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8610600" y="304800"/>
            <a:ext cx="1488488" cy="2675878"/>
            <a:chOff x="7086600" y="304800"/>
            <a:chExt cx="1488488" cy="2675878"/>
          </a:xfrm>
        </p:grpSpPr>
        <p:sp>
          <p:nvSpPr>
            <p:cNvPr id="62" name="Rectangle 61"/>
            <p:cNvSpPr/>
            <p:nvPr/>
          </p:nvSpPr>
          <p:spPr>
            <a:xfrm>
              <a:off x="7095478" y="1524000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086600" y="914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086600" y="313678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100654" y="2124722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315200" y="770878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15200" y="1375302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329254" y="1990078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526044" y="2487966"/>
              <a:ext cx="15240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8050566" y="2473912"/>
              <a:ext cx="15240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2523478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112712" y="1515122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103834" y="905522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103834" y="3048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117888" y="2115844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332434" y="762000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32434" y="1366424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46488" y="1981200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079325" y="313678"/>
            <a:ext cx="1712919" cy="3909132"/>
            <a:chOff x="2590800" y="381000"/>
            <a:chExt cx="1712919" cy="3909132"/>
          </a:xfrm>
        </p:grpSpPr>
        <p:sp>
          <p:nvSpPr>
            <p:cNvPr id="10" name="Rectangle 9"/>
            <p:cNvSpPr/>
            <p:nvPr/>
          </p:nvSpPr>
          <p:spPr>
            <a:xfrm>
              <a:off x="2599678" y="1600200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90800" y="9906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90800" y="389878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04854" y="2200922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819400" y="847078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19400" y="1451502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33454" y="2066278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30244" y="2564166"/>
              <a:ext cx="15240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554766" y="2550112"/>
              <a:ext cx="15240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124200" y="2599678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16912" y="1591322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608034" y="981722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608034" y="3810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622088" y="2192044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836634" y="838200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836634" y="1442624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50688" y="2057400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370556" y="3074634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150834" y="3200400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3379434" y="3675356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159712" y="3832932"/>
              <a:ext cx="457200" cy="4572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>
            <a:xfrm rot="1448577">
              <a:off x="3846519" y="3739983"/>
              <a:ext cx="457200" cy="4572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>
              <a:off x="3702727" y="4001614"/>
              <a:ext cx="0" cy="143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5223177" y="640521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21281" y="510760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221281" y="382890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24282" y="768391"/>
            <a:ext cx="97626" cy="97320"/>
          </a:xfrm>
          <a:prstGeom prst="ellipse">
            <a:avLst/>
          </a:prstGeom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5270094" y="480210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270094" y="608869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273095" y="739731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315116" y="845712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427117" y="842721"/>
            <a:ext cx="32542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335178" y="853271"/>
            <a:ext cx="97626" cy="97320"/>
          </a:xfrm>
          <a:prstGeom prst="ellipse">
            <a:avLst/>
          </a:prstGeom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440387" y="638631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438491" y="508871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438491" y="381000"/>
            <a:ext cx="97626" cy="9732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41492" y="766502"/>
            <a:ext cx="97626" cy="97320"/>
          </a:xfrm>
          <a:prstGeom prst="ellipse">
            <a:avLst/>
          </a:prstGeom>
          <a:ln w="31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5487304" y="478320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487304" y="606979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490305" y="737841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387782" y="954371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340865" y="981142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5389678" y="1082242"/>
            <a:ext cx="0" cy="305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342761" y="1115784"/>
            <a:ext cx="97626" cy="9732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 rot="1448577">
            <a:off x="5489415" y="1095998"/>
            <a:ext cx="97626" cy="97320"/>
          </a:xfrm>
          <a:prstGeom prst="triangle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5458711" y="1151642"/>
            <a:ext cx="0" cy="30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 rot="2338093">
            <a:off x="6248007" y="381000"/>
            <a:ext cx="365760" cy="832104"/>
            <a:chOff x="4724007" y="381000"/>
            <a:chExt cx="365760" cy="832104"/>
          </a:xfrm>
        </p:grpSpPr>
        <p:sp>
          <p:nvSpPr>
            <p:cNvPr id="112" name="Rectangle 111"/>
            <p:cNvSpPr/>
            <p:nvPr/>
          </p:nvSpPr>
          <p:spPr>
            <a:xfrm>
              <a:off x="4725903" y="640521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724007" y="510760"/>
              <a:ext cx="97626" cy="97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24007" y="382890"/>
              <a:ext cx="97626" cy="97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4727008" y="768391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772820" y="480210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772820" y="608869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775821" y="739731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817842" y="845712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4929843" y="842721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4837904" y="853271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943113" y="638631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941217" y="508871"/>
              <a:ext cx="97626" cy="97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941217" y="381000"/>
              <a:ext cx="97626" cy="97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44218" y="766502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4990030" y="478320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990030" y="606979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993031" y="737841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890508" y="954371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4843591" y="981142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4892404" y="1082242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4845487" y="1115784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 rot="1448577">
              <a:off x="4992141" y="1095998"/>
              <a:ext cx="97626" cy="973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5400000">
              <a:off x="4961437" y="1151642"/>
              <a:ext cx="0" cy="306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326103" y="1810368"/>
            <a:ext cx="363864" cy="704233"/>
            <a:chOff x="4802103" y="1810367"/>
            <a:chExt cx="363864" cy="704233"/>
          </a:xfrm>
        </p:grpSpPr>
        <p:sp>
          <p:nvSpPr>
            <p:cNvPr id="136" name="Rectangle 135"/>
            <p:cNvSpPr/>
            <p:nvPr/>
          </p:nvSpPr>
          <p:spPr>
            <a:xfrm>
              <a:off x="4802103" y="1942017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803208" y="2069887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852021" y="2041227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94042" y="2147208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006043" y="2144217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914104" y="2154767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019313" y="1940127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017417" y="1810367"/>
              <a:ext cx="97626" cy="97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020418" y="2067998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5066230" y="1908475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069231" y="2039337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966708" y="2255867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4919791" y="2282638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4968604" y="2383738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4921687" y="2417280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/>
          </p:nvSpPr>
          <p:spPr>
            <a:xfrm rot="1448577">
              <a:off x="5068341" y="2397494"/>
              <a:ext cx="97626" cy="973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>
              <a:off x="5037637" y="2453138"/>
              <a:ext cx="0" cy="306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7088103" y="1958561"/>
            <a:ext cx="363864" cy="574473"/>
            <a:chOff x="5564103" y="1958560"/>
            <a:chExt cx="363864" cy="574473"/>
          </a:xfrm>
        </p:grpSpPr>
        <p:sp>
          <p:nvSpPr>
            <p:cNvPr id="159" name="Rectangle 158"/>
            <p:cNvSpPr/>
            <p:nvPr/>
          </p:nvSpPr>
          <p:spPr>
            <a:xfrm>
              <a:off x="5564103" y="1960450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565208" y="2088320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5614021" y="2059660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5656042" y="2165641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768043" y="2162650"/>
              <a:ext cx="32542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5676104" y="2173200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781313" y="1958560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782418" y="2086431"/>
              <a:ext cx="97626" cy="973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5831231" y="2057770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728708" y="2274300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5681791" y="2301071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730604" y="2402171"/>
              <a:ext cx="0" cy="30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5683687" y="2435713"/>
              <a:ext cx="97626" cy="973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Isosceles Triangle 173"/>
            <p:cNvSpPr/>
            <p:nvPr/>
          </p:nvSpPr>
          <p:spPr>
            <a:xfrm rot="1448577">
              <a:off x="5830341" y="2415927"/>
              <a:ext cx="97626" cy="973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rot="5400000">
              <a:off x="5799637" y="2471571"/>
              <a:ext cx="0" cy="306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4343400" y="2063496"/>
            <a:ext cx="365760" cy="832104"/>
            <a:chOff x="3200400" y="2063496"/>
            <a:chExt cx="365760" cy="832104"/>
          </a:xfrm>
        </p:grpSpPr>
        <p:sp>
          <p:nvSpPr>
            <p:cNvPr id="320" name="Rectangle 319"/>
            <p:cNvSpPr/>
            <p:nvPr/>
          </p:nvSpPr>
          <p:spPr>
            <a:xfrm>
              <a:off x="3202296" y="2323017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3200400" y="2193256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200400" y="2065386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3203401" y="2450887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/>
            <p:cNvCxnSpPr/>
            <p:nvPr/>
          </p:nvCxnSpPr>
          <p:spPr>
            <a:xfrm>
              <a:off x="3249213" y="2162706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3249213" y="2291365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3252214" y="242222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3294235" y="2528208"/>
              <a:ext cx="3254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>
              <a:off x="3406236" y="2525217"/>
              <a:ext cx="3254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3314297" y="2535767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19506" y="2321127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3417610" y="2191367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3417610" y="2063496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3420611" y="2448998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4" name="Straight Connector 333"/>
            <p:cNvCxnSpPr/>
            <p:nvPr/>
          </p:nvCxnSpPr>
          <p:spPr>
            <a:xfrm>
              <a:off x="3466423" y="2160816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3466423" y="2289475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3469424" y="242033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3366901" y="263686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8" name="Rectangle 337"/>
            <p:cNvSpPr/>
            <p:nvPr/>
          </p:nvSpPr>
          <p:spPr>
            <a:xfrm>
              <a:off x="3319984" y="2663638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/>
            <p:cNvCxnSpPr/>
            <p:nvPr/>
          </p:nvCxnSpPr>
          <p:spPr>
            <a:xfrm>
              <a:off x="3368797" y="2764738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Rectangle 339"/>
            <p:cNvSpPr/>
            <p:nvPr/>
          </p:nvSpPr>
          <p:spPr>
            <a:xfrm>
              <a:off x="3321880" y="2798280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Isosceles Triangle 340"/>
            <p:cNvSpPr/>
            <p:nvPr/>
          </p:nvSpPr>
          <p:spPr>
            <a:xfrm rot="1448577">
              <a:off x="3468534" y="2778494"/>
              <a:ext cx="97626" cy="97320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/>
            <p:cNvCxnSpPr/>
            <p:nvPr/>
          </p:nvCxnSpPr>
          <p:spPr>
            <a:xfrm rot="5400000">
              <a:off x="3437830" y="2834138"/>
              <a:ext cx="0" cy="3064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3" name="Group 392"/>
          <p:cNvGrpSpPr/>
          <p:nvPr/>
        </p:nvGrpSpPr>
        <p:grpSpPr>
          <a:xfrm>
            <a:off x="4876800" y="2318385"/>
            <a:ext cx="365760" cy="576072"/>
            <a:chOff x="3581400" y="2218773"/>
            <a:chExt cx="227415" cy="359835"/>
          </a:xfrm>
        </p:grpSpPr>
        <p:sp>
          <p:nvSpPr>
            <p:cNvPr id="345" name="Rectangle 344"/>
            <p:cNvSpPr/>
            <p:nvPr/>
          </p:nvSpPr>
          <p:spPr>
            <a:xfrm>
              <a:off x="3581400" y="2219957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3582091" y="2300052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Connector 350"/>
            <p:cNvCxnSpPr/>
            <p:nvPr/>
          </p:nvCxnSpPr>
          <p:spPr>
            <a:xfrm>
              <a:off x="3612599" y="2282100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3638862" y="2348483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H="1">
              <a:off x="3708863" y="2346610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4" name="Oval 353"/>
            <p:cNvSpPr/>
            <p:nvPr/>
          </p:nvSpPr>
          <p:spPr>
            <a:xfrm>
              <a:off x="3651401" y="2353218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717156" y="2218773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3717847" y="2298868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1" name="Straight Connector 360"/>
            <p:cNvCxnSpPr/>
            <p:nvPr/>
          </p:nvCxnSpPr>
          <p:spPr>
            <a:xfrm>
              <a:off x="3748355" y="2280916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3684278" y="2416544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3" name="Rectangle 362"/>
            <p:cNvSpPr/>
            <p:nvPr/>
          </p:nvSpPr>
          <p:spPr>
            <a:xfrm>
              <a:off x="3654955" y="2433313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Straight Connector 363"/>
            <p:cNvCxnSpPr/>
            <p:nvPr/>
          </p:nvCxnSpPr>
          <p:spPr>
            <a:xfrm>
              <a:off x="3685463" y="2496639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5" name="Rectangle 364"/>
            <p:cNvSpPr/>
            <p:nvPr/>
          </p:nvSpPr>
          <p:spPr>
            <a:xfrm>
              <a:off x="3656140" y="2517649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Isosceles Triangle 365"/>
            <p:cNvSpPr/>
            <p:nvPr/>
          </p:nvSpPr>
          <p:spPr>
            <a:xfrm rot="1448577">
              <a:off x="3747799" y="2505256"/>
              <a:ext cx="61016" cy="60959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Straight Connector 366"/>
            <p:cNvCxnSpPr/>
            <p:nvPr/>
          </p:nvCxnSpPr>
          <p:spPr>
            <a:xfrm rot="5400000">
              <a:off x="3728609" y="2540131"/>
              <a:ext cx="0" cy="191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2" name="Group 391"/>
          <p:cNvGrpSpPr/>
          <p:nvPr/>
        </p:nvGrpSpPr>
        <p:grpSpPr>
          <a:xfrm>
            <a:off x="5477786" y="2198370"/>
            <a:ext cx="365760" cy="685800"/>
            <a:chOff x="3953787" y="2137495"/>
            <a:chExt cx="227415" cy="441113"/>
          </a:xfrm>
        </p:grpSpPr>
        <p:sp>
          <p:nvSpPr>
            <p:cNvPr id="369" name="Rectangle 368"/>
            <p:cNvSpPr/>
            <p:nvPr/>
          </p:nvSpPr>
          <p:spPr>
            <a:xfrm>
              <a:off x="3953787" y="2219957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3954478" y="2300052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Straight Connector 374"/>
            <p:cNvCxnSpPr/>
            <p:nvPr/>
          </p:nvCxnSpPr>
          <p:spPr>
            <a:xfrm>
              <a:off x="3984986" y="2282100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4011249" y="2348483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>
              <a:off x="4081250" y="2346610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8" name="Oval 377"/>
            <p:cNvSpPr/>
            <p:nvPr/>
          </p:nvSpPr>
          <p:spPr>
            <a:xfrm>
              <a:off x="4023788" y="2353218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089543" y="2218773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4088358" y="2137495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4090234" y="2298868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Straight Connector 383"/>
            <p:cNvCxnSpPr/>
            <p:nvPr/>
          </p:nvCxnSpPr>
          <p:spPr>
            <a:xfrm>
              <a:off x="4118866" y="2198947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4120742" y="2280916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4056665" y="2416544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7" name="Rectangle 386"/>
            <p:cNvSpPr/>
            <p:nvPr/>
          </p:nvSpPr>
          <p:spPr>
            <a:xfrm>
              <a:off x="4027342" y="2433313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8" name="Straight Connector 387"/>
            <p:cNvCxnSpPr/>
            <p:nvPr/>
          </p:nvCxnSpPr>
          <p:spPr>
            <a:xfrm>
              <a:off x="4057850" y="2496639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9" name="Rectangle 388"/>
            <p:cNvSpPr/>
            <p:nvPr/>
          </p:nvSpPr>
          <p:spPr>
            <a:xfrm>
              <a:off x="4028527" y="2517649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Isosceles Triangle 389"/>
            <p:cNvSpPr/>
            <p:nvPr/>
          </p:nvSpPr>
          <p:spPr>
            <a:xfrm rot="1448577">
              <a:off x="4120186" y="2505256"/>
              <a:ext cx="61016" cy="60959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1" name="Straight Connector 390"/>
            <p:cNvCxnSpPr/>
            <p:nvPr/>
          </p:nvCxnSpPr>
          <p:spPr>
            <a:xfrm rot="5400000">
              <a:off x="4100996" y="2540131"/>
              <a:ext cx="0" cy="191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5" name="Group 424"/>
          <p:cNvGrpSpPr/>
          <p:nvPr/>
        </p:nvGrpSpPr>
        <p:grpSpPr>
          <a:xfrm>
            <a:off x="4724399" y="3212592"/>
            <a:ext cx="365760" cy="832104"/>
            <a:chOff x="3200400" y="3212592"/>
            <a:chExt cx="243173" cy="521208"/>
          </a:xfrm>
        </p:grpSpPr>
        <p:sp>
          <p:nvSpPr>
            <p:cNvPr id="395" name="Rectangle 394"/>
            <p:cNvSpPr/>
            <p:nvPr/>
          </p:nvSpPr>
          <p:spPr>
            <a:xfrm>
              <a:off x="3201585" y="3375149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3200400" y="3293870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3200400" y="3213776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3202276" y="3455244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9" name="Straight Connector 398"/>
            <p:cNvCxnSpPr/>
            <p:nvPr/>
          </p:nvCxnSpPr>
          <p:spPr>
            <a:xfrm>
              <a:off x="3230908" y="3274735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3230908" y="3355323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3232784" y="3437292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3259047" y="3503675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flipH="1">
              <a:off x="3329048" y="3501802"/>
              <a:ext cx="20339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3271586" y="3508410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301595" y="3373965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3300410" y="3292687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3300410" y="3212592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3338032" y="3454060"/>
              <a:ext cx="61016" cy="60959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/>
            <p:nvPr/>
          </p:nvCxnSpPr>
          <p:spPr>
            <a:xfrm>
              <a:off x="3330918" y="3273551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3330918" y="3354139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3343904" y="3433727"/>
              <a:ext cx="13658" cy="2032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3304463" y="3571736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" name="Rectangle 412"/>
            <p:cNvSpPr/>
            <p:nvPr/>
          </p:nvSpPr>
          <p:spPr>
            <a:xfrm>
              <a:off x="3275140" y="3588505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4" name="Straight Connector 413"/>
            <p:cNvCxnSpPr/>
            <p:nvPr/>
          </p:nvCxnSpPr>
          <p:spPr>
            <a:xfrm>
              <a:off x="3305648" y="3651831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5" name="Rectangle 414"/>
            <p:cNvSpPr/>
            <p:nvPr/>
          </p:nvSpPr>
          <p:spPr>
            <a:xfrm>
              <a:off x="3276325" y="3672841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Isosceles Triangle 415"/>
            <p:cNvSpPr/>
            <p:nvPr/>
          </p:nvSpPr>
          <p:spPr>
            <a:xfrm rot="1448577">
              <a:off x="3367984" y="3660448"/>
              <a:ext cx="61016" cy="60959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7" name="Straight Connector 416"/>
            <p:cNvCxnSpPr/>
            <p:nvPr/>
          </p:nvCxnSpPr>
          <p:spPr>
            <a:xfrm rot="5400000">
              <a:off x="3348794" y="3695323"/>
              <a:ext cx="0" cy="191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>
              <a:off x="3382008" y="3433762"/>
              <a:ext cx="13658" cy="2032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0" name="Rectangle 419"/>
            <p:cNvSpPr/>
            <p:nvPr/>
          </p:nvSpPr>
          <p:spPr>
            <a:xfrm>
              <a:off x="3382557" y="3375184"/>
              <a:ext cx="61016" cy="60959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381372" y="3293906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3381372" y="3213811"/>
              <a:ext cx="61016" cy="6095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Connector 422"/>
            <p:cNvCxnSpPr/>
            <p:nvPr/>
          </p:nvCxnSpPr>
          <p:spPr>
            <a:xfrm>
              <a:off x="3411880" y="3274770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3411880" y="3355358"/>
              <a:ext cx="0" cy="191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776626" y="3212592"/>
            <a:ext cx="365760" cy="832104"/>
            <a:chOff x="4252626" y="3212592"/>
            <a:chExt cx="365760" cy="832104"/>
          </a:xfrm>
        </p:grpSpPr>
        <p:sp>
          <p:nvSpPr>
            <p:cNvPr id="427" name="Rectangle 426"/>
            <p:cNvSpPr/>
            <p:nvPr/>
          </p:nvSpPr>
          <p:spPr>
            <a:xfrm>
              <a:off x="4254408" y="3472113"/>
              <a:ext cx="91775" cy="9732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4252626" y="3342352"/>
              <a:ext cx="91775" cy="97321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4252626" y="3214482"/>
              <a:ext cx="91775" cy="97321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4255448" y="3599984"/>
              <a:ext cx="91775" cy="97321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1" name="Straight Connector 430"/>
            <p:cNvCxnSpPr/>
            <p:nvPr/>
          </p:nvCxnSpPr>
          <p:spPr>
            <a:xfrm>
              <a:off x="4298514" y="3311803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4298514" y="3440461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4301335" y="3571324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4340838" y="3677303"/>
              <a:ext cx="3059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H="1">
              <a:off x="4446127" y="3674313"/>
              <a:ext cx="3059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6" name="Oval 435"/>
            <p:cNvSpPr/>
            <p:nvPr/>
          </p:nvSpPr>
          <p:spPr>
            <a:xfrm>
              <a:off x="4359698" y="3684863"/>
              <a:ext cx="91775" cy="97321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404835" y="3470223"/>
              <a:ext cx="91775" cy="9732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403052" y="3340463"/>
              <a:ext cx="91775" cy="97321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403052" y="3212592"/>
              <a:ext cx="91775" cy="97321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459640" y="3598094"/>
              <a:ext cx="91775" cy="97321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1" name="Straight Connector 440"/>
            <p:cNvCxnSpPr/>
            <p:nvPr/>
          </p:nvCxnSpPr>
          <p:spPr>
            <a:xfrm>
              <a:off x="4448940" y="3309913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4448940" y="3438571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4468472" y="3565632"/>
              <a:ext cx="20543" cy="324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409149" y="3785962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5" name="Rectangle 444"/>
            <p:cNvSpPr/>
            <p:nvPr/>
          </p:nvSpPr>
          <p:spPr>
            <a:xfrm>
              <a:off x="4365044" y="3812734"/>
              <a:ext cx="91775" cy="9732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/>
            <p:cNvCxnSpPr/>
            <p:nvPr/>
          </p:nvCxnSpPr>
          <p:spPr>
            <a:xfrm>
              <a:off x="4410931" y="3913833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7" name="Rectangle 446"/>
            <p:cNvSpPr/>
            <p:nvPr/>
          </p:nvSpPr>
          <p:spPr>
            <a:xfrm>
              <a:off x="4366826" y="3947375"/>
              <a:ext cx="91775" cy="9732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Isosceles Triangle 447"/>
            <p:cNvSpPr/>
            <p:nvPr/>
          </p:nvSpPr>
          <p:spPr>
            <a:xfrm rot="1448577">
              <a:off x="4504692" y="3927590"/>
              <a:ext cx="91775" cy="97321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9" name="Straight Connector 448"/>
            <p:cNvCxnSpPr/>
            <p:nvPr/>
          </p:nvCxnSpPr>
          <p:spPr>
            <a:xfrm rot="5400000">
              <a:off x="4475828" y="3984153"/>
              <a:ext cx="0" cy="2881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H="1">
              <a:off x="4525785" y="3565688"/>
              <a:ext cx="20543" cy="324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1" name="Rectangle 450"/>
            <p:cNvSpPr/>
            <p:nvPr/>
          </p:nvSpPr>
          <p:spPr>
            <a:xfrm>
              <a:off x="4526611" y="3472169"/>
              <a:ext cx="91775" cy="9732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4524829" y="3342409"/>
              <a:ext cx="91775" cy="97321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4" name="Straight Connector 453"/>
            <p:cNvCxnSpPr/>
            <p:nvPr/>
          </p:nvCxnSpPr>
          <p:spPr>
            <a:xfrm>
              <a:off x="4570716" y="3311859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4570716" y="344051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Rectangle 253"/>
            <p:cNvSpPr/>
            <p:nvPr/>
          </p:nvSpPr>
          <p:spPr>
            <a:xfrm rot="2652635">
              <a:off x="4547231" y="3213653"/>
              <a:ext cx="64008" cy="64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98936" y="3206496"/>
            <a:ext cx="363864" cy="832104"/>
            <a:chOff x="5274936" y="3206496"/>
            <a:chExt cx="363864" cy="832104"/>
          </a:xfrm>
        </p:grpSpPr>
        <p:sp>
          <p:nvSpPr>
            <p:cNvPr id="257" name="Rectangle 256"/>
            <p:cNvSpPr/>
            <p:nvPr/>
          </p:nvSpPr>
          <p:spPr>
            <a:xfrm>
              <a:off x="5274936" y="3466017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276041" y="3593887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5324854" y="356522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5366875" y="3671208"/>
              <a:ext cx="3254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5478876" y="3668217"/>
              <a:ext cx="32542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5386937" y="3678767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492146" y="3464127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490250" y="3334367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490250" y="3206496"/>
              <a:ext cx="97626" cy="9732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493251" y="3591998"/>
              <a:ext cx="97626" cy="97320"/>
            </a:xfrm>
            <a:prstGeom prst="ellipse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/>
            <p:nvPr/>
          </p:nvCxnSpPr>
          <p:spPr>
            <a:xfrm>
              <a:off x="5539063" y="3303816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5539063" y="3432475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5542064" y="356333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5439541" y="3779867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5392624" y="3806638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5441437" y="3907738"/>
              <a:ext cx="0" cy="305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5394520" y="3941280"/>
              <a:ext cx="97626" cy="9732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/>
          </p:nvSpPr>
          <p:spPr>
            <a:xfrm rot="1448577">
              <a:off x="5541174" y="3921494"/>
              <a:ext cx="97626" cy="97320"/>
            </a:xfrm>
            <a:prstGeom prst="triangle">
              <a:avLst/>
            </a:prstGeom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/>
            <p:cNvCxnSpPr/>
            <p:nvPr/>
          </p:nvCxnSpPr>
          <p:spPr>
            <a:xfrm rot="5400000">
              <a:off x="5510470" y="3977138"/>
              <a:ext cx="0" cy="3064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1" name="Rectangle 310"/>
          <p:cNvSpPr/>
          <p:nvPr/>
        </p:nvSpPr>
        <p:spPr>
          <a:xfrm>
            <a:off x="5513689" y="5762625"/>
            <a:ext cx="4572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TextBox 311"/>
          <p:cNvSpPr txBox="1"/>
          <p:nvPr/>
        </p:nvSpPr>
        <p:spPr>
          <a:xfrm>
            <a:off x="5961364" y="5772150"/>
            <a:ext cx="211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N-acetyl </a:t>
            </a:r>
            <a:r>
              <a:rPr lang="en-US" sz="1600" dirty="0" err="1"/>
              <a:t>galactosamine</a:t>
            </a:r>
            <a:endParaRPr lang="en-US" sz="1600" dirty="0"/>
          </a:p>
        </p:txBody>
      </p:sp>
      <p:sp>
        <p:nvSpPr>
          <p:cNvPr id="313" name="Oval 312"/>
          <p:cNvSpPr/>
          <p:nvPr/>
        </p:nvSpPr>
        <p:spPr>
          <a:xfrm>
            <a:off x="4210050" y="5762625"/>
            <a:ext cx="457200" cy="4572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/>
          <p:cNvSpPr txBox="1"/>
          <p:nvPr/>
        </p:nvSpPr>
        <p:spPr>
          <a:xfrm>
            <a:off x="4648201" y="5791200"/>
            <a:ext cx="844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258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45" b="30523"/>
          <a:stretch/>
        </p:blipFill>
        <p:spPr>
          <a:xfrm>
            <a:off x="2806456" y="443672"/>
            <a:ext cx="3027809" cy="205537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14783" y="891757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61933" y="6776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55683" y="1311193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75661" y="1097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 rot="16200000">
            <a:off x="4569826" y="-20706"/>
            <a:ext cx="98287" cy="1102029"/>
          </a:xfrm>
          <a:prstGeom prst="rightBracket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1220" y="2811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5765" y="2422758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sIgE</a:t>
            </a:r>
            <a:r>
              <a:rPr lang="en-US" sz="1400" dirty="0" smtClean="0"/>
              <a:t>: </a:t>
            </a:r>
            <a:r>
              <a:rPr lang="en-US" sz="1400" dirty="0" err="1" smtClean="0"/>
              <a:t>neg</a:t>
            </a:r>
            <a:r>
              <a:rPr lang="en-US" sz="1400" dirty="0" smtClean="0"/>
              <a:t>    </a:t>
            </a:r>
            <a:r>
              <a:rPr lang="en-US" sz="1400" dirty="0" err="1" smtClean="0"/>
              <a:t>pos</a:t>
            </a:r>
            <a:r>
              <a:rPr lang="en-US" sz="1400" dirty="0" smtClean="0"/>
              <a:t>     </a:t>
            </a:r>
            <a:r>
              <a:rPr lang="en-US" sz="1400" dirty="0" err="1" smtClean="0"/>
              <a:t>neg</a:t>
            </a:r>
            <a:r>
              <a:rPr lang="en-US" sz="1400" dirty="0" smtClean="0"/>
              <a:t>    </a:t>
            </a:r>
            <a:r>
              <a:rPr lang="en-US" sz="1400" dirty="0" err="1" smtClean="0"/>
              <a:t>pos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79959" y="2706259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2875" y="270658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7474" y="2696716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58139" y="2686839"/>
            <a:ext cx="70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Ascaris</a:t>
            </a:r>
            <a:endParaRPr lang="en-US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20" y="272697"/>
            <a:ext cx="4141814" cy="2703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84296" y="25033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74959" y="25588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392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903" y="-156930"/>
            <a:ext cx="2094711" cy="3246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2" y="1311193"/>
            <a:ext cx="3027809" cy="3541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13778"/>
          <a:stretch/>
        </p:blipFill>
        <p:spPr>
          <a:xfrm>
            <a:off x="3396527" y="4014651"/>
            <a:ext cx="2323224" cy="25284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09768" y="5983385"/>
            <a:ext cx="266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α</a:t>
            </a:r>
            <a:r>
              <a:rPr lang="en-US" sz="1400" dirty="0" smtClean="0"/>
              <a:t>-Gal </a:t>
            </a:r>
            <a:r>
              <a:rPr lang="en-US" sz="1400" dirty="0" err="1" smtClean="0"/>
              <a:t>sIgE</a:t>
            </a:r>
            <a:r>
              <a:rPr lang="en-US" sz="1400" dirty="0" smtClean="0"/>
              <a:t>: </a:t>
            </a:r>
            <a:r>
              <a:rPr lang="en-US" sz="1400" dirty="0" err="1" smtClean="0"/>
              <a:t>neg</a:t>
            </a:r>
            <a:r>
              <a:rPr lang="en-US" sz="1400" dirty="0" smtClean="0"/>
              <a:t>    </a:t>
            </a:r>
            <a:r>
              <a:rPr lang="en-US" sz="1400" dirty="0" err="1" smtClean="0"/>
              <a:t>pos</a:t>
            </a:r>
            <a:r>
              <a:rPr lang="en-US" sz="1400" dirty="0" smtClean="0"/>
              <a:t>     </a:t>
            </a:r>
            <a:r>
              <a:rPr lang="en-US" sz="1400" dirty="0" err="1" smtClean="0"/>
              <a:t>neg</a:t>
            </a:r>
            <a:r>
              <a:rPr lang="en-US" sz="1400" dirty="0" smtClean="0"/>
              <a:t>    </a:t>
            </a:r>
            <a:r>
              <a:rPr lang="en-US" sz="1400" dirty="0" err="1" smtClean="0"/>
              <a:t>pos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36816" y="6266886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79732" y="6267211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94331" y="6257343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93374" y="6264884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t="9809" b="32846"/>
          <a:stretch/>
        </p:blipFill>
        <p:spPr>
          <a:xfrm>
            <a:off x="5774959" y="3985994"/>
            <a:ext cx="3294408" cy="21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78"/>
          <a:stretch/>
        </p:blipFill>
        <p:spPr>
          <a:xfrm>
            <a:off x="2353224" y="1162050"/>
            <a:ext cx="2913552" cy="253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855" b="17728"/>
          <a:stretch/>
        </p:blipFill>
        <p:spPr>
          <a:xfrm>
            <a:off x="4883578" y="1152526"/>
            <a:ext cx="4303678" cy="201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3669" y="3076999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4378" y="3311736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(7.2-164)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327019" y="3318480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(2.9-7.2)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739675" y="3309040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(0.96-2.9)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203243" y="3315784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(0.36-0.96)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025169" y="3484949"/>
            <a:ext cx="424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 stratified by  zero and quartiles of positives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993" y="3305494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7018" y="331578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/>
              <a:t>0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256489" y="94227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/>
              <a:t>r</a:t>
            </a:r>
            <a:r>
              <a:rPr lang="en-US" sz="1200" i="1" baseline="-25000" dirty="0" err="1" smtClean="0"/>
              <a:t>s</a:t>
            </a:r>
            <a:r>
              <a:rPr lang="en-US" sz="1200" i="1" dirty="0" smtClean="0"/>
              <a:t> =0.45, </a:t>
            </a:r>
          </a:p>
          <a:p>
            <a:pPr algn="ctr"/>
            <a:r>
              <a:rPr lang="en-US" sz="1200" i="1" dirty="0" smtClean="0"/>
              <a:t>p&lt;0.001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32903" y="89657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5761840" y="889581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7069785" y="889581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p=0.63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5500" y="98668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45650" y="9962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425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5126" y="41269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52074" y="327591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6397"/>
          <a:stretch/>
        </p:blipFill>
        <p:spPr>
          <a:xfrm>
            <a:off x="2115260" y="412693"/>
            <a:ext cx="5760454" cy="3175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837"/>
          <a:stretch/>
        </p:blipFill>
        <p:spPr>
          <a:xfrm>
            <a:off x="2114138" y="3754705"/>
            <a:ext cx="3065895" cy="263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1385"/>
          <a:stretch/>
        </p:blipFill>
        <p:spPr>
          <a:xfrm>
            <a:off x="4973005" y="3770888"/>
            <a:ext cx="3065895" cy="2615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1685" y="3795164"/>
            <a:ext cx="809203" cy="315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5761" y="3787072"/>
            <a:ext cx="809203" cy="315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714" y="336692"/>
            <a:ext cx="3703829" cy="34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8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676"/>
          <a:stretch/>
        </p:blipFill>
        <p:spPr>
          <a:xfrm>
            <a:off x="2353513" y="3933996"/>
            <a:ext cx="2884988" cy="2602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417"/>
          <a:stretch/>
        </p:blipFill>
        <p:spPr>
          <a:xfrm>
            <a:off x="4780784" y="3969968"/>
            <a:ext cx="2883219" cy="2570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173" y="447486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=0.43,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6" name="Rectangle 5"/>
          <p:cNvSpPr/>
          <p:nvPr/>
        </p:nvSpPr>
        <p:spPr>
          <a:xfrm>
            <a:off x="4109408" y="4474861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74565" y="454017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=0.24, </a:t>
            </a:r>
          </a:p>
          <a:p>
            <a:pPr algn="ctr"/>
            <a:r>
              <a:rPr lang="en-US" sz="1000" i="1" dirty="0" smtClean="0"/>
              <a:t>P=0.04</a:t>
            </a:r>
            <a:endParaRPr lang="en-US" sz="1000" i="1" dirty="0"/>
          </a:p>
        </p:txBody>
      </p:sp>
      <p:sp>
        <p:nvSpPr>
          <p:cNvPr id="8" name="Rectangle 7"/>
          <p:cNvSpPr/>
          <p:nvPr/>
        </p:nvSpPr>
        <p:spPr>
          <a:xfrm>
            <a:off x="6274566" y="4540170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4029"/>
          <a:stretch/>
        </p:blipFill>
        <p:spPr>
          <a:xfrm>
            <a:off x="7049057" y="3974325"/>
            <a:ext cx="3484837" cy="2561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6961" y="418747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=0.41,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11" name="Rectangle 10"/>
          <p:cNvSpPr/>
          <p:nvPr/>
        </p:nvSpPr>
        <p:spPr>
          <a:xfrm>
            <a:off x="9056962" y="4187470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3565"/>
          <a:stretch/>
        </p:blipFill>
        <p:spPr>
          <a:xfrm>
            <a:off x="2042141" y="1071382"/>
            <a:ext cx="3123023" cy="2567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0270" t="13838"/>
          <a:stretch/>
        </p:blipFill>
        <p:spPr>
          <a:xfrm>
            <a:off x="4790487" y="1079475"/>
            <a:ext cx="2802290" cy="2559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0270" t="13020"/>
          <a:stretch/>
        </p:blipFill>
        <p:spPr>
          <a:xfrm>
            <a:off x="7218100" y="1055198"/>
            <a:ext cx="2802290" cy="25837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004" y="806033"/>
            <a:ext cx="8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Ascaris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8769" y="80603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Trichuris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79293" y="803890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ookworm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23925" y="110067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4767" y="79788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06831" y="354312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170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3771936" y="2259557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91914" y="20454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857819" y="2072318"/>
            <a:ext cx="802743" cy="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31401" y="1858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26447" y="176584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 rot="19255191">
            <a:off x="3532052" y="399497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 rot="19255191">
            <a:off x="3887040" y="399497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asein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 rot="19255191">
            <a:off x="4252964" y="4027339"/>
            <a:ext cx="70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err="1" smtClean="0"/>
              <a:t>Ascaris</a:t>
            </a:r>
            <a:endParaRPr lang="en-US" sz="1400" b="1" i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t="11255" b="25636"/>
          <a:stretch/>
        </p:blipFill>
        <p:spPr>
          <a:xfrm>
            <a:off x="7320957" y="1893291"/>
            <a:ext cx="2361310" cy="207894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285399" y="173927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990497" y="3923374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708298" y="3930915"/>
            <a:ext cx="4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</a:t>
            </a:r>
            <a:endParaRPr lang="en-US" sz="14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8368952" y="2252304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450830" y="20381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9255191">
            <a:off x="5880486" y="4043046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α</a:t>
            </a:r>
            <a:r>
              <a:rPr lang="en-US" sz="1400" b="1" dirty="0" smtClean="0"/>
              <a:t>-Gal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 rot="19255191">
            <a:off x="6425974" y="404304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asein</a:t>
            </a:r>
            <a:endParaRPr lang="en-US" sz="1400" b="1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6222044" y="2107428"/>
            <a:ext cx="509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303922" y="18932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38" b="16202"/>
          <a:stretch/>
        </p:blipFill>
        <p:spPr>
          <a:xfrm>
            <a:off x="2807775" y="1942157"/>
            <a:ext cx="2323224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937" b="27132"/>
          <a:stretch/>
        </p:blipFill>
        <p:spPr>
          <a:xfrm>
            <a:off x="5058087" y="1918360"/>
            <a:ext cx="2675517" cy="21050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966013" y="176584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021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382" r="43686" b="21720"/>
          <a:stretch/>
        </p:blipFill>
        <p:spPr>
          <a:xfrm>
            <a:off x="4310972" y="1428751"/>
            <a:ext cx="2718478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481" r="43619" b="27551"/>
          <a:stretch/>
        </p:blipFill>
        <p:spPr>
          <a:xfrm>
            <a:off x="1563966" y="1457326"/>
            <a:ext cx="2861306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747" r="43937" b="21759"/>
          <a:stretch/>
        </p:blipFill>
        <p:spPr>
          <a:xfrm>
            <a:off x="6954197" y="1476375"/>
            <a:ext cx="2818453" cy="207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55191">
            <a:off x="7514663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9255191">
            <a:off x="8123861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1095" y="392529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47815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58983" y="3936092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66990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255191">
            <a:off x="8514788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 rot="19255191">
            <a:off x="9123986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 rot="19255191">
            <a:off x="4771463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9255191">
            <a:off x="5380661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895" y="392529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904615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5783" y="3936092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923790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255191">
            <a:off x="5771588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 rot="19255191">
            <a:off x="6380786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 rot="19255191">
            <a:off x="2171138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 rot="19255191">
            <a:off x="2780336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570" y="3925295"/>
            <a:ext cx="78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Ecuador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304290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5458" y="3936092"/>
            <a:ext cx="63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Kenya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23465" y="3963458"/>
            <a:ext cx="839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255191">
            <a:off x="3171263" y="3561578"/>
            <a:ext cx="78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Wheeze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9255191">
            <a:off x="3780461" y="354567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1419" y="3158423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x102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1398" y="316293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x13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993507" y="31672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x163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394136" y="31672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x242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27617" y="2061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80340" y="2288358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96616" y="241878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677914" y="2683316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20741" y="132341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202039" y="1587941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0866" y="120911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202164" y="1473641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2425" y="4381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E1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342511" y="132509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145061" y="132509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14082" y="132509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63941" y="148533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7945239" y="1749866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964066" y="122816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8945364" y="1492691"/>
            <a:ext cx="379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2" y="184348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9660" y="184236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331" y="184236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57" y="1841440"/>
            <a:ext cx="3094459" cy="2827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00" y="1834167"/>
            <a:ext cx="2970680" cy="2827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17" y="1896656"/>
            <a:ext cx="2932595" cy="2761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5" y="4381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 smtClean="0"/>
              <a:t>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127" y="171842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err="1"/>
              <a:t>r</a:t>
            </a:r>
            <a:r>
              <a:rPr lang="en-US" sz="1000" i="1" baseline="-25000" dirty="0" err="1" smtClean="0"/>
              <a:t>s</a:t>
            </a:r>
            <a:r>
              <a:rPr lang="en-US" sz="1000" i="1" dirty="0" smtClean="0"/>
              <a:t> =0.56, </a:t>
            </a:r>
          </a:p>
          <a:p>
            <a:pPr algn="ctr"/>
            <a:r>
              <a:rPr lang="en-US" sz="1000" i="1" dirty="0" smtClean="0"/>
              <a:t>p&lt;0.001</a:t>
            </a:r>
            <a:endParaRPr lang="en-US" sz="1000" i="1" dirty="0"/>
          </a:p>
        </p:txBody>
      </p:sp>
      <p:sp>
        <p:nvSpPr>
          <p:cNvPr id="3" name="Rectangle 2"/>
          <p:cNvSpPr/>
          <p:nvPr/>
        </p:nvSpPr>
        <p:spPr>
          <a:xfrm>
            <a:off x="4672128" y="1718425"/>
            <a:ext cx="644727" cy="4001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77" b="18229"/>
          <a:stretch/>
        </p:blipFill>
        <p:spPr>
          <a:xfrm>
            <a:off x="5237119" y="671373"/>
            <a:ext cx="4303678" cy="200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355" y="453519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Prevalence</a:t>
            </a:r>
            <a:r>
              <a:rPr lang="en-US" sz="1000" i="1" dirty="0" smtClean="0"/>
              <a:t>, </a:t>
            </a:r>
          </a:p>
          <a:p>
            <a:pPr algn="ctr"/>
            <a:r>
              <a:rPr lang="el-GR" sz="1000" i="1" dirty="0" smtClean="0"/>
              <a:t>Χ</a:t>
            </a:r>
            <a:r>
              <a:rPr lang="en-US" sz="1000" i="1" baseline="30000" dirty="0" smtClean="0"/>
              <a:t>2</a:t>
            </a:r>
            <a:r>
              <a:rPr lang="en-US" sz="1000" i="1" dirty="0" smtClean="0"/>
              <a:t> for trend, p&lt;0.001</a:t>
            </a:r>
            <a:endParaRPr lang="en-US" sz="1000" i="1" dirty="0"/>
          </a:p>
        </p:txBody>
      </p:sp>
      <p:sp>
        <p:nvSpPr>
          <p:cNvPr id="6" name="Rectangle 5"/>
          <p:cNvSpPr/>
          <p:nvPr/>
        </p:nvSpPr>
        <p:spPr>
          <a:xfrm>
            <a:off x="6102292" y="446529"/>
            <a:ext cx="2615891" cy="419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7410237" y="446529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u="sng" dirty="0" smtClean="0"/>
              <a:t>Titers</a:t>
            </a:r>
            <a:r>
              <a:rPr lang="en-US" sz="1000" i="1" dirty="0" smtClean="0"/>
              <a:t>,</a:t>
            </a:r>
          </a:p>
          <a:p>
            <a:pPr algn="ctr"/>
            <a:r>
              <a:rPr lang="en-US" sz="1000" i="1" dirty="0" err="1" smtClean="0"/>
              <a:t>Kruskall</a:t>
            </a:r>
            <a:r>
              <a:rPr lang="en-US" sz="1000" i="1" dirty="0" smtClean="0"/>
              <a:t>-Wallis</a:t>
            </a:r>
            <a:r>
              <a:rPr lang="en-US" sz="1000" i="1" dirty="0"/>
              <a:t>, </a:t>
            </a:r>
            <a:r>
              <a:rPr lang="en-US" sz="1000" i="1" dirty="0" smtClean="0"/>
              <a:t>p=0.17</a:t>
            </a:r>
            <a:endParaRPr lang="en-US" sz="1000" i="1" dirty="0"/>
          </a:p>
          <a:p>
            <a:pPr algn="ctr"/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295952" y="4198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86102" y="42933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64121" y="2567272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0       1</a:t>
            </a:r>
            <a:r>
              <a:rPr lang="en-US" baseline="30000" dirty="0" smtClean="0"/>
              <a:t>st</a:t>
            </a:r>
            <a:r>
              <a:rPr lang="en-US" dirty="0" smtClean="0"/>
              <a:t>     2</a:t>
            </a:r>
            <a:r>
              <a:rPr lang="en-US" baseline="30000" dirty="0" smtClean="0"/>
              <a:t>nd</a:t>
            </a:r>
            <a:r>
              <a:rPr lang="en-US" dirty="0" smtClean="0"/>
              <a:t>     3</a:t>
            </a:r>
            <a:r>
              <a:rPr lang="en-US" baseline="30000" dirty="0" smtClean="0"/>
              <a:t>rd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42930" y="2802009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(8.7-100)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6046" y="2808753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(2.8-7.8)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5852" y="2799313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(1.2-2.6)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591320" y="2806057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(0.36-1.2)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856525" y="2961766"/>
            <a:ext cx="3570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Ascaris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sIgE</a:t>
            </a:r>
            <a:r>
              <a:rPr lang="en-US" sz="1400" b="1" dirty="0" smtClean="0"/>
              <a:t> stratified by quartiles of positives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27445" y="2795767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IU/mL: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67470" y="280605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/>
              <a:t>0</a:t>
            </a:r>
            <a:r>
              <a:rPr lang="en-US" sz="900" dirty="0" smtClean="0"/>
              <a:t>)</a:t>
            </a:r>
            <a:endParaRPr lang="en-US" sz="9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3581"/>
          <a:stretch/>
        </p:blipFill>
        <p:spPr>
          <a:xfrm>
            <a:off x="2564324" y="766670"/>
            <a:ext cx="2913552" cy="25506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971" y="1000527"/>
            <a:ext cx="88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 smtClean="0"/>
              <a:t>E3 </a:t>
            </a:r>
            <a:endParaRPr lang="en-US" dirty="0" smtClean="0"/>
          </a:p>
          <a:p>
            <a:r>
              <a:rPr lang="en-US" dirty="0" smtClean="0"/>
              <a:t>(Kenya)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157712</TotalTime>
  <Words>1992</Words>
  <Application>Microsoft Office PowerPoint</Application>
  <PresentationFormat>Widescreen</PresentationFormat>
  <Paragraphs>870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Jeffrey M *HS</dc:creator>
  <cp:lastModifiedBy>Wilson, Jeffrey M *HS</cp:lastModifiedBy>
  <cp:revision>190</cp:revision>
  <cp:lastPrinted>2018-11-06T22:24:10Z</cp:lastPrinted>
  <dcterms:created xsi:type="dcterms:W3CDTF">2018-11-02T22:17:06Z</dcterms:created>
  <dcterms:modified xsi:type="dcterms:W3CDTF">2020-11-13T15:56:04Z</dcterms:modified>
</cp:coreProperties>
</file>