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1069" r:id="rId2"/>
    <p:sldId id="475" r:id="rId3"/>
    <p:sldId id="1062" r:id="rId4"/>
    <p:sldId id="1065" r:id="rId5"/>
    <p:sldId id="1066" r:id="rId6"/>
    <p:sldId id="1067" r:id="rId7"/>
    <p:sldId id="1063" r:id="rId8"/>
    <p:sldId id="275" r:id="rId9"/>
    <p:sldId id="272" r:id="rId10"/>
    <p:sldId id="273" r:id="rId11"/>
    <p:sldId id="258" r:id="rId12"/>
    <p:sldId id="1064" r:id="rId13"/>
    <p:sldId id="1070" r:id="rId14"/>
    <p:sldId id="293" r:id="rId15"/>
  </p:sldIdLst>
  <p:sldSz cx="12192000" cy="6858000"/>
  <p:notesSz cx="6858000" cy="9144000"/>
  <p:defaultTextStyle>
    <a:defPPr>
      <a:defRPr lang="en-U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21"/>
  </p:normalViewPr>
  <p:slideViewPr>
    <p:cSldViewPr snapToGrid="0" snapToObjects="1">
      <p:cViewPr varScale="1">
        <p:scale>
          <a:sx n="115" d="100"/>
          <a:sy n="115" d="100"/>
        </p:scale>
        <p:origin x="4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ledoare:Library:Containers:com.apple.mail:Data:Library:Mail%20Downloads:D4209CAF-6B08-497F-AC7D-3243785B4578:GBS%20UK%20Seroprevalence%20-%20Female%2018-4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Serotype Ia</c:v>
          </c:tx>
          <c:marker>
            <c:symbol val="none"/>
          </c:marker>
          <c:xVal>
            <c:numRef>
              <c:f>'RCD Female 18-40'!$N$3:$N$103</c:f>
              <c:numCache>
                <c:formatCode>General</c:formatCode>
                <c:ptCount val="101"/>
                <c:pt idx="0">
                  <c:v>171.637</c:v>
                </c:pt>
                <c:pt idx="1">
                  <c:v>272.90968715579999</c:v>
                </c:pt>
                <c:pt idx="2">
                  <c:v>409.19236597654822</c:v>
                </c:pt>
                <c:pt idx="3">
                  <c:v>538.10276952189599</c:v>
                </c:pt>
                <c:pt idx="4">
                  <c:v>610.66663041386607</c:v>
                </c:pt>
                <c:pt idx="5">
                  <c:v>713.61985319664075</c:v>
                </c:pt>
                <c:pt idx="6">
                  <c:v>801.72505601800003</c:v>
                </c:pt>
                <c:pt idx="7">
                  <c:v>831.67979819712377</c:v>
                </c:pt>
                <c:pt idx="8">
                  <c:v>840.93422846456247</c:v>
                </c:pt>
                <c:pt idx="9">
                  <c:v>915.89508940860003</c:v>
                </c:pt>
                <c:pt idx="10">
                  <c:v>939.32554265316003</c:v>
                </c:pt>
                <c:pt idx="11">
                  <c:v>997.36221009846747</c:v>
                </c:pt>
                <c:pt idx="12">
                  <c:v>1023.131861933864</c:v>
                </c:pt>
                <c:pt idx="13">
                  <c:v>1094.4040503702199</c:v>
                </c:pt>
                <c:pt idx="14">
                  <c:v>1176.0484214285441</c:v>
                </c:pt>
                <c:pt idx="15">
                  <c:v>1228.34226618965</c:v>
                </c:pt>
                <c:pt idx="16">
                  <c:v>1327.33425409494</c:v>
                </c:pt>
                <c:pt idx="17">
                  <c:v>1354.160663724612</c:v>
                </c:pt>
                <c:pt idx="18">
                  <c:v>1430.684717878881</c:v>
                </c:pt>
                <c:pt idx="19">
                  <c:v>1509.26335369751</c:v>
                </c:pt>
                <c:pt idx="20">
                  <c:v>1545.6903472972001</c:v>
                </c:pt>
                <c:pt idx="21">
                  <c:v>1573.94826016816</c:v>
                </c:pt>
                <c:pt idx="22">
                  <c:v>1605.515868776612</c:v>
                </c:pt>
                <c:pt idx="23">
                  <c:v>1655.9092538181001</c:v>
                </c:pt>
                <c:pt idx="24">
                  <c:v>1766.9145719056401</c:v>
                </c:pt>
                <c:pt idx="25">
                  <c:v>1814.0824507793</c:v>
                </c:pt>
                <c:pt idx="26">
                  <c:v>1873.4689915939359</c:v>
                </c:pt>
                <c:pt idx="27">
                  <c:v>1932.3122790694961</c:v>
                </c:pt>
                <c:pt idx="28">
                  <c:v>2006.225610020306</c:v>
                </c:pt>
                <c:pt idx="29">
                  <c:v>2027.6586062991421</c:v>
                </c:pt>
                <c:pt idx="30">
                  <c:v>2067.5529262607452</c:v>
                </c:pt>
                <c:pt idx="31">
                  <c:v>2117.4628585734508</c:v>
                </c:pt>
                <c:pt idx="32">
                  <c:v>2143.2665360354399</c:v>
                </c:pt>
                <c:pt idx="33">
                  <c:v>2155.6141327736718</c:v>
                </c:pt>
                <c:pt idx="34">
                  <c:v>2240.7190988682801</c:v>
                </c:pt>
                <c:pt idx="35">
                  <c:v>2289.1911979294</c:v>
                </c:pt>
                <c:pt idx="36">
                  <c:v>2357.0933559184</c:v>
                </c:pt>
                <c:pt idx="37">
                  <c:v>2411.3026553345799</c:v>
                </c:pt>
                <c:pt idx="38">
                  <c:v>2518.08785423993</c:v>
                </c:pt>
                <c:pt idx="39">
                  <c:v>2611.0421276372131</c:v>
                </c:pt>
                <c:pt idx="40">
                  <c:v>2645.7136739088</c:v>
                </c:pt>
                <c:pt idx="41">
                  <c:v>2677.97211356345</c:v>
                </c:pt>
                <c:pt idx="42">
                  <c:v>2722.589781534256</c:v>
                </c:pt>
                <c:pt idx="43">
                  <c:v>2846.776406391265</c:v>
                </c:pt>
                <c:pt idx="44">
                  <c:v>2904.4872395436182</c:v>
                </c:pt>
                <c:pt idx="45">
                  <c:v>2943.5976641502598</c:v>
                </c:pt>
                <c:pt idx="46">
                  <c:v>3034.2997583570759</c:v>
                </c:pt>
                <c:pt idx="47">
                  <c:v>3080.6154117672768</c:v>
                </c:pt>
                <c:pt idx="48">
                  <c:v>3189.6518209893702</c:v>
                </c:pt>
                <c:pt idx="49">
                  <c:v>3387.2533688414278</c:v>
                </c:pt>
                <c:pt idx="50">
                  <c:v>3571.93721026298</c:v>
                </c:pt>
                <c:pt idx="51">
                  <c:v>3639.626415022879</c:v>
                </c:pt>
                <c:pt idx="52">
                  <c:v>3682.753661985264</c:v>
                </c:pt>
                <c:pt idx="53">
                  <c:v>3741.5460233797412</c:v>
                </c:pt>
                <c:pt idx="54">
                  <c:v>3830.0218751410339</c:v>
                </c:pt>
                <c:pt idx="55">
                  <c:v>4058.4949999999999</c:v>
                </c:pt>
                <c:pt idx="56">
                  <c:v>4321.0080058271215</c:v>
                </c:pt>
                <c:pt idx="57">
                  <c:v>4476.5600330327816</c:v>
                </c:pt>
                <c:pt idx="58">
                  <c:v>4534.9281290272002</c:v>
                </c:pt>
                <c:pt idx="59">
                  <c:v>4714.7711948407168</c:v>
                </c:pt>
                <c:pt idx="60">
                  <c:v>4920.1817000773808</c:v>
                </c:pt>
                <c:pt idx="61">
                  <c:v>4972.1689365643097</c:v>
                </c:pt>
                <c:pt idx="62">
                  <c:v>5106.6701680181031</c:v>
                </c:pt>
                <c:pt idx="63">
                  <c:v>5350.7691870884983</c:v>
                </c:pt>
                <c:pt idx="64">
                  <c:v>5477.5070611535903</c:v>
                </c:pt>
                <c:pt idx="65">
                  <c:v>5597.1453044632499</c:v>
                </c:pt>
                <c:pt idx="66">
                  <c:v>6145.4191799767968</c:v>
                </c:pt>
                <c:pt idx="67">
                  <c:v>6325.3921614396304</c:v>
                </c:pt>
                <c:pt idx="68">
                  <c:v>6687.9359629044566</c:v>
                </c:pt>
                <c:pt idx="69">
                  <c:v>7484.5205711290528</c:v>
                </c:pt>
                <c:pt idx="70">
                  <c:v>7696.2608599350906</c:v>
                </c:pt>
                <c:pt idx="71">
                  <c:v>7923.8438801121674</c:v>
                </c:pt>
                <c:pt idx="72">
                  <c:v>8295.9328387749974</c:v>
                </c:pt>
                <c:pt idx="73">
                  <c:v>8532.1619922933405</c:v>
                </c:pt>
                <c:pt idx="74">
                  <c:v>9013.1299947969947</c:v>
                </c:pt>
                <c:pt idx="75">
                  <c:v>9598.1972374853085</c:v>
                </c:pt>
                <c:pt idx="76">
                  <c:v>10196.922193409049</c:v>
                </c:pt>
                <c:pt idx="77">
                  <c:v>10393.810757674089</c:v>
                </c:pt>
                <c:pt idx="78">
                  <c:v>10904.22854518478</c:v>
                </c:pt>
                <c:pt idx="79">
                  <c:v>11883.072108968119</c:v>
                </c:pt>
                <c:pt idx="80">
                  <c:v>12848.993308259331</c:v>
                </c:pt>
                <c:pt idx="81">
                  <c:v>15406.316191957379</c:v>
                </c:pt>
                <c:pt idx="82">
                  <c:v>16017.60198980584</c:v>
                </c:pt>
                <c:pt idx="83">
                  <c:v>16519.78033397652</c:v>
                </c:pt>
                <c:pt idx="84">
                  <c:v>17161.792967796799</c:v>
                </c:pt>
                <c:pt idx="85">
                  <c:v>18106.348464264371</c:v>
                </c:pt>
                <c:pt idx="86">
                  <c:v>20723.729902480049</c:v>
                </c:pt>
                <c:pt idx="87">
                  <c:v>23211.01121343689</c:v>
                </c:pt>
                <c:pt idx="88">
                  <c:v>24876.854478030309</c:v>
                </c:pt>
                <c:pt idx="89">
                  <c:v>27831.815749935489</c:v>
                </c:pt>
                <c:pt idx="90">
                  <c:v>29677.72122686544</c:v>
                </c:pt>
                <c:pt idx="91">
                  <c:v>32102.344271096408</c:v>
                </c:pt>
                <c:pt idx="92">
                  <c:v>43455.636212775338</c:v>
                </c:pt>
                <c:pt idx="93">
                  <c:v>49974.272397700159</c:v>
                </c:pt>
                <c:pt idx="94">
                  <c:v>52570.340203383377</c:v>
                </c:pt>
                <c:pt idx="95">
                  <c:v>57289.9078771411</c:v>
                </c:pt>
                <c:pt idx="96">
                  <c:v>64046.787502420739</c:v>
                </c:pt>
                <c:pt idx="97">
                  <c:v>78026.470951046605</c:v>
                </c:pt>
                <c:pt idx="98">
                  <c:v>84687.290033602374</c:v>
                </c:pt>
                <c:pt idx="99">
                  <c:v>97071.396551324011</c:v>
                </c:pt>
                <c:pt idx="100">
                  <c:v>108516.43902507859</c:v>
                </c:pt>
              </c:numCache>
            </c:numRef>
          </c:xVal>
          <c:yVal>
            <c:numRef>
              <c:f>'RCD Female 18-40'!$M$3:$M$103</c:f>
              <c:numCache>
                <c:formatCode>General</c:formatCode>
                <c:ptCount val="101"/>
                <c:pt idx="0">
                  <c:v>1</c:v>
                </c:pt>
                <c:pt idx="1">
                  <c:v>0.99</c:v>
                </c:pt>
                <c:pt idx="2">
                  <c:v>0.98</c:v>
                </c:pt>
                <c:pt idx="3">
                  <c:v>0.97</c:v>
                </c:pt>
                <c:pt idx="4">
                  <c:v>0.96</c:v>
                </c:pt>
                <c:pt idx="5">
                  <c:v>0.95</c:v>
                </c:pt>
                <c:pt idx="6">
                  <c:v>0.94</c:v>
                </c:pt>
                <c:pt idx="7">
                  <c:v>0.93</c:v>
                </c:pt>
                <c:pt idx="8">
                  <c:v>0.92</c:v>
                </c:pt>
                <c:pt idx="9">
                  <c:v>0.91</c:v>
                </c:pt>
                <c:pt idx="10">
                  <c:v>0.9</c:v>
                </c:pt>
                <c:pt idx="11">
                  <c:v>0.89</c:v>
                </c:pt>
                <c:pt idx="12">
                  <c:v>0.88</c:v>
                </c:pt>
                <c:pt idx="13">
                  <c:v>0.87</c:v>
                </c:pt>
                <c:pt idx="14">
                  <c:v>0.86</c:v>
                </c:pt>
                <c:pt idx="15">
                  <c:v>0.85</c:v>
                </c:pt>
                <c:pt idx="16">
                  <c:v>0.84</c:v>
                </c:pt>
                <c:pt idx="17">
                  <c:v>0.83</c:v>
                </c:pt>
                <c:pt idx="18">
                  <c:v>0.82</c:v>
                </c:pt>
                <c:pt idx="19">
                  <c:v>0.81</c:v>
                </c:pt>
                <c:pt idx="20">
                  <c:v>0.8</c:v>
                </c:pt>
                <c:pt idx="21">
                  <c:v>0.79</c:v>
                </c:pt>
                <c:pt idx="22">
                  <c:v>0.78</c:v>
                </c:pt>
                <c:pt idx="23">
                  <c:v>0.77</c:v>
                </c:pt>
                <c:pt idx="24">
                  <c:v>0.76</c:v>
                </c:pt>
                <c:pt idx="25">
                  <c:v>0.75</c:v>
                </c:pt>
                <c:pt idx="26">
                  <c:v>0.74</c:v>
                </c:pt>
                <c:pt idx="27">
                  <c:v>0.73</c:v>
                </c:pt>
                <c:pt idx="28">
                  <c:v>0.72</c:v>
                </c:pt>
                <c:pt idx="29">
                  <c:v>0.71</c:v>
                </c:pt>
                <c:pt idx="30">
                  <c:v>0.7</c:v>
                </c:pt>
                <c:pt idx="31">
                  <c:v>0.69</c:v>
                </c:pt>
                <c:pt idx="32">
                  <c:v>0.68</c:v>
                </c:pt>
                <c:pt idx="33">
                  <c:v>0.67</c:v>
                </c:pt>
                <c:pt idx="34">
                  <c:v>0.66</c:v>
                </c:pt>
                <c:pt idx="35">
                  <c:v>0.65</c:v>
                </c:pt>
                <c:pt idx="36">
                  <c:v>0.64</c:v>
                </c:pt>
                <c:pt idx="37">
                  <c:v>0.63</c:v>
                </c:pt>
                <c:pt idx="38">
                  <c:v>0.62</c:v>
                </c:pt>
                <c:pt idx="39">
                  <c:v>0.61</c:v>
                </c:pt>
                <c:pt idx="40">
                  <c:v>0.6</c:v>
                </c:pt>
                <c:pt idx="41">
                  <c:v>0.59</c:v>
                </c:pt>
                <c:pt idx="42">
                  <c:v>0.57999999999999996</c:v>
                </c:pt>
                <c:pt idx="43">
                  <c:v>0.56999999999999995</c:v>
                </c:pt>
                <c:pt idx="44">
                  <c:v>0.56000000000000005</c:v>
                </c:pt>
                <c:pt idx="45">
                  <c:v>0.55000000000000004</c:v>
                </c:pt>
                <c:pt idx="46">
                  <c:v>0.54</c:v>
                </c:pt>
                <c:pt idx="47">
                  <c:v>0.53</c:v>
                </c:pt>
                <c:pt idx="48">
                  <c:v>0.52</c:v>
                </c:pt>
                <c:pt idx="49">
                  <c:v>0.51</c:v>
                </c:pt>
                <c:pt idx="50">
                  <c:v>0.5</c:v>
                </c:pt>
                <c:pt idx="51">
                  <c:v>0.49</c:v>
                </c:pt>
                <c:pt idx="52">
                  <c:v>0.48</c:v>
                </c:pt>
                <c:pt idx="53">
                  <c:v>0.47</c:v>
                </c:pt>
                <c:pt idx="54">
                  <c:v>0.46</c:v>
                </c:pt>
                <c:pt idx="55">
                  <c:v>0.45</c:v>
                </c:pt>
                <c:pt idx="56">
                  <c:v>0.44</c:v>
                </c:pt>
                <c:pt idx="57">
                  <c:v>0.42999999999999899</c:v>
                </c:pt>
                <c:pt idx="58">
                  <c:v>0.41999999999999899</c:v>
                </c:pt>
                <c:pt idx="59">
                  <c:v>0.40999999999999898</c:v>
                </c:pt>
                <c:pt idx="60">
                  <c:v>0.39999999999999902</c:v>
                </c:pt>
                <c:pt idx="61">
                  <c:v>0.38999999999999901</c:v>
                </c:pt>
                <c:pt idx="62">
                  <c:v>0.37999999999999901</c:v>
                </c:pt>
                <c:pt idx="63">
                  <c:v>0.369999999999999</c:v>
                </c:pt>
                <c:pt idx="64">
                  <c:v>0.35999999999999899</c:v>
                </c:pt>
                <c:pt idx="65">
                  <c:v>0.34999999999999898</c:v>
                </c:pt>
                <c:pt idx="66">
                  <c:v>0.33999999999999903</c:v>
                </c:pt>
                <c:pt idx="67">
                  <c:v>0.32999999999999902</c:v>
                </c:pt>
                <c:pt idx="68">
                  <c:v>0.31999999999999901</c:v>
                </c:pt>
                <c:pt idx="69">
                  <c:v>0.309999999999999</c:v>
                </c:pt>
                <c:pt idx="70">
                  <c:v>0.29999999999999899</c:v>
                </c:pt>
                <c:pt idx="71">
                  <c:v>0.28999999999999898</c:v>
                </c:pt>
                <c:pt idx="72">
                  <c:v>0.27999999999999903</c:v>
                </c:pt>
                <c:pt idx="73">
                  <c:v>0.26999999999999902</c:v>
                </c:pt>
                <c:pt idx="74">
                  <c:v>0.25999999999999901</c:v>
                </c:pt>
                <c:pt idx="75">
                  <c:v>0.249999999999999</c:v>
                </c:pt>
                <c:pt idx="76">
                  <c:v>0.23999999999999899</c:v>
                </c:pt>
                <c:pt idx="77">
                  <c:v>0.22999999999999901</c:v>
                </c:pt>
                <c:pt idx="78">
                  <c:v>0.219999999999999</c:v>
                </c:pt>
                <c:pt idx="79">
                  <c:v>0.20999999999999899</c:v>
                </c:pt>
                <c:pt idx="80">
                  <c:v>0.19999999999999901</c:v>
                </c:pt>
                <c:pt idx="81">
                  <c:v>0.189999999999999</c:v>
                </c:pt>
                <c:pt idx="82">
                  <c:v>0.17999999999999899</c:v>
                </c:pt>
                <c:pt idx="83">
                  <c:v>0.16999999999999901</c:v>
                </c:pt>
                <c:pt idx="84">
                  <c:v>0.159999999999999</c:v>
                </c:pt>
                <c:pt idx="85">
                  <c:v>0.149999999999999</c:v>
                </c:pt>
                <c:pt idx="86">
                  <c:v>0.13999999999999899</c:v>
                </c:pt>
                <c:pt idx="87">
                  <c:v>0.12999999999999901</c:v>
                </c:pt>
                <c:pt idx="88">
                  <c:v>0.119999999999999</c:v>
                </c:pt>
                <c:pt idx="89">
                  <c:v>0.109999999999999</c:v>
                </c:pt>
                <c:pt idx="90">
                  <c:v>9.9999999999999006E-2</c:v>
                </c:pt>
                <c:pt idx="91">
                  <c:v>8.9999999999998997E-2</c:v>
                </c:pt>
                <c:pt idx="92">
                  <c:v>7.9999999999999002E-2</c:v>
                </c:pt>
                <c:pt idx="93">
                  <c:v>6.9999999999998994E-2</c:v>
                </c:pt>
                <c:pt idx="94">
                  <c:v>5.9999999999999103E-2</c:v>
                </c:pt>
                <c:pt idx="95">
                  <c:v>4.9999999999998997E-2</c:v>
                </c:pt>
                <c:pt idx="96">
                  <c:v>3.9999999999999002E-2</c:v>
                </c:pt>
                <c:pt idx="97">
                  <c:v>2.9999999999999E-2</c:v>
                </c:pt>
                <c:pt idx="98">
                  <c:v>1.9999999999999001E-2</c:v>
                </c:pt>
                <c:pt idx="99">
                  <c:v>9.9999999999990097E-3</c:v>
                </c:pt>
                <c:pt idx="10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996-FB4D-B0DC-F2E9DCC9A97D}"/>
            </c:ext>
          </c:extLst>
        </c:ser>
        <c:ser>
          <c:idx val="1"/>
          <c:order val="1"/>
          <c:tx>
            <c:v>Serotype Ib</c:v>
          </c:tx>
          <c:marker>
            <c:symbol val="none"/>
          </c:marker>
          <c:xVal>
            <c:numRef>
              <c:f>'RCD Female 18-40'!$O$3:$O$103</c:f>
              <c:numCache>
                <c:formatCode>General</c:formatCode>
                <c:ptCount val="101"/>
                <c:pt idx="0">
                  <c:v>174.66300000000001</c:v>
                </c:pt>
                <c:pt idx="1">
                  <c:v>926.84878414826414</c:v>
                </c:pt>
                <c:pt idx="2">
                  <c:v>1004.0277696133639</c:v>
                </c:pt>
                <c:pt idx="3">
                  <c:v>1062.559526120848</c:v>
                </c:pt>
                <c:pt idx="4">
                  <c:v>1291.584621593473</c:v>
                </c:pt>
                <c:pt idx="5">
                  <c:v>1629.879946627779</c:v>
                </c:pt>
                <c:pt idx="6">
                  <c:v>1683.2150339422899</c:v>
                </c:pt>
                <c:pt idx="7">
                  <c:v>1792.3462298796469</c:v>
                </c:pt>
                <c:pt idx="8">
                  <c:v>1923.7444054753601</c:v>
                </c:pt>
                <c:pt idx="9">
                  <c:v>2005.0073517444639</c:v>
                </c:pt>
                <c:pt idx="10">
                  <c:v>2146.7520885222721</c:v>
                </c:pt>
                <c:pt idx="11">
                  <c:v>2186.556252649998</c:v>
                </c:pt>
                <c:pt idx="12">
                  <c:v>2244.9228782274381</c:v>
                </c:pt>
                <c:pt idx="13">
                  <c:v>2291.6765074378718</c:v>
                </c:pt>
                <c:pt idx="14">
                  <c:v>2376.619319010757</c:v>
                </c:pt>
                <c:pt idx="15">
                  <c:v>2546.09671673912</c:v>
                </c:pt>
                <c:pt idx="16">
                  <c:v>2620.2009622461969</c:v>
                </c:pt>
                <c:pt idx="17">
                  <c:v>2707.0780521818269</c:v>
                </c:pt>
                <c:pt idx="18">
                  <c:v>2820.25948605544</c:v>
                </c:pt>
                <c:pt idx="19">
                  <c:v>2886.0476496500301</c:v>
                </c:pt>
                <c:pt idx="20">
                  <c:v>2976.671856867431</c:v>
                </c:pt>
                <c:pt idx="21">
                  <c:v>3116.149114827082</c:v>
                </c:pt>
                <c:pt idx="22">
                  <c:v>3137.9289927088562</c:v>
                </c:pt>
                <c:pt idx="23">
                  <c:v>3325.561757225782</c:v>
                </c:pt>
                <c:pt idx="24">
                  <c:v>3434.438423540812</c:v>
                </c:pt>
                <c:pt idx="25">
                  <c:v>3491.6580010374901</c:v>
                </c:pt>
                <c:pt idx="26">
                  <c:v>3567.1681090912271</c:v>
                </c:pt>
                <c:pt idx="27">
                  <c:v>3688.9518017079499</c:v>
                </c:pt>
                <c:pt idx="28">
                  <c:v>3724.8847548359322</c:v>
                </c:pt>
                <c:pt idx="29">
                  <c:v>3849.96449119924</c:v>
                </c:pt>
                <c:pt idx="30">
                  <c:v>3941.2310757866908</c:v>
                </c:pt>
                <c:pt idx="31">
                  <c:v>3995.8098099108488</c:v>
                </c:pt>
                <c:pt idx="32">
                  <c:v>4076.5589972707949</c:v>
                </c:pt>
                <c:pt idx="33">
                  <c:v>4146.5339257034184</c:v>
                </c:pt>
                <c:pt idx="34">
                  <c:v>4291.8131386347804</c:v>
                </c:pt>
                <c:pt idx="35">
                  <c:v>4352.193132626333</c:v>
                </c:pt>
                <c:pt idx="36">
                  <c:v>4420.9504670340984</c:v>
                </c:pt>
                <c:pt idx="37">
                  <c:v>4624.8951398240451</c:v>
                </c:pt>
                <c:pt idx="38">
                  <c:v>4706.449434770755</c:v>
                </c:pt>
                <c:pt idx="39">
                  <c:v>4842.4599279081795</c:v>
                </c:pt>
                <c:pt idx="40">
                  <c:v>4892.3735101595712</c:v>
                </c:pt>
                <c:pt idx="41">
                  <c:v>5000.1580827535254</c:v>
                </c:pt>
                <c:pt idx="42">
                  <c:v>5090.4117107287366</c:v>
                </c:pt>
                <c:pt idx="43">
                  <c:v>5218.5307326615703</c:v>
                </c:pt>
                <c:pt idx="44">
                  <c:v>5241.555051011358</c:v>
                </c:pt>
                <c:pt idx="45">
                  <c:v>5304.1786396948901</c:v>
                </c:pt>
                <c:pt idx="46">
                  <c:v>5413.8370527022234</c:v>
                </c:pt>
                <c:pt idx="47">
                  <c:v>5490.603823547377</c:v>
                </c:pt>
                <c:pt idx="48">
                  <c:v>5575.7529094134698</c:v>
                </c:pt>
                <c:pt idx="49">
                  <c:v>5742.8762564786502</c:v>
                </c:pt>
                <c:pt idx="50">
                  <c:v>5993.6693698509498</c:v>
                </c:pt>
                <c:pt idx="51">
                  <c:v>6078.5190135344938</c:v>
                </c:pt>
                <c:pt idx="52">
                  <c:v>6325.3497147882481</c:v>
                </c:pt>
                <c:pt idx="53">
                  <c:v>6479.0206488118702</c:v>
                </c:pt>
                <c:pt idx="54">
                  <c:v>6660.5931819159368</c:v>
                </c:pt>
                <c:pt idx="55">
                  <c:v>6958.5855289390356</c:v>
                </c:pt>
                <c:pt idx="56">
                  <c:v>7394.4644213565252</c:v>
                </c:pt>
                <c:pt idx="57">
                  <c:v>7720.1490315135597</c:v>
                </c:pt>
                <c:pt idx="58">
                  <c:v>7792.4479135479714</c:v>
                </c:pt>
                <c:pt idx="59">
                  <c:v>8065.4155272786556</c:v>
                </c:pt>
                <c:pt idx="60">
                  <c:v>8271.1012907281511</c:v>
                </c:pt>
                <c:pt idx="61">
                  <c:v>8566.3766537247757</c:v>
                </c:pt>
                <c:pt idx="62">
                  <c:v>8610.3086732747943</c:v>
                </c:pt>
                <c:pt idx="63">
                  <c:v>8788.8269950696067</c:v>
                </c:pt>
                <c:pt idx="64">
                  <c:v>9099.2532400000491</c:v>
                </c:pt>
                <c:pt idx="65">
                  <c:v>9410.1334160877796</c:v>
                </c:pt>
                <c:pt idx="66">
                  <c:v>9690.0016290262065</c:v>
                </c:pt>
                <c:pt idx="67">
                  <c:v>9872.7765273928926</c:v>
                </c:pt>
                <c:pt idx="68">
                  <c:v>10303.90929862729</c:v>
                </c:pt>
                <c:pt idx="69">
                  <c:v>10647.07927936729</c:v>
                </c:pt>
                <c:pt idx="70">
                  <c:v>11761.15266939297</c:v>
                </c:pt>
                <c:pt idx="71">
                  <c:v>12166.66128863923</c:v>
                </c:pt>
                <c:pt idx="72">
                  <c:v>12707.657481611441</c:v>
                </c:pt>
                <c:pt idx="73">
                  <c:v>12866.12963094073</c:v>
                </c:pt>
                <c:pt idx="74">
                  <c:v>13078.590950087089</c:v>
                </c:pt>
                <c:pt idx="75">
                  <c:v>13823.67478428783</c:v>
                </c:pt>
                <c:pt idx="76">
                  <c:v>14188.187278890369</c:v>
                </c:pt>
                <c:pt idx="77">
                  <c:v>14724.1254327898</c:v>
                </c:pt>
                <c:pt idx="78">
                  <c:v>15018.3902956039</c:v>
                </c:pt>
                <c:pt idx="79">
                  <c:v>15249.428930265571</c:v>
                </c:pt>
                <c:pt idx="80">
                  <c:v>15839.10907687723</c:v>
                </c:pt>
                <c:pt idx="81">
                  <c:v>16890.166894116901</c:v>
                </c:pt>
                <c:pt idx="82">
                  <c:v>17566.646992604761</c:v>
                </c:pt>
                <c:pt idx="83">
                  <c:v>18850.04762256235</c:v>
                </c:pt>
                <c:pt idx="84">
                  <c:v>19600.444170744831</c:v>
                </c:pt>
                <c:pt idx="85">
                  <c:v>20579.102840476109</c:v>
                </c:pt>
                <c:pt idx="86">
                  <c:v>21976.306809266069</c:v>
                </c:pt>
                <c:pt idx="87">
                  <c:v>23774.125533566879</c:v>
                </c:pt>
                <c:pt idx="88">
                  <c:v>24844.24574707494</c:v>
                </c:pt>
                <c:pt idx="89">
                  <c:v>25565.86337246871</c:v>
                </c:pt>
                <c:pt idx="90">
                  <c:v>26741.566925990439</c:v>
                </c:pt>
                <c:pt idx="91">
                  <c:v>27917.01942189988</c:v>
                </c:pt>
                <c:pt idx="92">
                  <c:v>30852.384783931451</c:v>
                </c:pt>
                <c:pt idx="93">
                  <c:v>32462.39828760067</c:v>
                </c:pt>
                <c:pt idx="94">
                  <c:v>36974.842015237802</c:v>
                </c:pt>
                <c:pt idx="95">
                  <c:v>39086.771938727383</c:v>
                </c:pt>
                <c:pt idx="96">
                  <c:v>48824.549878648249</c:v>
                </c:pt>
                <c:pt idx="97">
                  <c:v>57183.546062502057</c:v>
                </c:pt>
                <c:pt idx="98">
                  <c:v>64164.587548649259</c:v>
                </c:pt>
                <c:pt idx="99">
                  <c:v>84813.688006903554</c:v>
                </c:pt>
                <c:pt idx="100">
                  <c:v>115413.26</c:v>
                </c:pt>
              </c:numCache>
            </c:numRef>
          </c:xVal>
          <c:yVal>
            <c:numRef>
              <c:f>'RCD Female 18-40'!$M$3:$M$103</c:f>
              <c:numCache>
                <c:formatCode>General</c:formatCode>
                <c:ptCount val="101"/>
                <c:pt idx="0">
                  <c:v>1</c:v>
                </c:pt>
                <c:pt idx="1">
                  <c:v>0.99</c:v>
                </c:pt>
                <c:pt idx="2">
                  <c:v>0.98</c:v>
                </c:pt>
                <c:pt idx="3">
                  <c:v>0.97</c:v>
                </c:pt>
                <c:pt idx="4">
                  <c:v>0.96</c:v>
                </c:pt>
                <c:pt idx="5">
                  <c:v>0.95</c:v>
                </c:pt>
                <c:pt idx="6">
                  <c:v>0.94</c:v>
                </c:pt>
                <c:pt idx="7">
                  <c:v>0.93</c:v>
                </c:pt>
                <c:pt idx="8">
                  <c:v>0.92</c:v>
                </c:pt>
                <c:pt idx="9">
                  <c:v>0.91</c:v>
                </c:pt>
                <c:pt idx="10">
                  <c:v>0.9</c:v>
                </c:pt>
                <c:pt idx="11">
                  <c:v>0.89</c:v>
                </c:pt>
                <c:pt idx="12">
                  <c:v>0.88</c:v>
                </c:pt>
                <c:pt idx="13">
                  <c:v>0.87</c:v>
                </c:pt>
                <c:pt idx="14">
                  <c:v>0.86</c:v>
                </c:pt>
                <c:pt idx="15">
                  <c:v>0.85</c:v>
                </c:pt>
                <c:pt idx="16">
                  <c:v>0.84</c:v>
                </c:pt>
                <c:pt idx="17">
                  <c:v>0.83</c:v>
                </c:pt>
                <c:pt idx="18">
                  <c:v>0.82</c:v>
                </c:pt>
                <c:pt idx="19">
                  <c:v>0.81</c:v>
                </c:pt>
                <c:pt idx="20">
                  <c:v>0.8</c:v>
                </c:pt>
                <c:pt idx="21">
                  <c:v>0.79</c:v>
                </c:pt>
                <c:pt idx="22">
                  <c:v>0.78</c:v>
                </c:pt>
                <c:pt idx="23">
                  <c:v>0.77</c:v>
                </c:pt>
                <c:pt idx="24">
                  <c:v>0.76</c:v>
                </c:pt>
                <c:pt idx="25">
                  <c:v>0.75</c:v>
                </c:pt>
                <c:pt idx="26">
                  <c:v>0.74</c:v>
                </c:pt>
                <c:pt idx="27">
                  <c:v>0.73</c:v>
                </c:pt>
                <c:pt idx="28">
                  <c:v>0.72</c:v>
                </c:pt>
                <c:pt idx="29">
                  <c:v>0.71</c:v>
                </c:pt>
                <c:pt idx="30">
                  <c:v>0.7</c:v>
                </c:pt>
                <c:pt idx="31">
                  <c:v>0.69</c:v>
                </c:pt>
                <c:pt idx="32">
                  <c:v>0.68</c:v>
                </c:pt>
                <c:pt idx="33">
                  <c:v>0.67</c:v>
                </c:pt>
                <c:pt idx="34">
                  <c:v>0.66</c:v>
                </c:pt>
                <c:pt idx="35">
                  <c:v>0.65</c:v>
                </c:pt>
                <c:pt idx="36">
                  <c:v>0.64</c:v>
                </c:pt>
                <c:pt idx="37">
                  <c:v>0.63</c:v>
                </c:pt>
                <c:pt idx="38">
                  <c:v>0.62</c:v>
                </c:pt>
                <c:pt idx="39">
                  <c:v>0.61</c:v>
                </c:pt>
                <c:pt idx="40">
                  <c:v>0.6</c:v>
                </c:pt>
                <c:pt idx="41">
                  <c:v>0.59</c:v>
                </c:pt>
                <c:pt idx="42">
                  <c:v>0.57999999999999996</c:v>
                </c:pt>
                <c:pt idx="43">
                  <c:v>0.56999999999999995</c:v>
                </c:pt>
                <c:pt idx="44">
                  <c:v>0.56000000000000005</c:v>
                </c:pt>
                <c:pt idx="45">
                  <c:v>0.55000000000000004</c:v>
                </c:pt>
                <c:pt idx="46">
                  <c:v>0.54</c:v>
                </c:pt>
                <c:pt idx="47">
                  <c:v>0.53</c:v>
                </c:pt>
                <c:pt idx="48">
                  <c:v>0.52</c:v>
                </c:pt>
                <c:pt idx="49">
                  <c:v>0.51</c:v>
                </c:pt>
                <c:pt idx="50">
                  <c:v>0.5</c:v>
                </c:pt>
                <c:pt idx="51">
                  <c:v>0.49</c:v>
                </c:pt>
                <c:pt idx="52">
                  <c:v>0.48</c:v>
                </c:pt>
                <c:pt idx="53">
                  <c:v>0.47</c:v>
                </c:pt>
                <c:pt idx="54">
                  <c:v>0.46</c:v>
                </c:pt>
                <c:pt idx="55">
                  <c:v>0.45</c:v>
                </c:pt>
                <c:pt idx="56">
                  <c:v>0.44</c:v>
                </c:pt>
                <c:pt idx="57">
                  <c:v>0.42999999999999899</c:v>
                </c:pt>
                <c:pt idx="58">
                  <c:v>0.41999999999999899</c:v>
                </c:pt>
                <c:pt idx="59">
                  <c:v>0.40999999999999898</c:v>
                </c:pt>
                <c:pt idx="60">
                  <c:v>0.39999999999999902</c:v>
                </c:pt>
                <c:pt idx="61">
                  <c:v>0.38999999999999901</c:v>
                </c:pt>
                <c:pt idx="62">
                  <c:v>0.37999999999999901</c:v>
                </c:pt>
                <c:pt idx="63">
                  <c:v>0.369999999999999</c:v>
                </c:pt>
                <c:pt idx="64">
                  <c:v>0.35999999999999899</c:v>
                </c:pt>
                <c:pt idx="65">
                  <c:v>0.34999999999999898</c:v>
                </c:pt>
                <c:pt idx="66">
                  <c:v>0.33999999999999903</c:v>
                </c:pt>
                <c:pt idx="67">
                  <c:v>0.32999999999999902</c:v>
                </c:pt>
                <c:pt idx="68">
                  <c:v>0.31999999999999901</c:v>
                </c:pt>
                <c:pt idx="69">
                  <c:v>0.309999999999999</c:v>
                </c:pt>
                <c:pt idx="70">
                  <c:v>0.29999999999999899</c:v>
                </c:pt>
                <c:pt idx="71">
                  <c:v>0.28999999999999898</c:v>
                </c:pt>
                <c:pt idx="72">
                  <c:v>0.27999999999999903</c:v>
                </c:pt>
                <c:pt idx="73">
                  <c:v>0.26999999999999902</c:v>
                </c:pt>
                <c:pt idx="74">
                  <c:v>0.25999999999999901</c:v>
                </c:pt>
                <c:pt idx="75">
                  <c:v>0.249999999999999</c:v>
                </c:pt>
                <c:pt idx="76">
                  <c:v>0.23999999999999899</c:v>
                </c:pt>
                <c:pt idx="77">
                  <c:v>0.22999999999999901</c:v>
                </c:pt>
                <c:pt idx="78">
                  <c:v>0.219999999999999</c:v>
                </c:pt>
                <c:pt idx="79">
                  <c:v>0.20999999999999899</c:v>
                </c:pt>
                <c:pt idx="80">
                  <c:v>0.19999999999999901</c:v>
                </c:pt>
                <c:pt idx="81">
                  <c:v>0.189999999999999</c:v>
                </c:pt>
                <c:pt idx="82">
                  <c:v>0.17999999999999899</c:v>
                </c:pt>
                <c:pt idx="83">
                  <c:v>0.16999999999999901</c:v>
                </c:pt>
                <c:pt idx="84">
                  <c:v>0.159999999999999</c:v>
                </c:pt>
                <c:pt idx="85">
                  <c:v>0.149999999999999</c:v>
                </c:pt>
                <c:pt idx="86">
                  <c:v>0.13999999999999899</c:v>
                </c:pt>
                <c:pt idx="87">
                  <c:v>0.12999999999999901</c:v>
                </c:pt>
                <c:pt idx="88">
                  <c:v>0.119999999999999</c:v>
                </c:pt>
                <c:pt idx="89">
                  <c:v>0.109999999999999</c:v>
                </c:pt>
                <c:pt idx="90">
                  <c:v>9.9999999999999006E-2</c:v>
                </c:pt>
                <c:pt idx="91">
                  <c:v>8.9999999999998997E-2</c:v>
                </c:pt>
                <c:pt idx="92">
                  <c:v>7.9999999999999002E-2</c:v>
                </c:pt>
                <c:pt idx="93">
                  <c:v>6.9999999999998994E-2</c:v>
                </c:pt>
                <c:pt idx="94">
                  <c:v>5.9999999999999103E-2</c:v>
                </c:pt>
                <c:pt idx="95">
                  <c:v>4.9999999999998997E-2</c:v>
                </c:pt>
                <c:pt idx="96">
                  <c:v>3.9999999999999002E-2</c:v>
                </c:pt>
                <c:pt idx="97">
                  <c:v>2.9999999999999E-2</c:v>
                </c:pt>
                <c:pt idx="98">
                  <c:v>1.9999999999999001E-2</c:v>
                </c:pt>
                <c:pt idx="99">
                  <c:v>9.9999999999990097E-3</c:v>
                </c:pt>
                <c:pt idx="10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996-FB4D-B0DC-F2E9DCC9A97D}"/>
            </c:ext>
          </c:extLst>
        </c:ser>
        <c:ser>
          <c:idx val="2"/>
          <c:order val="2"/>
          <c:tx>
            <c:v>Serotype II</c:v>
          </c:tx>
          <c:marker>
            <c:symbol val="none"/>
          </c:marker>
          <c:xVal>
            <c:numRef>
              <c:f>'RCD Female 18-40'!$P$3:$P$103</c:f>
              <c:numCache>
                <c:formatCode>General</c:formatCode>
                <c:ptCount val="101"/>
                <c:pt idx="0">
                  <c:v>294.77322826379992</c:v>
                </c:pt>
                <c:pt idx="1">
                  <c:v>706.83149604995788</c:v>
                </c:pt>
                <c:pt idx="2">
                  <c:v>803.24340888437325</c:v>
                </c:pt>
                <c:pt idx="3">
                  <c:v>938.988283270328</c:v>
                </c:pt>
                <c:pt idx="4">
                  <c:v>980.76938671266248</c:v>
                </c:pt>
                <c:pt idx="5">
                  <c:v>1069.073829422882</c:v>
                </c:pt>
                <c:pt idx="6">
                  <c:v>1146.9145114586679</c:v>
                </c:pt>
                <c:pt idx="7">
                  <c:v>1212.6058370156211</c:v>
                </c:pt>
                <c:pt idx="8">
                  <c:v>1248.998145652281</c:v>
                </c:pt>
                <c:pt idx="9">
                  <c:v>1286.567686017122</c:v>
                </c:pt>
                <c:pt idx="10">
                  <c:v>1344.956783057328</c:v>
                </c:pt>
                <c:pt idx="11">
                  <c:v>1411.768246460952</c:v>
                </c:pt>
                <c:pt idx="12">
                  <c:v>1455.3732917044381</c:v>
                </c:pt>
                <c:pt idx="13">
                  <c:v>1546.373616239777</c:v>
                </c:pt>
                <c:pt idx="14">
                  <c:v>1581.607309728998</c:v>
                </c:pt>
                <c:pt idx="15">
                  <c:v>1647.255010391516</c:v>
                </c:pt>
                <c:pt idx="16">
                  <c:v>1687.7575195585921</c:v>
                </c:pt>
                <c:pt idx="17">
                  <c:v>1754.3186541842649</c:v>
                </c:pt>
                <c:pt idx="18">
                  <c:v>1767.4145297109951</c:v>
                </c:pt>
                <c:pt idx="19">
                  <c:v>1829.147920428991</c:v>
                </c:pt>
                <c:pt idx="20">
                  <c:v>1969.8993862507989</c:v>
                </c:pt>
                <c:pt idx="21">
                  <c:v>2036.78150480357</c:v>
                </c:pt>
                <c:pt idx="22">
                  <c:v>2071.6351689489561</c:v>
                </c:pt>
                <c:pt idx="23">
                  <c:v>2157.808461856614</c:v>
                </c:pt>
                <c:pt idx="24">
                  <c:v>2199.7284048866832</c:v>
                </c:pt>
                <c:pt idx="25">
                  <c:v>2215.286686288779</c:v>
                </c:pt>
                <c:pt idx="26">
                  <c:v>2251.439738475568</c:v>
                </c:pt>
                <c:pt idx="27">
                  <c:v>2293.8516137025422</c:v>
                </c:pt>
                <c:pt idx="28">
                  <c:v>2377.0354552099061</c:v>
                </c:pt>
                <c:pt idx="29">
                  <c:v>2500.509217353615</c:v>
                </c:pt>
                <c:pt idx="30">
                  <c:v>2583.7989565268781</c:v>
                </c:pt>
                <c:pt idx="31">
                  <c:v>2658.6182348432822</c:v>
                </c:pt>
                <c:pt idx="32">
                  <c:v>2694.890007420895</c:v>
                </c:pt>
                <c:pt idx="33">
                  <c:v>2719.4237639840708</c:v>
                </c:pt>
                <c:pt idx="34">
                  <c:v>2754.2640060990589</c:v>
                </c:pt>
                <c:pt idx="35">
                  <c:v>2820.3855636130202</c:v>
                </c:pt>
                <c:pt idx="36">
                  <c:v>2906.4194784918841</c:v>
                </c:pt>
                <c:pt idx="37">
                  <c:v>3043.382965072808</c:v>
                </c:pt>
                <c:pt idx="38">
                  <c:v>3082.968684737798</c:v>
                </c:pt>
                <c:pt idx="39">
                  <c:v>3124.3219446013859</c:v>
                </c:pt>
                <c:pt idx="40">
                  <c:v>3170.491393333868</c:v>
                </c:pt>
                <c:pt idx="41">
                  <c:v>3248.4166120735131</c:v>
                </c:pt>
                <c:pt idx="42">
                  <c:v>3354.602668799575</c:v>
                </c:pt>
                <c:pt idx="43">
                  <c:v>3465.0683192823922</c:v>
                </c:pt>
                <c:pt idx="44">
                  <c:v>3535.4642303013839</c:v>
                </c:pt>
                <c:pt idx="45">
                  <c:v>3636.2006110230782</c:v>
                </c:pt>
                <c:pt idx="46">
                  <c:v>3695.2889420823481</c:v>
                </c:pt>
                <c:pt idx="47">
                  <c:v>3719.3565701256121</c:v>
                </c:pt>
                <c:pt idx="48">
                  <c:v>3902.724635330957</c:v>
                </c:pt>
                <c:pt idx="49">
                  <c:v>3991.368242215729</c:v>
                </c:pt>
                <c:pt idx="50">
                  <c:v>4043.14217665864</c:v>
                </c:pt>
                <c:pt idx="51">
                  <c:v>4104.9174523365391</c:v>
                </c:pt>
                <c:pt idx="52">
                  <c:v>4175.4570628139381</c:v>
                </c:pt>
                <c:pt idx="53">
                  <c:v>4275.0235176775423</c:v>
                </c:pt>
                <c:pt idx="54">
                  <c:v>4437.7250868016599</c:v>
                </c:pt>
                <c:pt idx="55">
                  <c:v>4587.0058136222269</c:v>
                </c:pt>
                <c:pt idx="56">
                  <c:v>4701.4513479151256</c:v>
                </c:pt>
                <c:pt idx="57">
                  <c:v>4886.0895441568</c:v>
                </c:pt>
                <c:pt idx="58">
                  <c:v>5121.4760682705837</c:v>
                </c:pt>
                <c:pt idx="59">
                  <c:v>5218.9688007484556</c:v>
                </c:pt>
                <c:pt idx="60">
                  <c:v>5430.1275806720359</c:v>
                </c:pt>
                <c:pt idx="61">
                  <c:v>5623.8031914822168</c:v>
                </c:pt>
                <c:pt idx="62">
                  <c:v>5817.824782278879</c:v>
                </c:pt>
                <c:pt idx="63">
                  <c:v>6092.3084541544613</c:v>
                </c:pt>
                <c:pt idx="64">
                  <c:v>6199.3417912096766</c:v>
                </c:pt>
                <c:pt idx="65">
                  <c:v>6681.7071175223264</c:v>
                </c:pt>
                <c:pt idx="66">
                  <c:v>6805.0858542630176</c:v>
                </c:pt>
                <c:pt idx="67">
                  <c:v>7076.0082500371209</c:v>
                </c:pt>
                <c:pt idx="68">
                  <c:v>7310.6637660013048</c:v>
                </c:pt>
                <c:pt idx="69">
                  <c:v>7515.7686763759102</c:v>
                </c:pt>
                <c:pt idx="70">
                  <c:v>7979.7783543612768</c:v>
                </c:pt>
                <c:pt idx="71">
                  <c:v>8128.0028978047694</c:v>
                </c:pt>
                <c:pt idx="72">
                  <c:v>8445.2610929051043</c:v>
                </c:pt>
                <c:pt idx="73">
                  <c:v>8794.88699721786</c:v>
                </c:pt>
                <c:pt idx="74">
                  <c:v>9168.6493218610922</c:v>
                </c:pt>
                <c:pt idx="75">
                  <c:v>9541.7366575332544</c:v>
                </c:pt>
                <c:pt idx="76">
                  <c:v>9766.5101331728711</c:v>
                </c:pt>
                <c:pt idx="77">
                  <c:v>10155.948287789801</c:v>
                </c:pt>
                <c:pt idx="78">
                  <c:v>10276.41780976641</c:v>
                </c:pt>
                <c:pt idx="79">
                  <c:v>10546.479337929661</c:v>
                </c:pt>
                <c:pt idx="80">
                  <c:v>11202.3564191354</c:v>
                </c:pt>
                <c:pt idx="81">
                  <c:v>13015.643317498771</c:v>
                </c:pt>
                <c:pt idx="82">
                  <c:v>13653.303094734951</c:v>
                </c:pt>
                <c:pt idx="83">
                  <c:v>14200.41440983734</c:v>
                </c:pt>
                <c:pt idx="84">
                  <c:v>15204.849250712041</c:v>
                </c:pt>
                <c:pt idx="85">
                  <c:v>16336.964080221471</c:v>
                </c:pt>
                <c:pt idx="86">
                  <c:v>19290.010823245779</c:v>
                </c:pt>
                <c:pt idx="87">
                  <c:v>20909.545747560151</c:v>
                </c:pt>
                <c:pt idx="88">
                  <c:v>21678.014533198879</c:v>
                </c:pt>
                <c:pt idx="89">
                  <c:v>22136.920503897229</c:v>
                </c:pt>
                <c:pt idx="90">
                  <c:v>24001.212249382999</c:v>
                </c:pt>
                <c:pt idx="91">
                  <c:v>28074.472221614349</c:v>
                </c:pt>
                <c:pt idx="92">
                  <c:v>31570.111264622032</c:v>
                </c:pt>
                <c:pt idx="93">
                  <c:v>35669.990391011917</c:v>
                </c:pt>
                <c:pt idx="94">
                  <c:v>38256.40461881963</c:v>
                </c:pt>
                <c:pt idx="95">
                  <c:v>42547.203432483373</c:v>
                </c:pt>
                <c:pt idx="96">
                  <c:v>70986.843884233211</c:v>
                </c:pt>
                <c:pt idx="97">
                  <c:v>85616.673520661207</c:v>
                </c:pt>
                <c:pt idx="98">
                  <c:v>113077.5724369111</c:v>
                </c:pt>
                <c:pt idx="99">
                  <c:v>144017.7120877938</c:v>
                </c:pt>
                <c:pt idx="100">
                  <c:v>217141</c:v>
                </c:pt>
              </c:numCache>
            </c:numRef>
          </c:xVal>
          <c:yVal>
            <c:numRef>
              <c:f>'RCD Female 18-40'!$M$3:$M$103</c:f>
              <c:numCache>
                <c:formatCode>General</c:formatCode>
                <c:ptCount val="101"/>
                <c:pt idx="0">
                  <c:v>1</c:v>
                </c:pt>
                <c:pt idx="1">
                  <c:v>0.99</c:v>
                </c:pt>
                <c:pt idx="2">
                  <c:v>0.98</c:v>
                </c:pt>
                <c:pt idx="3">
                  <c:v>0.97</c:v>
                </c:pt>
                <c:pt idx="4">
                  <c:v>0.96</c:v>
                </c:pt>
                <c:pt idx="5">
                  <c:v>0.95</c:v>
                </c:pt>
                <c:pt idx="6">
                  <c:v>0.94</c:v>
                </c:pt>
                <c:pt idx="7">
                  <c:v>0.93</c:v>
                </c:pt>
                <c:pt idx="8">
                  <c:v>0.92</c:v>
                </c:pt>
                <c:pt idx="9">
                  <c:v>0.91</c:v>
                </c:pt>
                <c:pt idx="10">
                  <c:v>0.9</c:v>
                </c:pt>
                <c:pt idx="11">
                  <c:v>0.89</c:v>
                </c:pt>
                <c:pt idx="12">
                  <c:v>0.88</c:v>
                </c:pt>
                <c:pt idx="13">
                  <c:v>0.87</c:v>
                </c:pt>
                <c:pt idx="14">
                  <c:v>0.86</c:v>
                </c:pt>
                <c:pt idx="15">
                  <c:v>0.85</c:v>
                </c:pt>
                <c:pt idx="16">
                  <c:v>0.84</c:v>
                </c:pt>
                <c:pt idx="17">
                  <c:v>0.83</c:v>
                </c:pt>
                <c:pt idx="18">
                  <c:v>0.82</c:v>
                </c:pt>
                <c:pt idx="19">
                  <c:v>0.81</c:v>
                </c:pt>
                <c:pt idx="20">
                  <c:v>0.8</c:v>
                </c:pt>
                <c:pt idx="21">
                  <c:v>0.79</c:v>
                </c:pt>
                <c:pt idx="22">
                  <c:v>0.78</c:v>
                </c:pt>
                <c:pt idx="23">
                  <c:v>0.77</c:v>
                </c:pt>
                <c:pt idx="24">
                  <c:v>0.76</c:v>
                </c:pt>
                <c:pt idx="25">
                  <c:v>0.75</c:v>
                </c:pt>
                <c:pt idx="26">
                  <c:v>0.74</c:v>
                </c:pt>
                <c:pt idx="27">
                  <c:v>0.73</c:v>
                </c:pt>
                <c:pt idx="28">
                  <c:v>0.72</c:v>
                </c:pt>
                <c:pt idx="29">
                  <c:v>0.71</c:v>
                </c:pt>
                <c:pt idx="30">
                  <c:v>0.7</c:v>
                </c:pt>
                <c:pt idx="31">
                  <c:v>0.69</c:v>
                </c:pt>
                <c:pt idx="32">
                  <c:v>0.68</c:v>
                </c:pt>
                <c:pt idx="33">
                  <c:v>0.67</c:v>
                </c:pt>
                <c:pt idx="34">
                  <c:v>0.66</c:v>
                </c:pt>
                <c:pt idx="35">
                  <c:v>0.65</c:v>
                </c:pt>
                <c:pt idx="36">
                  <c:v>0.64</c:v>
                </c:pt>
                <c:pt idx="37">
                  <c:v>0.63</c:v>
                </c:pt>
                <c:pt idx="38">
                  <c:v>0.62</c:v>
                </c:pt>
                <c:pt idx="39">
                  <c:v>0.61</c:v>
                </c:pt>
                <c:pt idx="40">
                  <c:v>0.6</c:v>
                </c:pt>
                <c:pt idx="41">
                  <c:v>0.59</c:v>
                </c:pt>
                <c:pt idx="42">
                  <c:v>0.57999999999999996</c:v>
                </c:pt>
                <c:pt idx="43">
                  <c:v>0.56999999999999995</c:v>
                </c:pt>
                <c:pt idx="44">
                  <c:v>0.56000000000000005</c:v>
                </c:pt>
                <c:pt idx="45">
                  <c:v>0.55000000000000004</c:v>
                </c:pt>
                <c:pt idx="46">
                  <c:v>0.54</c:v>
                </c:pt>
                <c:pt idx="47">
                  <c:v>0.53</c:v>
                </c:pt>
                <c:pt idx="48">
                  <c:v>0.52</c:v>
                </c:pt>
                <c:pt idx="49">
                  <c:v>0.51</c:v>
                </c:pt>
                <c:pt idx="50">
                  <c:v>0.5</c:v>
                </c:pt>
                <c:pt idx="51">
                  <c:v>0.49</c:v>
                </c:pt>
                <c:pt idx="52">
                  <c:v>0.48</c:v>
                </c:pt>
                <c:pt idx="53">
                  <c:v>0.47</c:v>
                </c:pt>
                <c:pt idx="54">
                  <c:v>0.46</c:v>
                </c:pt>
                <c:pt idx="55">
                  <c:v>0.45</c:v>
                </c:pt>
                <c:pt idx="56">
                  <c:v>0.44</c:v>
                </c:pt>
                <c:pt idx="57">
                  <c:v>0.42999999999999899</c:v>
                </c:pt>
                <c:pt idx="58">
                  <c:v>0.41999999999999899</c:v>
                </c:pt>
                <c:pt idx="59">
                  <c:v>0.40999999999999898</c:v>
                </c:pt>
                <c:pt idx="60">
                  <c:v>0.39999999999999902</c:v>
                </c:pt>
                <c:pt idx="61">
                  <c:v>0.38999999999999901</c:v>
                </c:pt>
                <c:pt idx="62">
                  <c:v>0.37999999999999901</c:v>
                </c:pt>
                <c:pt idx="63">
                  <c:v>0.369999999999999</c:v>
                </c:pt>
                <c:pt idx="64">
                  <c:v>0.35999999999999899</c:v>
                </c:pt>
                <c:pt idx="65">
                  <c:v>0.34999999999999898</c:v>
                </c:pt>
                <c:pt idx="66">
                  <c:v>0.33999999999999903</c:v>
                </c:pt>
                <c:pt idx="67">
                  <c:v>0.32999999999999902</c:v>
                </c:pt>
                <c:pt idx="68">
                  <c:v>0.31999999999999901</c:v>
                </c:pt>
                <c:pt idx="69">
                  <c:v>0.309999999999999</c:v>
                </c:pt>
                <c:pt idx="70">
                  <c:v>0.29999999999999899</c:v>
                </c:pt>
                <c:pt idx="71">
                  <c:v>0.28999999999999898</c:v>
                </c:pt>
                <c:pt idx="72">
                  <c:v>0.27999999999999903</c:v>
                </c:pt>
                <c:pt idx="73">
                  <c:v>0.26999999999999902</c:v>
                </c:pt>
                <c:pt idx="74">
                  <c:v>0.25999999999999901</c:v>
                </c:pt>
                <c:pt idx="75">
                  <c:v>0.249999999999999</c:v>
                </c:pt>
                <c:pt idx="76">
                  <c:v>0.23999999999999899</c:v>
                </c:pt>
                <c:pt idx="77">
                  <c:v>0.22999999999999901</c:v>
                </c:pt>
                <c:pt idx="78">
                  <c:v>0.219999999999999</c:v>
                </c:pt>
                <c:pt idx="79">
                  <c:v>0.20999999999999899</c:v>
                </c:pt>
                <c:pt idx="80">
                  <c:v>0.19999999999999901</c:v>
                </c:pt>
                <c:pt idx="81">
                  <c:v>0.189999999999999</c:v>
                </c:pt>
                <c:pt idx="82">
                  <c:v>0.17999999999999899</c:v>
                </c:pt>
                <c:pt idx="83">
                  <c:v>0.16999999999999901</c:v>
                </c:pt>
                <c:pt idx="84">
                  <c:v>0.159999999999999</c:v>
                </c:pt>
                <c:pt idx="85">
                  <c:v>0.149999999999999</c:v>
                </c:pt>
                <c:pt idx="86">
                  <c:v>0.13999999999999899</c:v>
                </c:pt>
                <c:pt idx="87">
                  <c:v>0.12999999999999901</c:v>
                </c:pt>
                <c:pt idx="88">
                  <c:v>0.119999999999999</c:v>
                </c:pt>
                <c:pt idx="89">
                  <c:v>0.109999999999999</c:v>
                </c:pt>
                <c:pt idx="90">
                  <c:v>9.9999999999999006E-2</c:v>
                </c:pt>
                <c:pt idx="91">
                  <c:v>8.9999999999998997E-2</c:v>
                </c:pt>
                <c:pt idx="92">
                  <c:v>7.9999999999999002E-2</c:v>
                </c:pt>
                <c:pt idx="93">
                  <c:v>6.9999999999998994E-2</c:v>
                </c:pt>
                <c:pt idx="94">
                  <c:v>5.9999999999999103E-2</c:v>
                </c:pt>
                <c:pt idx="95">
                  <c:v>4.9999999999998997E-2</c:v>
                </c:pt>
                <c:pt idx="96">
                  <c:v>3.9999999999999002E-2</c:v>
                </c:pt>
                <c:pt idx="97">
                  <c:v>2.9999999999999E-2</c:v>
                </c:pt>
                <c:pt idx="98">
                  <c:v>1.9999999999999001E-2</c:v>
                </c:pt>
                <c:pt idx="99">
                  <c:v>9.9999999999990097E-3</c:v>
                </c:pt>
                <c:pt idx="10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996-FB4D-B0DC-F2E9DCC9A97D}"/>
            </c:ext>
          </c:extLst>
        </c:ser>
        <c:ser>
          <c:idx val="3"/>
          <c:order val="3"/>
          <c:tx>
            <c:v>Serotype III</c:v>
          </c:tx>
          <c:marker>
            <c:symbol val="none"/>
          </c:marker>
          <c:xVal>
            <c:numRef>
              <c:f>'RCD Female 18-40'!$Q$3:$Q$103</c:f>
              <c:numCache>
                <c:formatCode>General</c:formatCode>
                <c:ptCount val="101"/>
                <c:pt idx="0">
                  <c:v>399.4212988293001</c:v>
                </c:pt>
                <c:pt idx="1">
                  <c:v>1373.231698340202</c:v>
                </c:pt>
                <c:pt idx="2">
                  <c:v>1598.602051645008</c:v>
                </c:pt>
                <c:pt idx="3">
                  <c:v>1895.9936593433019</c:v>
                </c:pt>
                <c:pt idx="4">
                  <c:v>1935.2811281476099</c:v>
                </c:pt>
                <c:pt idx="5">
                  <c:v>2102.0548643769598</c:v>
                </c:pt>
                <c:pt idx="6">
                  <c:v>2379.4211579861899</c:v>
                </c:pt>
                <c:pt idx="7">
                  <c:v>2599.9665319761721</c:v>
                </c:pt>
                <c:pt idx="8">
                  <c:v>2775.8813597329358</c:v>
                </c:pt>
                <c:pt idx="9">
                  <c:v>2898.0401073089238</c:v>
                </c:pt>
                <c:pt idx="10">
                  <c:v>2942.8308756719398</c:v>
                </c:pt>
                <c:pt idx="11">
                  <c:v>3045.353286716992</c:v>
                </c:pt>
                <c:pt idx="12">
                  <c:v>3127.3953880003678</c:v>
                </c:pt>
                <c:pt idx="13">
                  <c:v>3219.41081098218</c:v>
                </c:pt>
                <c:pt idx="14">
                  <c:v>3303.8787177490481</c:v>
                </c:pt>
                <c:pt idx="15">
                  <c:v>3467.5643606234039</c:v>
                </c:pt>
                <c:pt idx="16">
                  <c:v>3567.5336237190718</c:v>
                </c:pt>
                <c:pt idx="17">
                  <c:v>3639.680724781319</c:v>
                </c:pt>
                <c:pt idx="18">
                  <c:v>3705.705840000001</c:v>
                </c:pt>
                <c:pt idx="19">
                  <c:v>3877.2893463923779</c:v>
                </c:pt>
                <c:pt idx="20">
                  <c:v>3984.4539871115321</c:v>
                </c:pt>
                <c:pt idx="21">
                  <c:v>4080.700073391899</c:v>
                </c:pt>
                <c:pt idx="22">
                  <c:v>4172.1533228219523</c:v>
                </c:pt>
                <c:pt idx="23">
                  <c:v>4230.68702345167</c:v>
                </c:pt>
                <c:pt idx="24">
                  <c:v>4300.0718116052903</c:v>
                </c:pt>
                <c:pt idx="25">
                  <c:v>4388.4135791743201</c:v>
                </c:pt>
                <c:pt idx="26">
                  <c:v>4453.0554622143163</c:v>
                </c:pt>
                <c:pt idx="27">
                  <c:v>4495.4719759443087</c:v>
                </c:pt>
                <c:pt idx="28">
                  <c:v>4549.74761847424</c:v>
                </c:pt>
                <c:pt idx="29">
                  <c:v>4768.1153666840619</c:v>
                </c:pt>
                <c:pt idx="30">
                  <c:v>4869.067875735188</c:v>
                </c:pt>
                <c:pt idx="31">
                  <c:v>4921.4698941184524</c:v>
                </c:pt>
                <c:pt idx="32">
                  <c:v>5010.3971810270068</c:v>
                </c:pt>
                <c:pt idx="33">
                  <c:v>5169.0288880030303</c:v>
                </c:pt>
                <c:pt idx="34">
                  <c:v>5334.3846878888016</c:v>
                </c:pt>
                <c:pt idx="35">
                  <c:v>5432.8494795131601</c:v>
                </c:pt>
                <c:pt idx="36">
                  <c:v>5570.7374137770375</c:v>
                </c:pt>
                <c:pt idx="37">
                  <c:v>5615.0740651121914</c:v>
                </c:pt>
                <c:pt idx="38">
                  <c:v>5722.1320937021246</c:v>
                </c:pt>
                <c:pt idx="39">
                  <c:v>5801.6338413821404</c:v>
                </c:pt>
                <c:pt idx="40">
                  <c:v>5897.0892979270166</c:v>
                </c:pt>
                <c:pt idx="41">
                  <c:v>6021.6415828533109</c:v>
                </c:pt>
                <c:pt idx="42">
                  <c:v>6087.17055641554</c:v>
                </c:pt>
                <c:pt idx="43">
                  <c:v>6286.6307001381874</c:v>
                </c:pt>
                <c:pt idx="44">
                  <c:v>6405.3504981247588</c:v>
                </c:pt>
                <c:pt idx="45">
                  <c:v>6481.2682726036101</c:v>
                </c:pt>
                <c:pt idx="46">
                  <c:v>6677.14822738163</c:v>
                </c:pt>
                <c:pt idx="47">
                  <c:v>6806.1317593490994</c:v>
                </c:pt>
                <c:pt idx="48">
                  <c:v>6936.3416222263804</c:v>
                </c:pt>
                <c:pt idx="49">
                  <c:v>7071.4116554392558</c:v>
                </c:pt>
                <c:pt idx="50">
                  <c:v>7108.8121718022503</c:v>
                </c:pt>
                <c:pt idx="51">
                  <c:v>7162.672946927386</c:v>
                </c:pt>
                <c:pt idx="52">
                  <c:v>7216.7851246042301</c:v>
                </c:pt>
                <c:pt idx="53">
                  <c:v>7401.7810477550438</c:v>
                </c:pt>
                <c:pt idx="54">
                  <c:v>7433.8640976631868</c:v>
                </c:pt>
                <c:pt idx="55">
                  <c:v>7656.2043106769706</c:v>
                </c:pt>
                <c:pt idx="56">
                  <c:v>7730.259980511797</c:v>
                </c:pt>
                <c:pt idx="57">
                  <c:v>7866.6234074338499</c:v>
                </c:pt>
                <c:pt idx="58">
                  <c:v>8029.0218120538639</c:v>
                </c:pt>
                <c:pt idx="59">
                  <c:v>8126.2133678777282</c:v>
                </c:pt>
                <c:pt idx="60">
                  <c:v>8473.2311161688922</c:v>
                </c:pt>
                <c:pt idx="61">
                  <c:v>8681.8410095833606</c:v>
                </c:pt>
                <c:pt idx="62">
                  <c:v>8757.2147467628492</c:v>
                </c:pt>
                <c:pt idx="63">
                  <c:v>8826.9144750564592</c:v>
                </c:pt>
                <c:pt idx="64">
                  <c:v>9025.6246051986509</c:v>
                </c:pt>
                <c:pt idx="65">
                  <c:v>9468.5776782358316</c:v>
                </c:pt>
                <c:pt idx="66">
                  <c:v>9900.3899406933706</c:v>
                </c:pt>
                <c:pt idx="67">
                  <c:v>10086.923774376161</c:v>
                </c:pt>
                <c:pt idx="68">
                  <c:v>10742.35774517955</c:v>
                </c:pt>
                <c:pt idx="69">
                  <c:v>11199.813225940379</c:v>
                </c:pt>
                <c:pt idx="70">
                  <c:v>11546.499634975789</c:v>
                </c:pt>
                <c:pt idx="71">
                  <c:v>11924.217599107849</c:v>
                </c:pt>
                <c:pt idx="72">
                  <c:v>12391.939442029259</c:v>
                </c:pt>
                <c:pt idx="73">
                  <c:v>12697.24672636831</c:v>
                </c:pt>
                <c:pt idx="74">
                  <c:v>13658.493039999999</c:v>
                </c:pt>
                <c:pt idx="75">
                  <c:v>13938.084195216041</c:v>
                </c:pt>
                <c:pt idx="76">
                  <c:v>14316.243525369569</c:v>
                </c:pt>
                <c:pt idx="77">
                  <c:v>14751.95268148699</c:v>
                </c:pt>
                <c:pt idx="78">
                  <c:v>15070.08367654436</c:v>
                </c:pt>
                <c:pt idx="79">
                  <c:v>15982.58039167941</c:v>
                </c:pt>
                <c:pt idx="80">
                  <c:v>16736.78564951133</c:v>
                </c:pt>
                <c:pt idx="81">
                  <c:v>17333.63861461807</c:v>
                </c:pt>
                <c:pt idx="82">
                  <c:v>18291.625317930211</c:v>
                </c:pt>
                <c:pt idx="83">
                  <c:v>20261.379289722601</c:v>
                </c:pt>
                <c:pt idx="84">
                  <c:v>21290.983039485811</c:v>
                </c:pt>
                <c:pt idx="85">
                  <c:v>22785.199936039789</c:v>
                </c:pt>
                <c:pt idx="86">
                  <c:v>24423.64509011685</c:v>
                </c:pt>
                <c:pt idx="87">
                  <c:v>25353.061757339088</c:v>
                </c:pt>
                <c:pt idx="88">
                  <c:v>29927.43902311513</c:v>
                </c:pt>
                <c:pt idx="89">
                  <c:v>31915.958166923359</c:v>
                </c:pt>
                <c:pt idx="90">
                  <c:v>34953.269158167423</c:v>
                </c:pt>
                <c:pt idx="91">
                  <c:v>36853.034760238123</c:v>
                </c:pt>
                <c:pt idx="92">
                  <c:v>38530.29314401358</c:v>
                </c:pt>
                <c:pt idx="93">
                  <c:v>43337.365029315028</c:v>
                </c:pt>
                <c:pt idx="94">
                  <c:v>47888.632417843313</c:v>
                </c:pt>
                <c:pt idx="95">
                  <c:v>51089.196589359934</c:v>
                </c:pt>
                <c:pt idx="96">
                  <c:v>55140.267381865458</c:v>
                </c:pt>
                <c:pt idx="97">
                  <c:v>57509.823070776692</c:v>
                </c:pt>
                <c:pt idx="98">
                  <c:v>61504.793081135816</c:v>
                </c:pt>
                <c:pt idx="99">
                  <c:v>72803.737454554823</c:v>
                </c:pt>
                <c:pt idx="100">
                  <c:v>125315.21771463779</c:v>
                </c:pt>
              </c:numCache>
            </c:numRef>
          </c:xVal>
          <c:yVal>
            <c:numRef>
              <c:f>'RCD Female 18-40'!$M$3:$M$103</c:f>
              <c:numCache>
                <c:formatCode>General</c:formatCode>
                <c:ptCount val="101"/>
                <c:pt idx="0">
                  <c:v>1</c:v>
                </c:pt>
                <c:pt idx="1">
                  <c:v>0.99</c:v>
                </c:pt>
                <c:pt idx="2">
                  <c:v>0.98</c:v>
                </c:pt>
                <c:pt idx="3">
                  <c:v>0.97</c:v>
                </c:pt>
                <c:pt idx="4">
                  <c:v>0.96</c:v>
                </c:pt>
                <c:pt idx="5">
                  <c:v>0.95</c:v>
                </c:pt>
                <c:pt idx="6">
                  <c:v>0.94</c:v>
                </c:pt>
                <c:pt idx="7">
                  <c:v>0.93</c:v>
                </c:pt>
                <c:pt idx="8">
                  <c:v>0.92</c:v>
                </c:pt>
                <c:pt idx="9">
                  <c:v>0.91</c:v>
                </c:pt>
                <c:pt idx="10">
                  <c:v>0.9</c:v>
                </c:pt>
                <c:pt idx="11">
                  <c:v>0.89</c:v>
                </c:pt>
                <c:pt idx="12">
                  <c:v>0.88</c:v>
                </c:pt>
                <c:pt idx="13">
                  <c:v>0.87</c:v>
                </c:pt>
                <c:pt idx="14">
                  <c:v>0.86</c:v>
                </c:pt>
                <c:pt idx="15">
                  <c:v>0.85</c:v>
                </c:pt>
                <c:pt idx="16">
                  <c:v>0.84</c:v>
                </c:pt>
                <c:pt idx="17">
                  <c:v>0.83</c:v>
                </c:pt>
                <c:pt idx="18">
                  <c:v>0.82</c:v>
                </c:pt>
                <c:pt idx="19">
                  <c:v>0.81</c:v>
                </c:pt>
                <c:pt idx="20">
                  <c:v>0.8</c:v>
                </c:pt>
                <c:pt idx="21">
                  <c:v>0.79</c:v>
                </c:pt>
                <c:pt idx="22">
                  <c:v>0.78</c:v>
                </c:pt>
                <c:pt idx="23">
                  <c:v>0.77</c:v>
                </c:pt>
                <c:pt idx="24">
                  <c:v>0.76</c:v>
                </c:pt>
                <c:pt idx="25">
                  <c:v>0.75</c:v>
                </c:pt>
                <c:pt idx="26">
                  <c:v>0.74</c:v>
                </c:pt>
                <c:pt idx="27">
                  <c:v>0.73</c:v>
                </c:pt>
                <c:pt idx="28">
                  <c:v>0.72</c:v>
                </c:pt>
                <c:pt idx="29">
                  <c:v>0.71</c:v>
                </c:pt>
                <c:pt idx="30">
                  <c:v>0.7</c:v>
                </c:pt>
                <c:pt idx="31">
                  <c:v>0.69</c:v>
                </c:pt>
                <c:pt idx="32">
                  <c:v>0.68</c:v>
                </c:pt>
                <c:pt idx="33">
                  <c:v>0.67</c:v>
                </c:pt>
                <c:pt idx="34">
                  <c:v>0.66</c:v>
                </c:pt>
                <c:pt idx="35">
                  <c:v>0.65</c:v>
                </c:pt>
                <c:pt idx="36">
                  <c:v>0.64</c:v>
                </c:pt>
                <c:pt idx="37">
                  <c:v>0.63</c:v>
                </c:pt>
                <c:pt idx="38">
                  <c:v>0.62</c:v>
                </c:pt>
                <c:pt idx="39">
                  <c:v>0.61</c:v>
                </c:pt>
                <c:pt idx="40">
                  <c:v>0.6</c:v>
                </c:pt>
                <c:pt idx="41">
                  <c:v>0.59</c:v>
                </c:pt>
                <c:pt idx="42">
                  <c:v>0.57999999999999996</c:v>
                </c:pt>
                <c:pt idx="43">
                  <c:v>0.56999999999999995</c:v>
                </c:pt>
                <c:pt idx="44">
                  <c:v>0.56000000000000005</c:v>
                </c:pt>
                <c:pt idx="45">
                  <c:v>0.55000000000000004</c:v>
                </c:pt>
                <c:pt idx="46">
                  <c:v>0.54</c:v>
                </c:pt>
                <c:pt idx="47">
                  <c:v>0.53</c:v>
                </c:pt>
                <c:pt idx="48">
                  <c:v>0.52</c:v>
                </c:pt>
                <c:pt idx="49">
                  <c:v>0.51</c:v>
                </c:pt>
                <c:pt idx="50">
                  <c:v>0.5</c:v>
                </c:pt>
                <c:pt idx="51">
                  <c:v>0.49</c:v>
                </c:pt>
                <c:pt idx="52">
                  <c:v>0.48</c:v>
                </c:pt>
                <c:pt idx="53">
                  <c:v>0.47</c:v>
                </c:pt>
                <c:pt idx="54">
                  <c:v>0.46</c:v>
                </c:pt>
                <c:pt idx="55">
                  <c:v>0.45</c:v>
                </c:pt>
                <c:pt idx="56">
                  <c:v>0.44</c:v>
                </c:pt>
                <c:pt idx="57">
                  <c:v>0.42999999999999899</c:v>
                </c:pt>
                <c:pt idx="58">
                  <c:v>0.41999999999999899</c:v>
                </c:pt>
                <c:pt idx="59">
                  <c:v>0.40999999999999898</c:v>
                </c:pt>
                <c:pt idx="60">
                  <c:v>0.39999999999999902</c:v>
                </c:pt>
                <c:pt idx="61">
                  <c:v>0.38999999999999901</c:v>
                </c:pt>
                <c:pt idx="62">
                  <c:v>0.37999999999999901</c:v>
                </c:pt>
                <c:pt idx="63">
                  <c:v>0.369999999999999</c:v>
                </c:pt>
                <c:pt idx="64">
                  <c:v>0.35999999999999899</c:v>
                </c:pt>
                <c:pt idx="65">
                  <c:v>0.34999999999999898</c:v>
                </c:pt>
                <c:pt idx="66">
                  <c:v>0.33999999999999903</c:v>
                </c:pt>
                <c:pt idx="67">
                  <c:v>0.32999999999999902</c:v>
                </c:pt>
                <c:pt idx="68">
                  <c:v>0.31999999999999901</c:v>
                </c:pt>
                <c:pt idx="69">
                  <c:v>0.309999999999999</c:v>
                </c:pt>
                <c:pt idx="70">
                  <c:v>0.29999999999999899</c:v>
                </c:pt>
                <c:pt idx="71">
                  <c:v>0.28999999999999898</c:v>
                </c:pt>
                <c:pt idx="72">
                  <c:v>0.27999999999999903</c:v>
                </c:pt>
                <c:pt idx="73">
                  <c:v>0.26999999999999902</c:v>
                </c:pt>
                <c:pt idx="74">
                  <c:v>0.25999999999999901</c:v>
                </c:pt>
                <c:pt idx="75">
                  <c:v>0.249999999999999</c:v>
                </c:pt>
                <c:pt idx="76">
                  <c:v>0.23999999999999899</c:v>
                </c:pt>
                <c:pt idx="77">
                  <c:v>0.22999999999999901</c:v>
                </c:pt>
                <c:pt idx="78">
                  <c:v>0.219999999999999</c:v>
                </c:pt>
                <c:pt idx="79">
                  <c:v>0.20999999999999899</c:v>
                </c:pt>
                <c:pt idx="80">
                  <c:v>0.19999999999999901</c:v>
                </c:pt>
                <c:pt idx="81">
                  <c:v>0.189999999999999</c:v>
                </c:pt>
                <c:pt idx="82">
                  <c:v>0.17999999999999899</c:v>
                </c:pt>
                <c:pt idx="83">
                  <c:v>0.16999999999999901</c:v>
                </c:pt>
                <c:pt idx="84">
                  <c:v>0.159999999999999</c:v>
                </c:pt>
                <c:pt idx="85">
                  <c:v>0.149999999999999</c:v>
                </c:pt>
                <c:pt idx="86">
                  <c:v>0.13999999999999899</c:v>
                </c:pt>
                <c:pt idx="87">
                  <c:v>0.12999999999999901</c:v>
                </c:pt>
                <c:pt idx="88">
                  <c:v>0.119999999999999</c:v>
                </c:pt>
                <c:pt idx="89">
                  <c:v>0.109999999999999</c:v>
                </c:pt>
                <c:pt idx="90">
                  <c:v>9.9999999999999006E-2</c:v>
                </c:pt>
                <c:pt idx="91">
                  <c:v>8.9999999999998997E-2</c:v>
                </c:pt>
                <c:pt idx="92">
                  <c:v>7.9999999999999002E-2</c:v>
                </c:pt>
                <c:pt idx="93">
                  <c:v>6.9999999999998994E-2</c:v>
                </c:pt>
                <c:pt idx="94">
                  <c:v>5.9999999999999103E-2</c:v>
                </c:pt>
                <c:pt idx="95">
                  <c:v>4.9999999999998997E-2</c:v>
                </c:pt>
                <c:pt idx="96">
                  <c:v>3.9999999999999002E-2</c:v>
                </c:pt>
                <c:pt idx="97">
                  <c:v>2.9999999999999E-2</c:v>
                </c:pt>
                <c:pt idx="98">
                  <c:v>1.9999999999999001E-2</c:v>
                </c:pt>
                <c:pt idx="99">
                  <c:v>9.9999999999990097E-3</c:v>
                </c:pt>
                <c:pt idx="10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996-FB4D-B0DC-F2E9DCC9A97D}"/>
            </c:ext>
          </c:extLst>
        </c:ser>
        <c:ser>
          <c:idx val="4"/>
          <c:order val="4"/>
          <c:tx>
            <c:v>Serotype V</c:v>
          </c:tx>
          <c:marker>
            <c:symbol val="none"/>
          </c:marker>
          <c:xVal>
            <c:numRef>
              <c:f>'RCD Female 18-40'!$R$3:$R$103</c:f>
              <c:numCache>
                <c:formatCode>General</c:formatCode>
                <c:ptCount val="101"/>
                <c:pt idx="0">
                  <c:v>976.57314144823977</c:v>
                </c:pt>
                <c:pt idx="1">
                  <c:v>1852.9367065802321</c:v>
                </c:pt>
                <c:pt idx="2">
                  <c:v>2228.7371784845909</c:v>
                </c:pt>
                <c:pt idx="3">
                  <c:v>2453.097954302496</c:v>
                </c:pt>
                <c:pt idx="4">
                  <c:v>2665.0001127006731</c:v>
                </c:pt>
                <c:pt idx="5">
                  <c:v>2738.7332895030941</c:v>
                </c:pt>
                <c:pt idx="6">
                  <c:v>2814.4670518314201</c:v>
                </c:pt>
                <c:pt idx="7">
                  <c:v>3023.5027263756569</c:v>
                </c:pt>
                <c:pt idx="8">
                  <c:v>3203.9225132613101</c:v>
                </c:pt>
                <c:pt idx="9">
                  <c:v>3278.6652090459038</c:v>
                </c:pt>
                <c:pt idx="10">
                  <c:v>3617.0622153421618</c:v>
                </c:pt>
                <c:pt idx="11">
                  <c:v>3862.9739625777029</c:v>
                </c:pt>
                <c:pt idx="12">
                  <c:v>3961.898138874164</c:v>
                </c:pt>
                <c:pt idx="13">
                  <c:v>4208.5302010880469</c:v>
                </c:pt>
                <c:pt idx="14">
                  <c:v>4357.3182337804847</c:v>
                </c:pt>
                <c:pt idx="15">
                  <c:v>4558.1231687035197</c:v>
                </c:pt>
                <c:pt idx="16">
                  <c:v>4624.3166113216103</c:v>
                </c:pt>
                <c:pt idx="17">
                  <c:v>4740.6456669399349</c:v>
                </c:pt>
                <c:pt idx="18">
                  <c:v>4864.8022881137904</c:v>
                </c:pt>
                <c:pt idx="19">
                  <c:v>5045.6864329718301</c:v>
                </c:pt>
                <c:pt idx="20">
                  <c:v>5083.6644576652798</c:v>
                </c:pt>
                <c:pt idx="21">
                  <c:v>5204.7862493026723</c:v>
                </c:pt>
                <c:pt idx="22">
                  <c:v>5415.8832015252601</c:v>
                </c:pt>
                <c:pt idx="23">
                  <c:v>5464.1150925974353</c:v>
                </c:pt>
                <c:pt idx="24">
                  <c:v>5599.7773498326296</c:v>
                </c:pt>
                <c:pt idx="25">
                  <c:v>5726.1221688918704</c:v>
                </c:pt>
                <c:pt idx="26">
                  <c:v>5802.2979418181076</c:v>
                </c:pt>
                <c:pt idx="27">
                  <c:v>5880.81697289974</c:v>
                </c:pt>
                <c:pt idx="28">
                  <c:v>5930.8550652369922</c:v>
                </c:pt>
                <c:pt idx="29">
                  <c:v>6052.4478193951109</c:v>
                </c:pt>
                <c:pt idx="30">
                  <c:v>6148.1444640217696</c:v>
                </c:pt>
                <c:pt idx="31">
                  <c:v>6354.1539826810258</c:v>
                </c:pt>
                <c:pt idx="32">
                  <c:v>6475.5977829676576</c:v>
                </c:pt>
                <c:pt idx="33">
                  <c:v>6751.4063023514182</c:v>
                </c:pt>
                <c:pt idx="34">
                  <c:v>6877.2022373318223</c:v>
                </c:pt>
                <c:pt idx="35">
                  <c:v>7113.9961046593498</c:v>
                </c:pt>
                <c:pt idx="36">
                  <c:v>7285.7676852306786</c:v>
                </c:pt>
                <c:pt idx="37">
                  <c:v>7343.2853906613127</c:v>
                </c:pt>
                <c:pt idx="38">
                  <c:v>7415.011339915086</c:v>
                </c:pt>
                <c:pt idx="39">
                  <c:v>7564.8331695541301</c:v>
                </c:pt>
                <c:pt idx="40">
                  <c:v>7584.2356746377754</c:v>
                </c:pt>
                <c:pt idx="41">
                  <c:v>7642.1047800161796</c:v>
                </c:pt>
                <c:pt idx="42">
                  <c:v>7702.6856037816497</c:v>
                </c:pt>
                <c:pt idx="43">
                  <c:v>7807.9514961029863</c:v>
                </c:pt>
                <c:pt idx="44">
                  <c:v>8003.05861021891</c:v>
                </c:pt>
                <c:pt idx="45">
                  <c:v>8070.2558761622231</c:v>
                </c:pt>
                <c:pt idx="46">
                  <c:v>8151.340076845021</c:v>
                </c:pt>
                <c:pt idx="47">
                  <c:v>8190.2605866537897</c:v>
                </c:pt>
                <c:pt idx="48">
                  <c:v>8380.4949433769707</c:v>
                </c:pt>
                <c:pt idx="49">
                  <c:v>8557.6062908004114</c:v>
                </c:pt>
                <c:pt idx="50">
                  <c:v>8682.9314732121002</c:v>
                </c:pt>
                <c:pt idx="51">
                  <c:v>8731.5065115015641</c:v>
                </c:pt>
                <c:pt idx="52">
                  <c:v>8887.1074314572106</c:v>
                </c:pt>
                <c:pt idx="53">
                  <c:v>9000.6059572908271</c:v>
                </c:pt>
                <c:pt idx="54">
                  <c:v>9088.7865502095792</c:v>
                </c:pt>
                <c:pt idx="55">
                  <c:v>9178.0950265890406</c:v>
                </c:pt>
                <c:pt idx="56">
                  <c:v>9256.7067978283048</c:v>
                </c:pt>
                <c:pt idx="57">
                  <c:v>9451.6975858236347</c:v>
                </c:pt>
                <c:pt idx="58">
                  <c:v>9608.2090415139191</c:v>
                </c:pt>
                <c:pt idx="59">
                  <c:v>9692.4718116384265</c:v>
                </c:pt>
                <c:pt idx="60">
                  <c:v>9758.7027672170989</c:v>
                </c:pt>
                <c:pt idx="61">
                  <c:v>9827.9760390701413</c:v>
                </c:pt>
                <c:pt idx="62">
                  <c:v>9881.6102977781484</c:v>
                </c:pt>
                <c:pt idx="63">
                  <c:v>10070.137901958031</c:v>
                </c:pt>
                <c:pt idx="64">
                  <c:v>10216.96597210347</c:v>
                </c:pt>
                <c:pt idx="65">
                  <c:v>10480.068856531119</c:v>
                </c:pt>
                <c:pt idx="66">
                  <c:v>10592.43364105354</c:v>
                </c:pt>
                <c:pt idx="67">
                  <c:v>10663.28736036997</c:v>
                </c:pt>
                <c:pt idx="68">
                  <c:v>10847.37099216889</c:v>
                </c:pt>
                <c:pt idx="69">
                  <c:v>10988.12119513341</c:v>
                </c:pt>
                <c:pt idx="70">
                  <c:v>11084.62087316513</c:v>
                </c:pt>
                <c:pt idx="71">
                  <c:v>11262.194967704039</c:v>
                </c:pt>
                <c:pt idx="72">
                  <c:v>11399.329708733239</c:v>
                </c:pt>
                <c:pt idx="73">
                  <c:v>11724.795000143429</c:v>
                </c:pt>
                <c:pt idx="74">
                  <c:v>11847.1099486946</c:v>
                </c:pt>
                <c:pt idx="75">
                  <c:v>12007.068887803451</c:v>
                </c:pt>
                <c:pt idx="76">
                  <c:v>12222.024635101319</c:v>
                </c:pt>
                <c:pt idx="77">
                  <c:v>12411.31217421952</c:v>
                </c:pt>
                <c:pt idx="78">
                  <c:v>12512.11138535081</c:v>
                </c:pt>
                <c:pt idx="79">
                  <c:v>12932.77322123277</c:v>
                </c:pt>
                <c:pt idx="80">
                  <c:v>13009.692229848441</c:v>
                </c:pt>
                <c:pt idx="81">
                  <c:v>13254.67964615233</c:v>
                </c:pt>
                <c:pt idx="82">
                  <c:v>13319.763844830541</c:v>
                </c:pt>
                <c:pt idx="83">
                  <c:v>13566.9205854509</c:v>
                </c:pt>
                <c:pt idx="84">
                  <c:v>13867.27496542739</c:v>
                </c:pt>
                <c:pt idx="85">
                  <c:v>14199.288558624759</c:v>
                </c:pt>
                <c:pt idx="86">
                  <c:v>14604.68364256544</c:v>
                </c:pt>
                <c:pt idx="87">
                  <c:v>14797.955679821671</c:v>
                </c:pt>
                <c:pt idx="88">
                  <c:v>15468.1381637059</c:v>
                </c:pt>
                <c:pt idx="89">
                  <c:v>15649.047732154901</c:v>
                </c:pt>
                <c:pt idx="90">
                  <c:v>15864.6432904625</c:v>
                </c:pt>
                <c:pt idx="91">
                  <c:v>16099.695332695061</c:v>
                </c:pt>
                <c:pt idx="92">
                  <c:v>16614.983264570179</c:v>
                </c:pt>
                <c:pt idx="93">
                  <c:v>16848.369388265841</c:v>
                </c:pt>
                <c:pt idx="94">
                  <c:v>17020.146427905471</c:v>
                </c:pt>
                <c:pt idx="95">
                  <c:v>17287.781114930182</c:v>
                </c:pt>
                <c:pt idx="96">
                  <c:v>18092.90042572435</c:v>
                </c:pt>
                <c:pt idx="97">
                  <c:v>19076.17861292536</c:v>
                </c:pt>
                <c:pt idx="98">
                  <c:v>19822.69989446094</c:v>
                </c:pt>
                <c:pt idx="99">
                  <c:v>20352.564905614548</c:v>
                </c:pt>
                <c:pt idx="100">
                  <c:v>23911.069222238559</c:v>
                </c:pt>
              </c:numCache>
            </c:numRef>
          </c:xVal>
          <c:yVal>
            <c:numRef>
              <c:f>'RCD Female 18-40'!$M$3:$M$103</c:f>
              <c:numCache>
                <c:formatCode>General</c:formatCode>
                <c:ptCount val="101"/>
                <c:pt idx="0">
                  <c:v>1</c:v>
                </c:pt>
                <c:pt idx="1">
                  <c:v>0.99</c:v>
                </c:pt>
                <c:pt idx="2">
                  <c:v>0.98</c:v>
                </c:pt>
                <c:pt idx="3">
                  <c:v>0.97</c:v>
                </c:pt>
                <c:pt idx="4">
                  <c:v>0.96</c:v>
                </c:pt>
                <c:pt idx="5">
                  <c:v>0.95</c:v>
                </c:pt>
                <c:pt idx="6">
                  <c:v>0.94</c:v>
                </c:pt>
                <c:pt idx="7">
                  <c:v>0.93</c:v>
                </c:pt>
                <c:pt idx="8">
                  <c:v>0.92</c:v>
                </c:pt>
                <c:pt idx="9">
                  <c:v>0.91</c:v>
                </c:pt>
                <c:pt idx="10">
                  <c:v>0.9</c:v>
                </c:pt>
                <c:pt idx="11">
                  <c:v>0.89</c:v>
                </c:pt>
                <c:pt idx="12">
                  <c:v>0.88</c:v>
                </c:pt>
                <c:pt idx="13">
                  <c:v>0.87</c:v>
                </c:pt>
                <c:pt idx="14">
                  <c:v>0.86</c:v>
                </c:pt>
                <c:pt idx="15">
                  <c:v>0.85</c:v>
                </c:pt>
                <c:pt idx="16">
                  <c:v>0.84</c:v>
                </c:pt>
                <c:pt idx="17">
                  <c:v>0.83</c:v>
                </c:pt>
                <c:pt idx="18">
                  <c:v>0.82</c:v>
                </c:pt>
                <c:pt idx="19">
                  <c:v>0.81</c:v>
                </c:pt>
                <c:pt idx="20">
                  <c:v>0.8</c:v>
                </c:pt>
                <c:pt idx="21">
                  <c:v>0.79</c:v>
                </c:pt>
                <c:pt idx="22">
                  <c:v>0.78</c:v>
                </c:pt>
                <c:pt idx="23">
                  <c:v>0.77</c:v>
                </c:pt>
                <c:pt idx="24">
                  <c:v>0.76</c:v>
                </c:pt>
                <c:pt idx="25">
                  <c:v>0.75</c:v>
                </c:pt>
                <c:pt idx="26">
                  <c:v>0.74</c:v>
                </c:pt>
                <c:pt idx="27">
                  <c:v>0.73</c:v>
                </c:pt>
                <c:pt idx="28">
                  <c:v>0.72</c:v>
                </c:pt>
                <c:pt idx="29">
                  <c:v>0.71</c:v>
                </c:pt>
                <c:pt idx="30">
                  <c:v>0.7</c:v>
                </c:pt>
                <c:pt idx="31">
                  <c:v>0.69</c:v>
                </c:pt>
                <c:pt idx="32">
                  <c:v>0.68</c:v>
                </c:pt>
                <c:pt idx="33">
                  <c:v>0.67</c:v>
                </c:pt>
                <c:pt idx="34">
                  <c:v>0.66</c:v>
                </c:pt>
                <c:pt idx="35">
                  <c:v>0.65</c:v>
                </c:pt>
                <c:pt idx="36">
                  <c:v>0.64</c:v>
                </c:pt>
                <c:pt idx="37">
                  <c:v>0.63</c:v>
                </c:pt>
                <c:pt idx="38">
                  <c:v>0.62</c:v>
                </c:pt>
                <c:pt idx="39">
                  <c:v>0.61</c:v>
                </c:pt>
                <c:pt idx="40">
                  <c:v>0.6</c:v>
                </c:pt>
                <c:pt idx="41">
                  <c:v>0.59</c:v>
                </c:pt>
                <c:pt idx="42">
                  <c:v>0.57999999999999996</c:v>
                </c:pt>
                <c:pt idx="43">
                  <c:v>0.56999999999999995</c:v>
                </c:pt>
                <c:pt idx="44">
                  <c:v>0.56000000000000005</c:v>
                </c:pt>
                <c:pt idx="45">
                  <c:v>0.55000000000000004</c:v>
                </c:pt>
                <c:pt idx="46">
                  <c:v>0.54</c:v>
                </c:pt>
                <c:pt idx="47">
                  <c:v>0.53</c:v>
                </c:pt>
                <c:pt idx="48">
                  <c:v>0.52</c:v>
                </c:pt>
                <c:pt idx="49">
                  <c:v>0.51</c:v>
                </c:pt>
                <c:pt idx="50">
                  <c:v>0.5</c:v>
                </c:pt>
                <c:pt idx="51">
                  <c:v>0.49</c:v>
                </c:pt>
                <c:pt idx="52">
                  <c:v>0.48</c:v>
                </c:pt>
                <c:pt idx="53">
                  <c:v>0.47</c:v>
                </c:pt>
                <c:pt idx="54">
                  <c:v>0.46</c:v>
                </c:pt>
                <c:pt idx="55">
                  <c:v>0.45</c:v>
                </c:pt>
                <c:pt idx="56">
                  <c:v>0.44</c:v>
                </c:pt>
                <c:pt idx="57">
                  <c:v>0.42999999999999899</c:v>
                </c:pt>
                <c:pt idx="58">
                  <c:v>0.41999999999999899</c:v>
                </c:pt>
                <c:pt idx="59">
                  <c:v>0.40999999999999898</c:v>
                </c:pt>
                <c:pt idx="60">
                  <c:v>0.39999999999999902</c:v>
                </c:pt>
                <c:pt idx="61">
                  <c:v>0.38999999999999901</c:v>
                </c:pt>
                <c:pt idx="62">
                  <c:v>0.37999999999999901</c:v>
                </c:pt>
                <c:pt idx="63">
                  <c:v>0.369999999999999</c:v>
                </c:pt>
                <c:pt idx="64">
                  <c:v>0.35999999999999899</c:v>
                </c:pt>
                <c:pt idx="65">
                  <c:v>0.34999999999999898</c:v>
                </c:pt>
                <c:pt idx="66">
                  <c:v>0.33999999999999903</c:v>
                </c:pt>
                <c:pt idx="67">
                  <c:v>0.32999999999999902</c:v>
                </c:pt>
                <c:pt idx="68">
                  <c:v>0.31999999999999901</c:v>
                </c:pt>
                <c:pt idx="69">
                  <c:v>0.309999999999999</c:v>
                </c:pt>
                <c:pt idx="70">
                  <c:v>0.29999999999999899</c:v>
                </c:pt>
                <c:pt idx="71">
                  <c:v>0.28999999999999898</c:v>
                </c:pt>
                <c:pt idx="72">
                  <c:v>0.27999999999999903</c:v>
                </c:pt>
                <c:pt idx="73">
                  <c:v>0.26999999999999902</c:v>
                </c:pt>
                <c:pt idx="74">
                  <c:v>0.25999999999999901</c:v>
                </c:pt>
                <c:pt idx="75">
                  <c:v>0.249999999999999</c:v>
                </c:pt>
                <c:pt idx="76">
                  <c:v>0.23999999999999899</c:v>
                </c:pt>
                <c:pt idx="77">
                  <c:v>0.22999999999999901</c:v>
                </c:pt>
                <c:pt idx="78">
                  <c:v>0.219999999999999</c:v>
                </c:pt>
                <c:pt idx="79">
                  <c:v>0.20999999999999899</c:v>
                </c:pt>
                <c:pt idx="80">
                  <c:v>0.19999999999999901</c:v>
                </c:pt>
                <c:pt idx="81">
                  <c:v>0.189999999999999</c:v>
                </c:pt>
                <c:pt idx="82">
                  <c:v>0.17999999999999899</c:v>
                </c:pt>
                <c:pt idx="83">
                  <c:v>0.16999999999999901</c:v>
                </c:pt>
                <c:pt idx="84">
                  <c:v>0.159999999999999</c:v>
                </c:pt>
                <c:pt idx="85">
                  <c:v>0.149999999999999</c:v>
                </c:pt>
                <c:pt idx="86">
                  <c:v>0.13999999999999899</c:v>
                </c:pt>
                <c:pt idx="87">
                  <c:v>0.12999999999999901</c:v>
                </c:pt>
                <c:pt idx="88">
                  <c:v>0.119999999999999</c:v>
                </c:pt>
                <c:pt idx="89">
                  <c:v>0.109999999999999</c:v>
                </c:pt>
                <c:pt idx="90">
                  <c:v>9.9999999999999006E-2</c:v>
                </c:pt>
                <c:pt idx="91">
                  <c:v>8.9999999999998997E-2</c:v>
                </c:pt>
                <c:pt idx="92">
                  <c:v>7.9999999999999002E-2</c:v>
                </c:pt>
                <c:pt idx="93">
                  <c:v>6.9999999999998994E-2</c:v>
                </c:pt>
                <c:pt idx="94">
                  <c:v>5.9999999999999103E-2</c:v>
                </c:pt>
                <c:pt idx="95">
                  <c:v>4.9999999999998997E-2</c:v>
                </c:pt>
                <c:pt idx="96">
                  <c:v>3.9999999999999002E-2</c:v>
                </c:pt>
                <c:pt idx="97">
                  <c:v>2.9999999999999E-2</c:v>
                </c:pt>
                <c:pt idx="98">
                  <c:v>1.9999999999999001E-2</c:v>
                </c:pt>
                <c:pt idx="99">
                  <c:v>9.9999999999990097E-3</c:v>
                </c:pt>
                <c:pt idx="10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E996-FB4D-B0DC-F2E9DCC9A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5315528"/>
        <c:axId val="-2137221176"/>
      </c:scatterChart>
      <c:valAx>
        <c:axId val="-2135315528"/>
        <c:scaling>
          <c:logBase val="10"/>
          <c:orientation val="minMax"/>
          <c:min val="10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Antibody</a:t>
                </a:r>
                <a:r>
                  <a:rPr lang="en-GB" baseline="0"/>
                  <a:t> levels</a:t>
                </a:r>
                <a:endParaRPr lang="en-GB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37221176"/>
        <c:crosses val="autoZero"/>
        <c:crossBetween val="midCat"/>
      </c:valAx>
      <c:valAx>
        <c:axId val="-2137221176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Percentile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-2135315528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F4D7F-FB34-D04A-9B09-E069CE8C55B2}" type="datetimeFigureOut">
              <a:rPr lang="en-UG" smtClean="0"/>
              <a:t>07/02/2020</a:t>
            </a:fld>
            <a:endParaRPr lang="en-U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DE6F6-D635-644B-87BE-9E3FEBE6C322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329392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7C1A6-3F6E-4A0C-A01A-2F04D27288E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967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1" name="Shape 6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0283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6" name="Shape 7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336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7" name="Shape 7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9331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4" name="Shape 7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049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8AC0B-CCC2-CA45-AD3C-046F15675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61B477-B256-964C-837E-59DEF08C4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9B913-BB86-8446-AD00-A3D091224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477F-4439-B745-88E4-C7E77142BE46}" type="datetimeFigureOut">
              <a:rPr lang="en-UG" smtClean="0"/>
              <a:t>07/02/2020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2BFAF-2961-3C4E-B5FD-EF6FD373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9ECBE-C1EF-0D4D-AFE7-FFC844FD6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F4B8-95CC-4344-A1FE-6009F522891A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40604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40E9D-D80D-C941-96D1-D6AB1AE09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585BA6-8C94-4B40-B4C3-C96C270D2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EC8A4-2A8F-A84D-ABB6-37DD54946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477F-4439-B745-88E4-C7E77142BE46}" type="datetimeFigureOut">
              <a:rPr lang="en-UG" smtClean="0"/>
              <a:t>07/02/2020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834E4-2F5C-F343-895C-6334487BF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9DF02-7814-B74E-9194-04CFBEFF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F4B8-95CC-4344-A1FE-6009F522891A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90304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196F95-51B8-5C4F-A35D-564AD46ECA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49F9F9-840D-C94B-AFC4-1538BFB5C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2C27-FABD-0D49-9059-703E28C06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477F-4439-B745-88E4-C7E77142BE46}" type="datetimeFigureOut">
              <a:rPr lang="en-UG" smtClean="0"/>
              <a:t>07/02/2020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B242D-D809-A14B-9066-AAFD67C2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92573-A953-8646-A164-7C2400B0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F4B8-95CC-4344-A1FE-6009F522891A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63342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3300C-2B65-410F-93D2-F0E3DC0D85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4876800" cy="304800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name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14C9402-EF2C-494D-8E3B-B368120242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54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(one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2100"/>
            </a:lvl1pPr>
          </a:lstStyle>
          <a:p>
            <a:r>
              <a:t>Title Text</a:t>
            </a:r>
          </a:p>
        </p:txBody>
      </p:sp>
      <p:sp>
        <p:nvSpPr>
          <p:cNvPr id="41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rgbClr val="0085CA"/>
              </a:buClr>
            </a:lvl1pPr>
            <a:lvl2pPr>
              <a:buClr>
                <a:srgbClr val="0085CA"/>
              </a:buClr>
            </a:lvl2pPr>
            <a:lvl3pPr marL="1143000" indent="-457200">
              <a:buClr>
                <a:srgbClr val="0085CA"/>
              </a:buClr>
            </a:lvl3pPr>
            <a:lvl4pPr marL="1485900" indent="-457200">
              <a:buClr>
                <a:srgbClr val="0085CA"/>
              </a:buClr>
            </a:lvl4pPr>
            <a:lvl5pPr marL="1828800" indent="-457200">
              <a:buClr>
                <a:srgbClr val="0085CA"/>
              </a:buCl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454183" y="469903"/>
            <a:ext cx="3128219" cy="312293"/>
          </a:xfrm>
          <a:prstGeom prst="rect">
            <a:avLst/>
          </a:prstGeom>
        </p:spPr>
        <p:txBody>
          <a:bodyPr/>
          <a:lstStyle>
            <a:lvl1pPr marL="168021" indent="-168021" defTabSz="448055">
              <a:spcBef>
                <a:spcPts val="300"/>
              </a:spcBef>
              <a:defRPr sz="1568"/>
            </a:lvl1pPr>
          </a:lstStyle>
          <a:p>
            <a:pPr marL="168021" indent="-168021" defTabSz="448055">
              <a:spcBef>
                <a:spcPts val="300"/>
              </a:spcBef>
              <a:defRPr sz="1568"/>
            </a:pPr>
            <a:endParaRPr/>
          </a:p>
        </p:txBody>
      </p:sp>
      <p:sp>
        <p:nvSpPr>
          <p:cNvPr id="4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460342" y="791394"/>
            <a:ext cx="2122063" cy="257177"/>
          </a:xfrm>
          <a:prstGeom prst="rect">
            <a:avLst/>
          </a:prstGeom>
        </p:spPr>
        <p:txBody>
          <a:bodyPr/>
          <a:lstStyle>
            <a:lvl1pPr marL="137160" indent="-137160" defTabSz="365760">
              <a:spcBef>
                <a:spcPts val="200"/>
              </a:spcBef>
              <a:defRPr sz="1280"/>
            </a:lvl1pPr>
          </a:lstStyle>
          <a:p>
            <a:pPr marL="137160" indent="-137160" defTabSz="365760">
              <a:spcBef>
                <a:spcPts val="200"/>
              </a:spcBef>
              <a:defRPr sz="1280"/>
            </a:pPr>
            <a:endParaRPr/>
          </a:p>
        </p:txBody>
      </p:sp>
      <p:sp>
        <p:nvSpPr>
          <p:cNvPr id="4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3621" y="6221733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026492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9492D-3712-1D43-A3CF-56EE5E027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738F2-AEA2-E648-AE5C-23420A82B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FB3A8-7CCA-F248-B9DC-130751D24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477F-4439-B745-88E4-C7E77142BE46}" type="datetimeFigureOut">
              <a:rPr lang="en-UG" smtClean="0"/>
              <a:t>07/02/2020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040F3-26B9-D341-8C42-791D63C15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CB3BD-FB9D-A14A-9A27-316D58DD3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F4B8-95CC-4344-A1FE-6009F522891A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83553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0D169-90CB-3140-B657-0C722D507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E3777-81E4-EF47-9157-F2DDCF057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00DC3-88AC-A341-9F4F-803163F35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477F-4439-B745-88E4-C7E77142BE46}" type="datetimeFigureOut">
              <a:rPr lang="en-UG" smtClean="0"/>
              <a:t>07/02/2020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00A87-46C8-1544-89CB-D8AC8782B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158E2-96F5-6C4D-BF5B-4AFB51884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F4B8-95CC-4344-A1FE-6009F522891A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28551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A4D7-B35C-5840-913C-23AC40516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AB1FB-A20E-F441-90AD-267D4D990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8BA57-0BFD-894A-99B7-956218930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63DAB-6D55-9E44-B84A-17547D19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477F-4439-B745-88E4-C7E77142BE46}" type="datetimeFigureOut">
              <a:rPr lang="en-UG" smtClean="0"/>
              <a:t>07/02/2020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FA2F0-A381-B84E-93CC-BA3D4FE04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6ED73-10B1-A14D-B8E9-9A1764FAF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F4B8-95CC-4344-A1FE-6009F522891A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671749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C320-535C-D24D-8E46-F19798A5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7FEE5-7632-3D4E-90BE-AA9CC3529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30C6AE-E340-1043-9076-B61A43F39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B5162-6AD1-8042-899B-4E07D9A24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4AF6C9-0376-9D49-A4E5-6E92070DE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A960FC-23AA-B245-A7CC-7B56108E4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477F-4439-B745-88E4-C7E77142BE46}" type="datetimeFigureOut">
              <a:rPr lang="en-UG" smtClean="0"/>
              <a:t>07/02/2020</a:t>
            </a:fld>
            <a:endParaRPr lang="en-U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265B0E-6924-3345-8B63-575A69306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9C2D77-B04F-FB4A-9794-2F1D746C5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F4B8-95CC-4344-A1FE-6009F522891A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11265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7AB4B-E684-E54C-967F-0E4092486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A4EBD9-02F9-8047-8BEE-08DC7676C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477F-4439-B745-88E4-C7E77142BE46}" type="datetimeFigureOut">
              <a:rPr lang="en-UG" smtClean="0"/>
              <a:t>07/02/2020</a:t>
            </a:fld>
            <a:endParaRPr lang="en-U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109DD6-A413-AF45-BD46-949F8C6CD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7608F-E8C6-F944-9FE4-A5D3235A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F4B8-95CC-4344-A1FE-6009F522891A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14381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5F6274-AEEE-CD46-87AE-EEB2172DF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477F-4439-B745-88E4-C7E77142BE46}" type="datetimeFigureOut">
              <a:rPr lang="en-UG" smtClean="0"/>
              <a:t>07/02/2020</a:t>
            </a:fld>
            <a:endParaRPr lang="en-U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5E48C0-B98E-D242-AA1B-6F9004368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AE8610-0496-3D46-AFF3-743DDE371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F4B8-95CC-4344-A1FE-6009F522891A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74739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02EBB-255E-B941-8B26-EA90F55B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30EB1-57BC-BE4D-90B1-C1CD1E3DF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68541C-72E2-C846-A8CD-77A25765B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72F03-3207-6246-BEBD-E6F228227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477F-4439-B745-88E4-C7E77142BE46}" type="datetimeFigureOut">
              <a:rPr lang="en-UG" smtClean="0"/>
              <a:t>07/02/2020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F306A-F120-7843-AAC6-760DC1758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A0A49-4642-5D42-9D0D-84D69664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F4B8-95CC-4344-A1FE-6009F522891A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40100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87BAF-502F-B24A-9931-72C1C9AA7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096828-1CB9-C646-A7F5-4A824D268F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BAE77-84A7-A944-8E38-276B1D40F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80863-4F16-B146-8F51-C8C78A77C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477F-4439-B745-88E4-C7E77142BE46}" type="datetimeFigureOut">
              <a:rPr lang="en-UG" smtClean="0"/>
              <a:t>07/02/2020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C4C6AF-ED8C-0E4F-9AC9-92528D5B2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8C40E-B2FF-3948-A1DA-C13FAA20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1F4B8-95CC-4344-A1FE-6009F522891A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61782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6112E6-8E2A-CF44-A373-CE52F201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2EFA3-5A66-D34E-8E03-F05A5CB51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D6051-0622-104B-90D5-0DDA60CBB9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8477F-4439-B745-88E4-C7E77142BE46}" type="datetimeFigureOut">
              <a:rPr lang="en-UG" smtClean="0"/>
              <a:t>07/02/2020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D2BDE-AF9F-ED4B-B7B9-283837974E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72568-E3F3-5E4F-A411-994F4100C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1F4B8-95CC-4344-A1FE-6009F522891A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57199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60A45-882E-8D40-AF22-EEBFF249C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9005" y="1122363"/>
            <a:ext cx="10203366" cy="2387600"/>
          </a:xfrm>
        </p:spPr>
        <p:txBody>
          <a:bodyPr>
            <a:noAutofit/>
          </a:bodyPr>
          <a:lstStyle/>
          <a:p>
            <a:r>
              <a:rPr lang="en-US" sz="4400" dirty="0"/>
              <a:t>Microbiological endpoints for a </a:t>
            </a:r>
            <a:br>
              <a:rPr lang="en-US" sz="4400" dirty="0"/>
            </a:br>
            <a:r>
              <a:rPr lang="en-US" sz="4400" dirty="0"/>
              <a:t>Group B Streptococcus </a:t>
            </a:r>
            <a:br>
              <a:rPr lang="en-US" sz="4400" dirty="0"/>
            </a:br>
            <a:r>
              <a:rPr lang="en-US" sz="4400" dirty="0"/>
              <a:t>human challenge study</a:t>
            </a:r>
            <a:br>
              <a:rPr lang="en-US" sz="4400" dirty="0"/>
            </a:br>
            <a:endParaRPr lang="en-UG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65C50-897B-D84D-906D-02F0F874E8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G" dirty="0"/>
              <a:t>Kirsty Le Doare</a:t>
            </a:r>
          </a:p>
          <a:p>
            <a:r>
              <a:rPr lang="en-UG" dirty="0"/>
              <a:t>St. George’s, University of London</a:t>
            </a:r>
          </a:p>
          <a:p>
            <a:endParaRPr lang="en-UG" dirty="0"/>
          </a:p>
          <a:p>
            <a:r>
              <a:rPr lang="en-UG" dirty="0"/>
              <a:t>IABS meeting 7th February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547F45-5E30-674B-8B1A-F4EF6DC15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838" r="-773" b="29807"/>
          <a:stretch/>
        </p:blipFill>
        <p:spPr>
          <a:xfrm>
            <a:off x="21614" y="98650"/>
            <a:ext cx="1687068" cy="78601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 descr="C:\Users\PamelaWN.MRCUGANDA0\Desktop\Logo- Compressed.jpg">
            <a:extLst>
              <a:ext uri="{FF2B5EF4-FFF2-40B4-BE49-F238E27FC236}">
                <a16:creationId xmlns:a16="http://schemas.microsoft.com/office/drawing/2014/main" id="{512AF087-F74D-D145-AF37-6BE8F14930E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51" y="17826"/>
            <a:ext cx="1934196" cy="1012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148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Title 1"/>
          <p:cNvSpPr txBox="1">
            <a:spLocks noGrp="1"/>
          </p:cNvSpPr>
          <p:nvPr>
            <p:ph type="title"/>
          </p:nvPr>
        </p:nvSpPr>
        <p:spPr>
          <a:xfrm>
            <a:off x="1471612" y="221463"/>
            <a:ext cx="10720387" cy="857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rgbClr val="1F497D"/>
                </a:solidFill>
              </a:defRPr>
            </a:lvl1pPr>
          </a:lstStyle>
          <a:p>
            <a:pPr algn="ctr"/>
            <a:r>
              <a:rPr sz="4400" dirty="0" err="1">
                <a:solidFill>
                  <a:schemeClr val="tx1"/>
                </a:solidFill>
              </a:rPr>
              <a:t>Opsonising</a:t>
            </a:r>
            <a:r>
              <a:rPr sz="4400" dirty="0">
                <a:solidFill>
                  <a:schemeClr val="tx1"/>
                </a:solidFill>
              </a:rPr>
              <a:t> antibodies are higher in non-</a:t>
            </a:r>
            <a:r>
              <a:rPr sz="4400" dirty="0" err="1">
                <a:solidFill>
                  <a:schemeClr val="tx1"/>
                </a:solidFill>
              </a:rPr>
              <a:t>colonised</a:t>
            </a:r>
            <a:r>
              <a:rPr sz="4400" dirty="0">
                <a:solidFill>
                  <a:schemeClr val="tx1"/>
                </a:solidFill>
              </a:rPr>
              <a:t> mother-infant pairs in the Gambia</a:t>
            </a:r>
          </a:p>
        </p:txBody>
      </p:sp>
      <p:pic>
        <p:nvPicPr>
          <p:cNvPr id="760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67" y="1431542"/>
            <a:ext cx="7920857" cy="5216177"/>
          </a:xfrm>
          <a:prstGeom prst="rect">
            <a:avLst/>
          </a:prstGeom>
          <a:ln w="12700">
            <a:miter lim="400000"/>
          </a:ln>
        </p:spPr>
      </p:pic>
      <p:sp>
        <p:nvSpPr>
          <p:cNvPr id="761" name="TextBox 4"/>
          <p:cNvSpPr txBox="1"/>
          <p:nvPr/>
        </p:nvSpPr>
        <p:spPr>
          <a:xfrm>
            <a:off x="10208505" y="6477701"/>
            <a:ext cx="2223379" cy="346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8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1800" dirty="0"/>
              <a:t>Le Doare</a:t>
            </a:r>
            <a:r>
              <a:rPr lang="en-GB" sz="1800" dirty="0"/>
              <a:t> et al</a:t>
            </a:r>
            <a:r>
              <a:rPr sz="1800" dirty="0"/>
              <a:t> 2017</a:t>
            </a:r>
          </a:p>
        </p:txBody>
      </p:sp>
      <p:sp>
        <p:nvSpPr>
          <p:cNvPr id="762" name="TextBox 5"/>
          <p:cNvSpPr txBox="1"/>
          <p:nvPr/>
        </p:nvSpPr>
        <p:spPr>
          <a:xfrm>
            <a:off x="8734342" y="2186862"/>
            <a:ext cx="1674188" cy="2769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1350"/>
              <a:t>This figure shows specific FI-C’ antibodies bound to complement in non-colonised (blue), mother and infant colonised with homologous ST (red), mother colonised only with homologous ST (yellow) and heterologous ST (green)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A7A492-883D-154D-BC10-A151ED4B9D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838" r="-773" b="29807"/>
          <a:stretch/>
        </p:blipFill>
        <p:spPr>
          <a:xfrm>
            <a:off x="21614" y="98650"/>
            <a:ext cx="1687068" cy="78601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68403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8" y="0"/>
            <a:ext cx="120634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High levels of pre-existing IgG in UK women </a:t>
            </a:r>
            <a:br>
              <a:rPr lang="en-US" dirty="0"/>
            </a:br>
            <a:r>
              <a:rPr lang="en-US" dirty="0"/>
              <a:t>aged 18-40 years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1524000" y="1567498"/>
          <a:ext cx="9144000" cy="5234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3E82C4E-027A-C94E-89BC-C5CE552C08C1}"/>
              </a:ext>
            </a:extLst>
          </p:cNvPr>
          <p:cNvSpPr txBox="1"/>
          <p:nvPr/>
        </p:nvSpPr>
        <p:spPr>
          <a:xfrm>
            <a:off x="10385095" y="6433106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PHE, unpublished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34586A-58B4-6446-BD31-97F0E990BD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838" r="-773" b="29807"/>
          <a:stretch/>
        </p:blipFill>
        <p:spPr>
          <a:xfrm>
            <a:off x="21614" y="98650"/>
            <a:ext cx="1687068" cy="78601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18071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28C32-6D81-BA40-8164-7B7D21C77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9137"/>
            <a:ext cx="10515600" cy="4351338"/>
          </a:xfrm>
        </p:spPr>
        <p:txBody>
          <a:bodyPr/>
          <a:lstStyle/>
          <a:p>
            <a:r>
              <a:rPr lang="en-UG" dirty="0"/>
              <a:t>Immunological and protective role of GBS colonisation is unknown, but colonisation in pregnancy is associated with increased disease risk.</a:t>
            </a:r>
          </a:p>
          <a:p>
            <a:r>
              <a:rPr lang="en-UG" dirty="0"/>
              <a:t>A challenge model evaluating the immunising effect of experimental GBS carriage in non-pregnant women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EC59E6-F1D1-AE47-9EC6-CA611B271CC6}"/>
              </a:ext>
            </a:extLst>
          </p:cNvPr>
          <p:cNvSpPr txBox="1">
            <a:spLocks/>
          </p:cNvSpPr>
          <p:nvPr/>
        </p:nvSpPr>
        <p:spPr>
          <a:xfrm>
            <a:off x="1449658" y="517525"/>
            <a:ext cx="100565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G" dirty="0"/>
              <a:t>Protective efficacy of colonisation in a GBS HIC study</a:t>
            </a: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1E87350D-9F4E-9A44-8FEC-89FC6B309435}"/>
              </a:ext>
            </a:extLst>
          </p:cNvPr>
          <p:cNvSpPr/>
          <p:nvPr/>
        </p:nvSpPr>
        <p:spPr>
          <a:xfrm>
            <a:off x="5414963" y="4257676"/>
            <a:ext cx="681037" cy="757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7AF628-218B-8F4C-BE7C-4E9FDF1D71FE}"/>
              </a:ext>
            </a:extLst>
          </p:cNvPr>
          <p:cNvSpPr txBox="1"/>
          <p:nvPr/>
        </p:nvSpPr>
        <p:spPr>
          <a:xfrm>
            <a:off x="1137247" y="5222856"/>
            <a:ext cx="96768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G" sz="2800" dirty="0"/>
              <a:t>First step towards reducing GBS associated preterm and stillbirth </a:t>
            </a:r>
          </a:p>
          <a:p>
            <a:pPr algn="ctr"/>
            <a:r>
              <a:rPr lang="en-UG" sz="2800" dirty="0"/>
              <a:t>and early onset disease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7B2DAD-A9DA-7949-B433-5D4548B869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838" r="-773" b="29807"/>
          <a:stretch/>
        </p:blipFill>
        <p:spPr>
          <a:xfrm>
            <a:off x="21614" y="98650"/>
            <a:ext cx="1687068" cy="78601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2586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5B2F6-2669-CC4B-AFD6-3E137E581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205" y="221879"/>
            <a:ext cx="10515600" cy="1325563"/>
          </a:xfrm>
        </p:spPr>
        <p:txBody>
          <a:bodyPr/>
          <a:lstStyle/>
          <a:p>
            <a:r>
              <a:rPr lang="en-UG" dirty="0"/>
              <a:t>Challenges on the road to a GBS HIC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3839D-D4E7-1248-A943-EE865262B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relative contribution of anti-capsular vs. anti-protein responses in protection against carriage </a:t>
            </a:r>
            <a:br>
              <a:rPr lang="en-GB" dirty="0"/>
            </a:br>
            <a:endParaRPr lang="en-GB" dirty="0"/>
          </a:p>
          <a:p>
            <a:r>
              <a:rPr lang="en-GB" dirty="0"/>
              <a:t>The correlation between mucosal and systemic immunity</a:t>
            </a:r>
            <a:br>
              <a:rPr lang="en-GB" dirty="0"/>
            </a:br>
            <a:endParaRPr lang="en-GB" dirty="0"/>
          </a:p>
          <a:p>
            <a:r>
              <a:rPr lang="en-GB" dirty="0"/>
              <a:t>The differences in relative contribution of serotypes to colonisation and immunity is not known</a:t>
            </a:r>
          </a:p>
          <a:p>
            <a:endParaRPr lang="en-UG" dirty="0"/>
          </a:p>
          <a:p>
            <a:r>
              <a:rPr lang="en-UG" dirty="0"/>
              <a:t>Identification of most sensitive method of detection of carriage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139A6-4C14-5145-8C28-FE9D4D9EB7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838" r="-773" b="29807"/>
          <a:stretch/>
        </p:blipFill>
        <p:spPr>
          <a:xfrm>
            <a:off x="21614" y="98650"/>
            <a:ext cx="1687068" cy="78601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23451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7" name="Picture 3" descr="Picture 3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2909647" y="1673806"/>
            <a:ext cx="6240692" cy="3510391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1408" name="TextBox 4"/>
          <p:cNvSpPr txBox="1"/>
          <p:nvPr/>
        </p:nvSpPr>
        <p:spPr>
          <a:xfrm>
            <a:off x="5508954" y="571528"/>
            <a:ext cx="1042078" cy="484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tIns="34289" rIns="34289" bIns="34289">
            <a:spAutoFit/>
          </a:bodyPr>
          <a:lstStyle>
            <a:lvl1pPr>
              <a:defRPr sz="3600">
                <a:solidFill>
                  <a:srgbClr val="1F497D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en-GB" sz="2700" dirty="0"/>
              <a:t>Thanks</a:t>
            </a:r>
            <a:endParaRPr sz="2700" dirty="0"/>
          </a:p>
        </p:txBody>
      </p:sp>
      <p:grpSp>
        <p:nvGrpSpPr>
          <p:cNvPr id="1412" name="Group 5"/>
          <p:cNvGrpSpPr/>
          <p:nvPr/>
        </p:nvGrpSpPr>
        <p:grpSpPr>
          <a:xfrm>
            <a:off x="258335" y="5629776"/>
            <a:ext cx="8314165" cy="1211141"/>
            <a:chOff x="-1" y="-2"/>
            <a:chExt cx="9144001" cy="1156315"/>
          </a:xfrm>
        </p:grpSpPr>
        <p:sp>
          <p:nvSpPr>
            <p:cNvPr id="1409" name="Rectangle 6"/>
            <p:cNvSpPr/>
            <p:nvPr/>
          </p:nvSpPr>
          <p:spPr>
            <a:xfrm>
              <a:off x="0" y="-2"/>
              <a:ext cx="9144000" cy="115631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defTabSz="342892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sz="1350"/>
            </a:p>
          </p:txBody>
        </p:sp>
        <p:pic>
          <p:nvPicPr>
            <p:cNvPr id="1411" name="Picture 9" descr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17846"/>
              <a:ext cx="1547666" cy="93610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926426B-1EF7-754D-A2B9-B10D88C61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150" y="5759097"/>
            <a:ext cx="2425700" cy="952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34A89C-7FE9-9148-9640-062FF42392F3}"/>
              </a:ext>
            </a:extLst>
          </p:cNvPr>
          <p:cNvSpPr txBox="1"/>
          <p:nvPr/>
        </p:nvSpPr>
        <p:spPr>
          <a:xfrm>
            <a:off x="258335" y="1400175"/>
            <a:ext cx="160204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G" dirty="0"/>
              <a:t>J</a:t>
            </a:r>
            <a:r>
              <a:rPr lang="en-GB" dirty="0"/>
              <a:t>o</a:t>
            </a:r>
            <a:r>
              <a:rPr lang="en-UG" dirty="0"/>
              <a:t>hn Tregoning</a:t>
            </a:r>
          </a:p>
          <a:p>
            <a:endParaRPr lang="en-UG" dirty="0"/>
          </a:p>
          <a:p>
            <a:r>
              <a:rPr lang="en-UG" dirty="0"/>
              <a:t>Tom Hall</a:t>
            </a:r>
          </a:p>
          <a:p>
            <a:endParaRPr lang="en-UG" dirty="0"/>
          </a:p>
          <a:p>
            <a:r>
              <a:rPr lang="en-UG" dirty="0"/>
              <a:t>Suzy Lim</a:t>
            </a:r>
          </a:p>
          <a:p>
            <a:endParaRPr lang="en-UG" dirty="0"/>
          </a:p>
          <a:p>
            <a:r>
              <a:rPr lang="en-UG" dirty="0"/>
              <a:t>Bengt Lindbom</a:t>
            </a:r>
          </a:p>
          <a:p>
            <a:endParaRPr lang="en-UG" dirty="0"/>
          </a:p>
          <a:p>
            <a:endParaRPr lang="en-UG" dirty="0"/>
          </a:p>
        </p:txBody>
      </p:sp>
      <p:pic>
        <p:nvPicPr>
          <p:cNvPr id="11" name="Picture 10" descr="C:\Users\PamelaWN.MRCUGANDA0\Desktop\Logo- Compressed.jpg">
            <a:extLst>
              <a:ext uri="{FF2B5EF4-FFF2-40B4-BE49-F238E27FC236}">
                <a16:creationId xmlns:a16="http://schemas.microsoft.com/office/drawing/2014/main" id="{A26C93CA-9AA7-6B45-B51E-958BE745331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804" y="5828455"/>
            <a:ext cx="1934196" cy="1012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110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-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+mj-lt"/>
              </a:rPr>
              <a:t>Group B Streptococcus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1421" y="1051850"/>
            <a:ext cx="8555059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Arial"/>
              <a:buChar char="•"/>
              <a:defRPr/>
            </a:pPr>
            <a:r>
              <a:rPr lang="en-GB" i="1" dirty="0"/>
              <a:t> Streptococcus </a:t>
            </a:r>
            <a:r>
              <a:rPr lang="en-GB" i="1" dirty="0" err="1"/>
              <a:t>agalactiae</a:t>
            </a:r>
            <a:r>
              <a:rPr lang="en-GB" dirty="0"/>
              <a:t>, Group B Streptococcus (GBS). </a:t>
            </a:r>
            <a:r>
              <a:rPr lang="en-US" dirty="0"/>
              <a:t>The leading cause of early onset (0-6 days, EO) and late onset (7-90 days, LO) sepsis and meningitis</a:t>
            </a:r>
          </a:p>
          <a:p>
            <a:pPr>
              <a:buClr>
                <a:srgbClr val="FF0000"/>
              </a:buClr>
              <a:defRPr/>
            </a:pPr>
            <a:endParaRPr lang="en-US" dirty="0"/>
          </a:p>
          <a:p>
            <a:pPr>
              <a:buClr>
                <a:srgbClr val="FF0000"/>
              </a:buClr>
              <a:buFont typeface="Arial"/>
              <a:buChar char="•"/>
              <a:defRPr/>
            </a:pPr>
            <a:r>
              <a:rPr lang="en-US" dirty="0"/>
              <a:t> </a:t>
            </a:r>
            <a:r>
              <a:rPr lang="en-GB" dirty="0"/>
              <a:t>5 serotypes that cause most disease are </a:t>
            </a:r>
            <a:r>
              <a:rPr lang="en-GB" dirty="0" err="1"/>
              <a:t>Ia</a:t>
            </a:r>
            <a:r>
              <a:rPr lang="en-GB" dirty="0"/>
              <a:t>, </a:t>
            </a:r>
            <a:r>
              <a:rPr lang="en-GB" dirty="0" err="1"/>
              <a:t>Ib</a:t>
            </a:r>
            <a:r>
              <a:rPr lang="en-GB" dirty="0"/>
              <a:t>, II, III, V</a:t>
            </a:r>
          </a:p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en-GB" dirty="0"/>
              <a:t> </a:t>
            </a:r>
          </a:p>
          <a:p>
            <a:pPr>
              <a:spcAft>
                <a:spcPts val="600"/>
              </a:spcAft>
              <a:buClr>
                <a:srgbClr val="C00000"/>
              </a:buClr>
            </a:pP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3321156" y="2575065"/>
            <a:ext cx="6752375" cy="3053972"/>
            <a:chOff x="323528" y="2200475"/>
            <a:chExt cx="4461428" cy="1522442"/>
          </a:xfrm>
        </p:grpSpPr>
        <p:sp>
          <p:nvSpPr>
            <p:cNvPr id="9" name="TextBox 8"/>
            <p:cNvSpPr txBox="1"/>
            <p:nvPr/>
          </p:nvSpPr>
          <p:spPr>
            <a:xfrm>
              <a:off x="728148" y="2200475"/>
              <a:ext cx="3304976" cy="1027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/>
                <a:t>♀♀♀♀♀</a:t>
              </a:r>
            </a:p>
            <a:p>
              <a:endParaRPr lang="en-GB" sz="3200" dirty="0"/>
            </a:p>
            <a:p>
              <a:endParaRPr lang="en-GB" sz="3200" dirty="0"/>
            </a:p>
            <a:p>
              <a:endParaRPr lang="en-GB" sz="3200" dirty="0"/>
            </a:p>
          </p:txBody>
        </p:sp>
        <p:pic>
          <p:nvPicPr>
            <p:cNvPr id="10" name="Picture 2" descr="http://upload.wikimedia.org/wikipedia/commons/e/e5/Aiga_nursery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2733999"/>
              <a:ext cx="273860" cy="3673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upload.wikimedia.org/wikipedia/commons/e/e5/Aiga_nursery.gif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1836" y="2743760"/>
              <a:ext cx="273860" cy="3673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upload.wikimedia.org/wikipedia/commons/e/e5/Aiga_nursery.gif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6941" y="3355544"/>
              <a:ext cx="273860" cy="36737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23528" y="2246123"/>
              <a:ext cx="431280" cy="184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1000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3528" y="2799101"/>
              <a:ext cx="728898" cy="184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100/1000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3528" y="3447173"/>
              <a:ext cx="574264" cy="184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2/1000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39750" y="2236867"/>
              <a:ext cx="2445206" cy="184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18% women are colonised (11-35%)*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39750" y="2862290"/>
              <a:ext cx="2376266" cy="322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50% of babies born to these mothers are  colonised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39750" y="3447173"/>
              <a:ext cx="1985287" cy="184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2% develop sepsis/meningitis</a:t>
              </a:r>
            </a:p>
          </p:txBody>
        </p:sp>
        <p:cxnSp>
          <p:nvCxnSpPr>
            <p:cNvPr id="19" name="Straight Arrow Connector 18"/>
            <p:cNvCxnSpPr>
              <a:cxnSpLocks/>
              <a:stCxn id="13" idx="2"/>
            </p:cNvCxnSpPr>
            <p:nvPr/>
          </p:nvCxnSpPr>
          <p:spPr>
            <a:xfrm>
              <a:off x="539168" y="2430239"/>
              <a:ext cx="8054" cy="382944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cxnSpLocks/>
            </p:cNvCxnSpPr>
            <p:nvPr/>
          </p:nvCxnSpPr>
          <p:spPr>
            <a:xfrm>
              <a:off x="3332393" y="2439156"/>
              <a:ext cx="15469" cy="374027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3347863" y="3180721"/>
              <a:ext cx="1" cy="248279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cxnSpLocks/>
            </p:cNvCxnSpPr>
            <p:nvPr/>
          </p:nvCxnSpPr>
          <p:spPr>
            <a:xfrm flipH="1">
              <a:off x="539168" y="3005014"/>
              <a:ext cx="5894" cy="423259"/>
            </a:xfrm>
            <a:prstGeom prst="straightConnector1">
              <a:avLst/>
            </a:prstGeom>
            <a:ln w="28575" cmpd="sng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10248205" y="2294383"/>
            <a:ext cx="1091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*Global estimate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6594303-A34D-9E4B-AAB2-B8BB807698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838" r="-773" b="29807"/>
          <a:stretch/>
        </p:blipFill>
        <p:spPr>
          <a:xfrm>
            <a:off x="21614" y="98650"/>
            <a:ext cx="1687068" cy="7860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3422B55-19AA-D04A-8403-02439CC26920}"/>
              </a:ext>
            </a:extLst>
          </p:cNvPr>
          <p:cNvSpPr txBox="1"/>
          <p:nvPr/>
        </p:nvSpPr>
        <p:spPr>
          <a:xfrm>
            <a:off x="9857678" y="6400801"/>
            <a:ext cx="1746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G" sz="1400" dirty="0"/>
              <a:t>Russell et al CID 2017</a:t>
            </a:r>
          </a:p>
        </p:txBody>
      </p:sp>
    </p:spTree>
    <p:extLst>
      <p:ext uri="{BB962C8B-B14F-4D97-AF65-F5344CB8AC3E}">
        <p14:creationId xmlns:p14="http://schemas.microsoft.com/office/powerpoint/2010/main" val="317257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5028" y="123901"/>
            <a:ext cx="8873567" cy="1363546"/>
          </a:xfrm>
          <a:prstGeom prst="rect">
            <a:avLst/>
          </a:prstGeom>
          <a:noFill/>
        </p:spPr>
        <p:txBody>
          <a:bodyPr vert="horz" wrap="square" lIns="0" tIns="143351" rIns="0" bIns="0" rtlCol="0" anchor="b" anchorCtr="0">
            <a:spAutoFit/>
          </a:bodyPr>
          <a:lstStyle/>
          <a:p>
            <a:pPr marL="56198" algn="ctr"/>
            <a:r>
              <a:rPr lang="en-ZA" spc="-4" dirty="0"/>
              <a:t> </a:t>
            </a:r>
            <a:r>
              <a:rPr lang="en-US" spc="-4" dirty="0">
                <a:cs typeface="Calibri" panose="020F0502020204030204" pitchFamily="34" charset="0"/>
              </a:rPr>
              <a:t>Stages </a:t>
            </a:r>
            <a:r>
              <a:rPr lang="en-US" dirty="0">
                <a:cs typeface="Calibri" panose="020F0502020204030204" pitchFamily="34" charset="0"/>
              </a:rPr>
              <a:t>of GBS m</a:t>
            </a:r>
            <a:r>
              <a:rPr lang="en-US" spc="-4" dirty="0">
                <a:cs typeface="Calibri" panose="020F0502020204030204" pitchFamily="34" charset="0"/>
              </a:rPr>
              <a:t>aternal and neonatal</a:t>
            </a:r>
            <a:r>
              <a:rPr lang="en-US" spc="8" dirty="0">
                <a:cs typeface="Calibri" panose="020F0502020204030204" pitchFamily="34" charset="0"/>
              </a:rPr>
              <a:t> i</a:t>
            </a:r>
            <a:r>
              <a:rPr lang="en-US" dirty="0">
                <a:cs typeface="Calibri" panose="020F0502020204030204" pitchFamily="34" charset="0"/>
              </a:rPr>
              <a:t>nfection</a:t>
            </a:r>
            <a:endParaRPr dirty="0"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0"/>
          </p:nvPr>
        </p:nvSpPr>
        <p:spPr>
          <a:xfrm>
            <a:off x="10134600" y="6480114"/>
            <a:ext cx="2743200" cy="1175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1438">
              <a:lnSpc>
                <a:spcPts val="829"/>
              </a:lnSpc>
            </a:pPr>
            <a:fld id="{81D60167-4931-47E6-BA6A-407CBD079E47}" type="slidenum">
              <a:rPr spc="-4" dirty="0"/>
              <a:pPr marL="71438">
                <a:lnSpc>
                  <a:spcPts val="829"/>
                </a:lnSpc>
              </a:pPr>
              <a:t>3</a:t>
            </a:fld>
            <a:endParaRPr spc="-4" dirty="0"/>
          </a:p>
        </p:txBody>
      </p:sp>
      <p:sp>
        <p:nvSpPr>
          <p:cNvPr id="3" name="object 3"/>
          <p:cNvSpPr txBox="1"/>
          <p:nvPr/>
        </p:nvSpPr>
        <p:spPr>
          <a:xfrm>
            <a:off x="1708683" y="6609057"/>
            <a:ext cx="3053239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/>
            <a:r>
              <a:rPr sz="750" spc="-4" dirty="0">
                <a:solidFill>
                  <a:srgbClr val="B3A89E"/>
                </a:solidFill>
                <a:latin typeface="Arial"/>
                <a:cs typeface="Arial"/>
              </a:rPr>
              <a:t>Adapted </a:t>
            </a:r>
            <a:r>
              <a:rPr sz="750" dirty="0">
                <a:solidFill>
                  <a:srgbClr val="B3A89E"/>
                </a:solidFill>
                <a:latin typeface="Arial"/>
                <a:cs typeface="Arial"/>
              </a:rPr>
              <a:t>from: </a:t>
            </a:r>
            <a:r>
              <a:rPr sz="750" spc="-4" dirty="0">
                <a:solidFill>
                  <a:srgbClr val="B3A89E"/>
                </a:solidFill>
                <a:latin typeface="Arial"/>
                <a:cs typeface="Arial"/>
              </a:rPr>
              <a:t>Doran &amp; </a:t>
            </a:r>
            <a:r>
              <a:rPr sz="750" spc="-8" dirty="0">
                <a:solidFill>
                  <a:srgbClr val="B3A89E"/>
                </a:solidFill>
                <a:latin typeface="Arial"/>
                <a:cs typeface="Arial"/>
              </a:rPr>
              <a:t>Nizet </a:t>
            </a:r>
            <a:r>
              <a:rPr sz="750" spc="-4" dirty="0">
                <a:solidFill>
                  <a:srgbClr val="B3A89E"/>
                </a:solidFill>
                <a:latin typeface="Arial"/>
                <a:cs typeface="Arial"/>
              </a:rPr>
              <a:t>Molecular Microbiology </a:t>
            </a:r>
            <a:r>
              <a:rPr sz="750" spc="-8" dirty="0">
                <a:solidFill>
                  <a:srgbClr val="B3A89E"/>
                </a:solidFill>
                <a:latin typeface="Arial"/>
                <a:cs typeface="Arial"/>
              </a:rPr>
              <a:t>2004 </a:t>
            </a:r>
            <a:r>
              <a:rPr sz="750" spc="-4" dirty="0">
                <a:solidFill>
                  <a:srgbClr val="B3A89E"/>
                </a:solidFill>
                <a:latin typeface="Arial"/>
                <a:cs typeface="Arial"/>
              </a:rPr>
              <a:t>54 (1),</a:t>
            </a:r>
            <a:r>
              <a:rPr sz="750" spc="34" dirty="0">
                <a:solidFill>
                  <a:srgbClr val="B3A89E"/>
                </a:solidFill>
                <a:latin typeface="Arial"/>
                <a:cs typeface="Arial"/>
              </a:rPr>
              <a:t> </a:t>
            </a:r>
            <a:r>
              <a:rPr sz="750" spc="-8" dirty="0">
                <a:solidFill>
                  <a:srgbClr val="B3A89E"/>
                </a:solidFill>
                <a:latin typeface="Arial"/>
                <a:cs typeface="Arial"/>
              </a:rPr>
              <a:t>23–31</a:t>
            </a:r>
            <a:endParaRPr sz="75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32985" y="1571022"/>
            <a:ext cx="9526030" cy="4847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7" name="Curved Right Arrow 6"/>
          <p:cNvSpPr/>
          <p:nvPr/>
        </p:nvSpPr>
        <p:spPr>
          <a:xfrm flipV="1">
            <a:off x="4693920" y="3028950"/>
            <a:ext cx="228600" cy="305890"/>
          </a:xfrm>
          <a:prstGeom prst="curvedRightArrow">
            <a:avLst>
              <a:gd name="adj1" fmla="val 8065"/>
              <a:gd name="adj2" fmla="val 50000"/>
              <a:gd name="adj3" fmla="val 25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05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1E2CAE-470B-49CB-BDD2-5C2811F752CC}"/>
              </a:ext>
            </a:extLst>
          </p:cNvPr>
          <p:cNvSpPr txBox="1"/>
          <p:nvPr/>
        </p:nvSpPr>
        <p:spPr>
          <a:xfrm>
            <a:off x="1708682" y="5761437"/>
            <a:ext cx="1720694" cy="1858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US" sz="10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AD63FD-F2DA-4B0A-94E3-F63B03C9979C}"/>
              </a:ext>
            </a:extLst>
          </p:cNvPr>
          <p:cNvSpPr txBox="1"/>
          <p:nvPr/>
        </p:nvSpPr>
        <p:spPr>
          <a:xfrm>
            <a:off x="8918911" y="6502564"/>
            <a:ext cx="1752600" cy="2129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Slide: courtesy S. Madhi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A217EC-625A-9B4A-A6E2-E4F36116FD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838" r="-773" b="29807"/>
          <a:stretch/>
        </p:blipFill>
        <p:spPr>
          <a:xfrm>
            <a:off x="21614" y="98650"/>
            <a:ext cx="1687068" cy="78601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12429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AD6414-D8AA-364D-AFA9-59E5B548C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156" y="3444231"/>
            <a:ext cx="10938658" cy="19867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78AEDB-12F1-0B46-AE9D-A9F2E283F3D1}"/>
              </a:ext>
            </a:extLst>
          </p:cNvPr>
          <p:cNvSpPr txBox="1"/>
          <p:nvPr/>
        </p:nvSpPr>
        <p:spPr>
          <a:xfrm>
            <a:off x="9201150" y="6343650"/>
            <a:ext cx="209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G" dirty="0"/>
              <a:t>Goodman et al 1997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A2341B-0BD4-394D-9607-84B290D15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31" y="1095163"/>
            <a:ext cx="5220160" cy="25178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65E4B3-6367-7442-9B97-4943BEA821B8}"/>
              </a:ext>
            </a:extLst>
          </p:cNvPr>
          <p:cNvSpPr txBox="1"/>
          <p:nvPr/>
        </p:nvSpPr>
        <p:spPr>
          <a:xfrm>
            <a:off x="5643563" y="5512653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G" sz="2400" dirty="0"/>
              <a:t>Approx. 40% of women positive at delivery missed at 37 week screening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56369711-5139-744F-9A67-59BE561EDAB6}"/>
              </a:ext>
            </a:extLst>
          </p:cNvPr>
          <p:cNvSpPr/>
          <p:nvPr/>
        </p:nvSpPr>
        <p:spPr>
          <a:xfrm>
            <a:off x="8443913" y="5014491"/>
            <a:ext cx="171450" cy="48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CFE195-6CFD-5241-AF49-1A93919E4EAD}"/>
              </a:ext>
            </a:extLst>
          </p:cNvPr>
          <p:cNvSpPr/>
          <p:nvPr/>
        </p:nvSpPr>
        <p:spPr>
          <a:xfrm>
            <a:off x="7472363" y="4702849"/>
            <a:ext cx="1728787" cy="2549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4D631C-AAC3-2346-9B43-6015985285EB}"/>
              </a:ext>
            </a:extLst>
          </p:cNvPr>
          <p:cNvSpPr txBox="1"/>
          <p:nvPr/>
        </p:nvSpPr>
        <p:spPr>
          <a:xfrm>
            <a:off x="1708682" y="-19503"/>
            <a:ext cx="95086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G" sz="4400" dirty="0"/>
              <a:t>Colonisation is often transient in pregnancy.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F96115-2F55-D942-8EAB-2CA8744714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838" r="-773" b="29807"/>
          <a:stretch/>
        </p:blipFill>
        <p:spPr>
          <a:xfrm>
            <a:off x="21614" y="98650"/>
            <a:ext cx="1687068" cy="7860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AB7801-5D7B-1044-91A9-6D168AD8A7BE}"/>
              </a:ext>
            </a:extLst>
          </p:cNvPr>
          <p:cNvSpPr txBox="1"/>
          <p:nvPr/>
        </p:nvSpPr>
        <p:spPr>
          <a:xfrm>
            <a:off x="5643563" y="1762335"/>
            <a:ext cx="5953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G" dirty="0"/>
              <a:t>Of 735 colonised women, only 28 (3.8%) colonised throughout pregnancy</a:t>
            </a:r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318682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164DC1-D815-6D46-8492-F01C92B9C58A}"/>
              </a:ext>
            </a:extLst>
          </p:cNvPr>
          <p:cNvSpPr txBox="1"/>
          <p:nvPr/>
        </p:nvSpPr>
        <p:spPr>
          <a:xfrm>
            <a:off x="10101263" y="6488668"/>
            <a:ext cx="1922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G" dirty="0"/>
              <a:t> Hansen et al 2004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095B07-40E8-5A4D-819A-9F97AED76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136"/>
          <a:stretch/>
        </p:blipFill>
        <p:spPr>
          <a:xfrm>
            <a:off x="0" y="832255"/>
            <a:ext cx="5970893" cy="43505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6BFB12-2B80-844A-8C5F-2E0E5C8FADDE}"/>
              </a:ext>
            </a:extLst>
          </p:cNvPr>
          <p:cNvSpPr txBox="1"/>
          <p:nvPr/>
        </p:nvSpPr>
        <p:spPr>
          <a:xfrm>
            <a:off x="209937" y="5446921"/>
            <a:ext cx="4990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G" sz="2400" dirty="0"/>
              <a:t>Cumulatively 50% colonised during 1 year of study (44 women)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G" sz="2400" dirty="0"/>
              <a:t>16% colonised for &gt;1 yr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40848C-7C49-0140-B4E2-D26AF6ED7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262" y="164306"/>
            <a:ext cx="6781800" cy="35306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C9EB8B0-F8A6-3A40-92DB-7B15A6C9EA1A}"/>
              </a:ext>
            </a:extLst>
          </p:cNvPr>
          <p:cNvSpPr/>
          <p:nvPr/>
        </p:nvSpPr>
        <p:spPr>
          <a:xfrm>
            <a:off x="5362957" y="2147287"/>
            <a:ext cx="6109906" cy="3530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8815DF-2F16-DB47-9709-DAA7BE3FB07C}"/>
              </a:ext>
            </a:extLst>
          </p:cNvPr>
          <p:cNvSpPr txBox="1"/>
          <p:nvPr/>
        </p:nvSpPr>
        <p:spPr>
          <a:xfrm>
            <a:off x="5362957" y="3905656"/>
            <a:ext cx="6619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G" sz="2400" dirty="0"/>
              <a:t>Women intermittently colonised had same PGFR pattern on subsequent culture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DAB10BED-EAD1-5D42-9EF9-93C56BF73764}"/>
              </a:ext>
            </a:extLst>
          </p:cNvPr>
          <p:cNvSpPr/>
          <p:nvPr/>
        </p:nvSpPr>
        <p:spPr>
          <a:xfrm>
            <a:off x="8591162" y="4787223"/>
            <a:ext cx="152788" cy="437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588F53-2175-0A4C-BA95-98911501103B}"/>
              </a:ext>
            </a:extLst>
          </p:cNvPr>
          <p:cNvSpPr txBox="1"/>
          <p:nvPr/>
        </p:nvSpPr>
        <p:spPr>
          <a:xfrm>
            <a:off x="6806953" y="5446921"/>
            <a:ext cx="3808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G" sz="2400" dirty="0"/>
              <a:t>Likely colonised at low densities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FFECB0-69F2-204F-8BE3-E49FB6F8D1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838" r="-773" b="29807"/>
          <a:stretch/>
        </p:blipFill>
        <p:spPr>
          <a:xfrm>
            <a:off x="21614" y="98650"/>
            <a:ext cx="1687068" cy="78601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5357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17574-3C31-2345-A642-FC230DE5D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3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G" sz="4000" dirty="0"/>
              <a:t>Multiple serotype carriage hampers strain selection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77A303-6F53-DB44-A5AB-B1A187E32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565" y="1417907"/>
            <a:ext cx="8337251" cy="4803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996082-6619-1042-88D6-45F2DF9C1C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838" r="-773" b="29807"/>
          <a:stretch/>
        </p:blipFill>
        <p:spPr>
          <a:xfrm>
            <a:off x="21614" y="98650"/>
            <a:ext cx="1687068" cy="78601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19747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TextBox 6"/>
          <p:cNvSpPr/>
          <p:nvPr/>
        </p:nvSpPr>
        <p:spPr>
          <a:xfrm>
            <a:off x="2935759" y="1167533"/>
            <a:ext cx="1492081" cy="277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4289" tIns="34289" rIns="34289" bIns="34289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 sz="1350"/>
          </a:p>
        </p:txBody>
      </p:sp>
      <p:sp>
        <p:nvSpPr>
          <p:cNvPr id="665" name="Title 1"/>
          <p:cNvSpPr txBox="1">
            <a:spLocks noGrp="1"/>
          </p:cNvSpPr>
          <p:nvPr>
            <p:ph type="title"/>
          </p:nvPr>
        </p:nvSpPr>
        <p:spPr>
          <a:xfrm>
            <a:off x="2095499" y="491655"/>
            <a:ext cx="8665427" cy="38066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00" b="1">
                <a:solidFill>
                  <a:srgbClr val="1F497D"/>
                </a:solidFill>
              </a:defRPr>
            </a:lvl1pPr>
          </a:lstStyle>
          <a:p>
            <a:pPr algn="ctr"/>
            <a:r>
              <a:rPr lang="en-GB" sz="4000" b="0" dirty="0">
                <a:solidFill>
                  <a:schemeClr val="tx1"/>
                </a:solidFill>
              </a:rPr>
              <a:t>Bacterial</a:t>
            </a:r>
            <a:r>
              <a:rPr sz="4000" b="0" dirty="0">
                <a:solidFill>
                  <a:schemeClr val="tx1"/>
                </a:solidFill>
              </a:rPr>
              <a:t> factors</a:t>
            </a:r>
            <a:r>
              <a:rPr lang="en-GB" sz="4000" b="0" dirty="0">
                <a:solidFill>
                  <a:schemeClr val="tx1"/>
                </a:solidFill>
              </a:rPr>
              <a:t> allow colonisation and immune evasion</a:t>
            </a:r>
            <a:r>
              <a:rPr sz="40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66" name="Freeform 2"/>
          <p:cNvSpPr/>
          <p:nvPr/>
        </p:nvSpPr>
        <p:spPr>
          <a:xfrm>
            <a:off x="7162800" y="3629025"/>
            <a:ext cx="1657275" cy="907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1" h="21368" extrusionOk="0">
                <a:moveTo>
                  <a:pt x="2873" y="168"/>
                </a:moveTo>
                <a:cubicBezTo>
                  <a:pt x="2718" y="280"/>
                  <a:pt x="2565" y="398"/>
                  <a:pt x="2409" y="504"/>
                </a:cubicBezTo>
                <a:cubicBezTo>
                  <a:pt x="2318" y="567"/>
                  <a:pt x="2219" y="593"/>
                  <a:pt x="2131" y="672"/>
                </a:cubicBezTo>
                <a:cubicBezTo>
                  <a:pt x="1413" y="1324"/>
                  <a:pt x="2274" y="754"/>
                  <a:pt x="1575" y="1177"/>
                </a:cubicBezTo>
                <a:cubicBezTo>
                  <a:pt x="1330" y="1622"/>
                  <a:pt x="1072" y="2222"/>
                  <a:pt x="741" y="2522"/>
                </a:cubicBezTo>
                <a:cubicBezTo>
                  <a:pt x="654" y="2601"/>
                  <a:pt x="556" y="2634"/>
                  <a:pt x="463" y="2690"/>
                </a:cubicBezTo>
                <a:cubicBezTo>
                  <a:pt x="401" y="2858"/>
                  <a:pt x="323" y="3010"/>
                  <a:pt x="278" y="3194"/>
                </a:cubicBezTo>
                <a:cubicBezTo>
                  <a:pt x="149" y="3721"/>
                  <a:pt x="77" y="4317"/>
                  <a:pt x="0" y="4876"/>
                </a:cubicBezTo>
                <a:cubicBezTo>
                  <a:pt x="11" y="5191"/>
                  <a:pt x="-36" y="7099"/>
                  <a:pt x="185" y="7902"/>
                </a:cubicBezTo>
                <a:cubicBezTo>
                  <a:pt x="258" y="8166"/>
                  <a:pt x="579" y="8901"/>
                  <a:pt x="649" y="9079"/>
                </a:cubicBezTo>
                <a:cubicBezTo>
                  <a:pt x="713" y="9243"/>
                  <a:pt x="760" y="9432"/>
                  <a:pt x="834" y="9583"/>
                </a:cubicBezTo>
                <a:cubicBezTo>
                  <a:pt x="1008" y="9938"/>
                  <a:pt x="1205" y="10255"/>
                  <a:pt x="1390" y="10592"/>
                </a:cubicBezTo>
                <a:cubicBezTo>
                  <a:pt x="1483" y="10760"/>
                  <a:pt x="1595" y="10898"/>
                  <a:pt x="1668" y="11096"/>
                </a:cubicBezTo>
                <a:cubicBezTo>
                  <a:pt x="1730" y="11264"/>
                  <a:pt x="1779" y="11449"/>
                  <a:pt x="1853" y="11600"/>
                </a:cubicBezTo>
                <a:cubicBezTo>
                  <a:pt x="2027" y="11956"/>
                  <a:pt x="2264" y="12213"/>
                  <a:pt x="2409" y="12609"/>
                </a:cubicBezTo>
                <a:cubicBezTo>
                  <a:pt x="2819" y="13724"/>
                  <a:pt x="2338" y="12485"/>
                  <a:pt x="2873" y="13618"/>
                </a:cubicBezTo>
                <a:cubicBezTo>
                  <a:pt x="2973" y="13831"/>
                  <a:pt x="3050" y="14078"/>
                  <a:pt x="3151" y="14290"/>
                </a:cubicBezTo>
                <a:cubicBezTo>
                  <a:pt x="3236" y="14471"/>
                  <a:pt x="3348" y="14607"/>
                  <a:pt x="3429" y="14795"/>
                </a:cubicBezTo>
                <a:cubicBezTo>
                  <a:pt x="3566" y="15114"/>
                  <a:pt x="3676" y="15467"/>
                  <a:pt x="3800" y="15803"/>
                </a:cubicBezTo>
                <a:lnTo>
                  <a:pt x="3985" y="16308"/>
                </a:lnTo>
                <a:cubicBezTo>
                  <a:pt x="4047" y="16476"/>
                  <a:pt x="4135" y="16620"/>
                  <a:pt x="4170" y="16812"/>
                </a:cubicBezTo>
                <a:cubicBezTo>
                  <a:pt x="4232" y="17148"/>
                  <a:pt x="4317" y="17473"/>
                  <a:pt x="4356" y="17821"/>
                </a:cubicBezTo>
                <a:cubicBezTo>
                  <a:pt x="4417" y="18381"/>
                  <a:pt x="4441" y="18960"/>
                  <a:pt x="4541" y="19502"/>
                </a:cubicBezTo>
                <a:cubicBezTo>
                  <a:pt x="4603" y="19838"/>
                  <a:pt x="4541" y="20399"/>
                  <a:pt x="4726" y="20511"/>
                </a:cubicBezTo>
                <a:cubicBezTo>
                  <a:pt x="4819" y="20567"/>
                  <a:pt x="4917" y="20600"/>
                  <a:pt x="5004" y="20679"/>
                </a:cubicBezTo>
                <a:cubicBezTo>
                  <a:pt x="5104" y="20769"/>
                  <a:pt x="5178" y="20944"/>
                  <a:pt x="5282" y="21015"/>
                </a:cubicBezTo>
                <a:cubicBezTo>
                  <a:pt x="5531" y="21184"/>
                  <a:pt x="6458" y="21327"/>
                  <a:pt x="6580" y="21351"/>
                </a:cubicBezTo>
                <a:cubicBezTo>
                  <a:pt x="7939" y="21295"/>
                  <a:pt x="9298" y="21183"/>
                  <a:pt x="10658" y="21183"/>
                </a:cubicBezTo>
                <a:cubicBezTo>
                  <a:pt x="16362" y="21183"/>
                  <a:pt x="10052" y="21600"/>
                  <a:pt x="15106" y="21183"/>
                </a:cubicBezTo>
                <a:cubicBezTo>
                  <a:pt x="15384" y="21127"/>
                  <a:pt x="15662" y="21061"/>
                  <a:pt x="15941" y="21015"/>
                </a:cubicBezTo>
                <a:cubicBezTo>
                  <a:pt x="16342" y="20949"/>
                  <a:pt x="16745" y="20934"/>
                  <a:pt x="17145" y="20847"/>
                </a:cubicBezTo>
                <a:cubicBezTo>
                  <a:pt x="17519" y="20766"/>
                  <a:pt x="17887" y="20623"/>
                  <a:pt x="18258" y="20511"/>
                </a:cubicBezTo>
                <a:cubicBezTo>
                  <a:pt x="18443" y="20455"/>
                  <a:pt x="18635" y="20450"/>
                  <a:pt x="18814" y="20343"/>
                </a:cubicBezTo>
                <a:cubicBezTo>
                  <a:pt x="19241" y="20084"/>
                  <a:pt x="18996" y="20209"/>
                  <a:pt x="19555" y="20006"/>
                </a:cubicBezTo>
                <a:cubicBezTo>
                  <a:pt x="19679" y="19894"/>
                  <a:pt x="19799" y="19769"/>
                  <a:pt x="19926" y="19670"/>
                </a:cubicBezTo>
                <a:cubicBezTo>
                  <a:pt x="20016" y="19600"/>
                  <a:pt x="20118" y="19588"/>
                  <a:pt x="20204" y="19502"/>
                </a:cubicBezTo>
                <a:cubicBezTo>
                  <a:pt x="20399" y="19306"/>
                  <a:pt x="20760" y="18830"/>
                  <a:pt x="20760" y="18830"/>
                </a:cubicBezTo>
                <a:lnTo>
                  <a:pt x="21131" y="17821"/>
                </a:lnTo>
                <a:cubicBezTo>
                  <a:pt x="21192" y="17653"/>
                  <a:pt x="21266" y="17497"/>
                  <a:pt x="21316" y="17316"/>
                </a:cubicBezTo>
                <a:lnTo>
                  <a:pt x="21501" y="16644"/>
                </a:lnTo>
                <a:cubicBezTo>
                  <a:pt x="21470" y="15912"/>
                  <a:pt x="21564" y="14528"/>
                  <a:pt x="21223" y="13786"/>
                </a:cubicBezTo>
                <a:cubicBezTo>
                  <a:pt x="21152" y="13631"/>
                  <a:pt x="21038" y="13562"/>
                  <a:pt x="20945" y="13450"/>
                </a:cubicBezTo>
                <a:cubicBezTo>
                  <a:pt x="20883" y="13226"/>
                  <a:pt x="20848" y="12970"/>
                  <a:pt x="20760" y="12777"/>
                </a:cubicBezTo>
                <a:cubicBezTo>
                  <a:pt x="20689" y="12622"/>
                  <a:pt x="20572" y="12558"/>
                  <a:pt x="20482" y="12441"/>
                </a:cubicBezTo>
                <a:cubicBezTo>
                  <a:pt x="20356" y="12278"/>
                  <a:pt x="20228" y="12119"/>
                  <a:pt x="20111" y="11937"/>
                </a:cubicBezTo>
                <a:cubicBezTo>
                  <a:pt x="20012" y="11782"/>
                  <a:pt x="19938" y="11575"/>
                  <a:pt x="19833" y="11432"/>
                </a:cubicBezTo>
                <a:cubicBezTo>
                  <a:pt x="19677" y="11220"/>
                  <a:pt x="19204" y="10751"/>
                  <a:pt x="18999" y="10592"/>
                </a:cubicBezTo>
                <a:cubicBezTo>
                  <a:pt x="18909" y="10522"/>
                  <a:pt x="18814" y="10480"/>
                  <a:pt x="18721" y="10423"/>
                </a:cubicBezTo>
                <a:cubicBezTo>
                  <a:pt x="17847" y="9234"/>
                  <a:pt x="18831" y="10438"/>
                  <a:pt x="17980" y="9751"/>
                </a:cubicBezTo>
                <a:cubicBezTo>
                  <a:pt x="17815" y="9618"/>
                  <a:pt x="17677" y="9393"/>
                  <a:pt x="17516" y="9247"/>
                </a:cubicBezTo>
                <a:cubicBezTo>
                  <a:pt x="17326" y="9074"/>
                  <a:pt x="16951" y="8974"/>
                  <a:pt x="16775" y="8910"/>
                </a:cubicBezTo>
                <a:cubicBezTo>
                  <a:pt x="16131" y="8131"/>
                  <a:pt x="16940" y="9060"/>
                  <a:pt x="16033" y="8238"/>
                </a:cubicBezTo>
                <a:cubicBezTo>
                  <a:pt x="15352" y="7620"/>
                  <a:pt x="16254" y="8147"/>
                  <a:pt x="15292" y="7565"/>
                </a:cubicBezTo>
                <a:cubicBezTo>
                  <a:pt x="15171" y="7492"/>
                  <a:pt x="15039" y="7486"/>
                  <a:pt x="14921" y="7397"/>
                </a:cubicBezTo>
                <a:cubicBezTo>
                  <a:pt x="13294" y="6167"/>
                  <a:pt x="14819" y="7267"/>
                  <a:pt x="13809" y="6220"/>
                </a:cubicBezTo>
                <a:cubicBezTo>
                  <a:pt x="13358" y="5753"/>
                  <a:pt x="13689" y="6419"/>
                  <a:pt x="13253" y="5716"/>
                </a:cubicBezTo>
                <a:cubicBezTo>
                  <a:pt x="13057" y="5400"/>
                  <a:pt x="12842" y="5103"/>
                  <a:pt x="12697" y="4707"/>
                </a:cubicBezTo>
                <a:cubicBezTo>
                  <a:pt x="12423" y="3963"/>
                  <a:pt x="12198" y="3208"/>
                  <a:pt x="11770" y="2690"/>
                </a:cubicBezTo>
                <a:cubicBezTo>
                  <a:pt x="11677" y="2578"/>
                  <a:pt x="11592" y="2444"/>
                  <a:pt x="11492" y="2354"/>
                </a:cubicBezTo>
                <a:cubicBezTo>
                  <a:pt x="11359" y="2233"/>
                  <a:pt x="10962" y="2071"/>
                  <a:pt x="10843" y="2017"/>
                </a:cubicBezTo>
                <a:cubicBezTo>
                  <a:pt x="10751" y="1905"/>
                  <a:pt x="10676" y="1705"/>
                  <a:pt x="10565" y="1681"/>
                </a:cubicBezTo>
                <a:cubicBezTo>
                  <a:pt x="10321" y="1628"/>
                  <a:pt x="6136" y="1346"/>
                  <a:pt x="6117" y="1345"/>
                </a:cubicBezTo>
                <a:cubicBezTo>
                  <a:pt x="5993" y="1289"/>
                  <a:pt x="5871" y="1222"/>
                  <a:pt x="5746" y="1177"/>
                </a:cubicBezTo>
                <a:cubicBezTo>
                  <a:pt x="5163" y="965"/>
                  <a:pt x="5068" y="1047"/>
                  <a:pt x="4448" y="672"/>
                </a:cubicBezTo>
                <a:lnTo>
                  <a:pt x="3614" y="168"/>
                </a:lnTo>
                <a:cubicBezTo>
                  <a:pt x="3522" y="112"/>
                  <a:pt x="3434" y="0"/>
                  <a:pt x="3336" y="0"/>
                </a:cubicBezTo>
                <a:lnTo>
                  <a:pt x="2873" y="16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1350"/>
          </a:p>
        </p:txBody>
      </p:sp>
      <p:pic>
        <p:nvPicPr>
          <p:cNvPr id="66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215" y="1609017"/>
            <a:ext cx="5311994" cy="4545454"/>
          </a:xfrm>
          <a:prstGeom prst="rect">
            <a:avLst/>
          </a:prstGeom>
          <a:ln w="12700">
            <a:miter lim="400000"/>
          </a:ln>
        </p:spPr>
      </p:pic>
      <p:sp>
        <p:nvSpPr>
          <p:cNvPr id="668" name="Oval 8"/>
          <p:cNvSpPr/>
          <p:nvPr/>
        </p:nvSpPr>
        <p:spPr>
          <a:xfrm>
            <a:off x="3881755" y="3428999"/>
            <a:ext cx="1512170" cy="972110"/>
          </a:xfrm>
          <a:prstGeom prst="ellipse">
            <a:avLst/>
          </a:prstGeom>
          <a:ln w="25400">
            <a:solidFill>
              <a:srgbClr val="3A5E8A"/>
            </a:solidFill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1350"/>
          </a:p>
        </p:txBody>
      </p:sp>
      <p:sp>
        <p:nvSpPr>
          <p:cNvPr id="669" name="Oval 9"/>
          <p:cNvSpPr/>
          <p:nvPr/>
        </p:nvSpPr>
        <p:spPr>
          <a:xfrm>
            <a:off x="3545794" y="2780928"/>
            <a:ext cx="1308071" cy="648073"/>
          </a:xfrm>
          <a:prstGeom prst="ellipse">
            <a:avLst/>
          </a:prstGeom>
          <a:ln w="25400">
            <a:solidFill>
              <a:srgbClr val="3A5E8A"/>
            </a:solidFill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764520-7AFF-4B4D-BD09-ECACF051EA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838" r="-773" b="29807"/>
          <a:stretch/>
        </p:blipFill>
        <p:spPr>
          <a:xfrm>
            <a:off x="21614" y="98650"/>
            <a:ext cx="1687068" cy="7860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E5E7D3-1BA2-FA45-87FC-FFBB1E0962BB}"/>
              </a:ext>
            </a:extLst>
          </p:cNvPr>
          <p:cNvSpPr txBox="1"/>
          <p:nvPr/>
        </p:nvSpPr>
        <p:spPr>
          <a:xfrm>
            <a:off x="10526751" y="6488668"/>
            <a:ext cx="137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G" dirty="0"/>
              <a:t>To et al 2020</a:t>
            </a:r>
          </a:p>
        </p:txBody>
      </p:sp>
    </p:spTree>
    <p:extLst>
      <p:ext uri="{BB962C8B-B14F-4D97-AF65-F5344CB8AC3E}">
        <p14:creationId xmlns:p14="http://schemas.microsoft.com/office/powerpoint/2010/main" val="125555506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Title 1"/>
          <p:cNvSpPr txBox="1">
            <a:spLocks noGrp="1"/>
          </p:cNvSpPr>
          <p:nvPr>
            <p:ph type="title"/>
          </p:nvPr>
        </p:nvSpPr>
        <p:spPr>
          <a:xfrm>
            <a:off x="1981200" y="438761"/>
            <a:ext cx="8229600" cy="857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rgbClr val="1F497D"/>
                </a:solidFill>
              </a:defRPr>
            </a:lvl1pPr>
          </a:lstStyle>
          <a:p>
            <a:pPr algn="ctr"/>
            <a:r>
              <a:rPr sz="4000" dirty="0">
                <a:solidFill>
                  <a:schemeClr val="tx1"/>
                </a:solidFill>
              </a:rPr>
              <a:t>Rib and alpha-C Proteins modulate invasion of the vaginal epithelium</a:t>
            </a:r>
          </a:p>
        </p:txBody>
      </p:sp>
      <p:pic>
        <p:nvPicPr>
          <p:cNvPr id="773" name="Picture 3" descr="Picture 3"/>
          <p:cNvPicPr>
            <a:picLocks noChangeAspect="1"/>
          </p:cNvPicPr>
          <p:nvPr/>
        </p:nvPicPr>
        <p:blipFill>
          <a:blip r:embed="rId3"/>
          <a:srcRect t="28444"/>
          <a:stretch>
            <a:fillRect/>
          </a:stretch>
        </p:blipFill>
        <p:spPr>
          <a:xfrm>
            <a:off x="3009901" y="2348880"/>
            <a:ext cx="5785231" cy="3043900"/>
          </a:xfrm>
          <a:prstGeom prst="rect">
            <a:avLst/>
          </a:prstGeom>
          <a:ln w="12700">
            <a:miter lim="400000"/>
          </a:ln>
        </p:spPr>
      </p:pic>
      <p:sp>
        <p:nvSpPr>
          <p:cNvPr id="774" name="TextBox 5"/>
          <p:cNvSpPr txBox="1"/>
          <p:nvPr/>
        </p:nvSpPr>
        <p:spPr>
          <a:xfrm>
            <a:off x="5166953" y="5448525"/>
            <a:ext cx="1404357" cy="346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89" tIns="34289" rIns="34289" bIns="34289">
            <a:spAutoFit/>
          </a:bodyPr>
          <a:lstStyle>
            <a:lvl1pPr>
              <a:defRPr sz="2400">
                <a:solidFill>
                  <a:srgbClr val="1F497D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1800"/>
              <a:t>No studies yet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FA7EA9-A013-6C44-BD77-789BFB7EDF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838" r="-773" b="29807"/>
          <a:stretch/>
        </p:blipFill>
        <p:spPr>
          <a:xfrm>
            <a:off x="21614" y="98650"/>
            <a:ext cx="1687068" cy="78601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56737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Title 1"/>
          <p:cNvSpPr txBox="1">
            <a:spLocks noGrp="1"/>
          </p:cNvSpPr>
          <p:nvPr>
            <p:ph type="title"/>
          </p:nvPr>
        </p:nvSpPr>
        <p:spPr>
          <a:xfrm>
            <a:off x="1114424" y="280224"/>
            <a:ext cx="10844213" cy="857251"/>
          </a:xfrm>
          <a:prstGeom prst="rect">
            <a:avLst/>
          </a:prstGeom>
        </p:spPr>
        <p:txBody>
          <a:bodyPr>
            <a:noAutofit/>
          </a:bodyPr>
          <a:lstStyle>
            <a:lvl1pPr defTabSz="416051">
              <a:defRPr sz="3100">
                <a:solidFill>
                  <a:srgbClr val="1F497D"/>
                </a:solidFill>
              </a:defRPr>
            </a:lvl1pPr>
          </a:lstStyle>
          <a:p>
            <a:pPr algn="ctr"/>
            <a:r>
              <a:rPr sz="4400" dirty="0">
                <a:solidFill>
                  <a:schemeClr val="tx1"/>
                </a:solidFill>
              </a:rPr>
              <a:t>Higher </a:t>
            </a:r>
            <a:r>
              <a:rPr lang="en-GB" sz="4400" dirty="0">
                <a:solidFill>
                  <a:schemeClr val="tx1"/>
                </a:solidFill>
              </a:rPr>
              <a:t>functional </a:t>
            </a:r>
            <a:r>
              <a:rPr sz="4400" dirty="0" err="1">
                <a:solidFill>
                  <a:schemeClr val="tx1"/>
                </a:solidFill>
              </a:rPr>
              <a:t>antibod</a:t>
            </a:r>
            <a:r>
              <a:rPr lang="en-GB" sz="4400" dirty="0">
                <a:solidFill>
                  <a:schemeClr val="tx1"/>
                </a:solidFill>
              </a:rPr>
              <a:t>y concentrations</a:t>
            </a:r>
            <a:r>
              <a:rPr sz="4400" dirty="0">
                <a:solidFill>
                  <a:schemeClr val="tx1"/>
                </a:solidFill>
              </a:rPr>
              <a:t> associated with absent </a:t>
            </a:r>
            <a:r>
              <a:rPr lang="en-GB" sz="4400" dirty="0">
                <a:solidFill>
                  <a:schemeClr val="tx1"/>
                </a:solidFill>
              </a:rPr>
              <a:t>carriage</a:t>
            </a:r>
            <a:r>
              <a:rPr sz="4400" dirty="0">
                <a:solidFill>
                  <a:schemeClr val="tx1"/>
                </a:solidFill>
              </a:rPr>
              <a:t> in South Africa</a:t>
            </a:r>
          </a:p>
        </p:txBody>
      </p:sp>
      <p:pic>
        <p:nvPicPr>
          <p:cNvPr id="753" name="Picture 3" descr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4" y="1710285"/>
            <a:ext cx="11749088" cy="3483879"/>
          </a:xfrm>
          <a:prstGeom prst="rect">
            <a:avLst/>
          </a:prstGeom>
          <a:ln w="12700">
            <a:miter lim="400000"/>
          </a:ln>
        </p:spPr>
      </p:pic>
      <p:sp>
        <p:nvSpPr>
          <p:cNvPr id="754" name="TextBox 4"/>
          <p:cNvSpPr txBox="1"/>
          <p:nvPr/>
        </p:nvSpPr>
        <p:spPr>
          <a:xfrm>
            <a:off x="10401824" y="6404652"/>
            <a:ext cx="1790176" cy="346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tIns="34289" rIns="34289" bIns="34289">
            <a:spAutoFit/>
          </a:bodyPr>
          <a:lstStyle>
            <a:lvl1pPr>
              <a:defRPr sz="8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sz="1800" dirty="0" err="1"/>
              <a:t>Kwatra</a:t>
            </a:r>
            <a:r>
              <a:rPr lang="en-GB" sz="1800" dirty="0"/>
              <a:t> et al</a:t>
            </a:r>
            <a:r>
              <a:rPr sz="1800" dirty="0"/>
              <a:t> 2015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1FAF58-D32A-084E-9AAF-DF15544F93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838" r="-773" b="29807"/>
          <a:stretch/>
        </p:blipFill>
        <p:spPr>
          <a:xfrm>
            <a:off x="21614" y="98650"/>
            <a:ext cx="1687068" cy="78601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79882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469</Words>
  <Application>Microsoft Macintosh PowerPoint</Application>
  <PresentationFormat>Widescreen</PresentationFormat>
  <Paragraphs>67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Microbiological endpoints for a  Group B Streptococcus  human challenge study </vt:lpstr>
      <vt:lpstr>PowerPoint Presentation</vt:lpstr>
      <vt:lpstr> Stages of GBS maternal and neonatal infection</vt:lpstr>
      <vt:lpstr>PowerPoint Presentation</vt:lpstr>
      <vt:lpstr>PowerPoint Presentation</vt:lpstr>
      <vt:lpstr>Multiple serotype carriage hampers strain selection</vt:lpstr>
      <vt:lpstr>Bacterial factors allow colonisation and immune evasion </vt:lpstr>
      <vt:lpstr>Rib and alpha-C Proteins modulate invasion of the vaginal epithelium</vt:lpstr>
      <vt:lpstr>Higher functional antibody concentrations associated with absent carriage in South Africa</vt:lpstr>
      <vt:lpstr>Opsonising antibodies are higher in non-colonised mother-infant pairs in the Gambia</vt:lpstr>
      <vt:lpstr>High levels of pre-existing IgG in UK women  aged 18-40 years</vt:lpstr>
      <vt:lpstr>PowerPoint Presentation</vt:lpstr>
      <vt:lpstr>Challenges on the road to a GBS HIC model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Microbiological endpoints for a Group B Streptococcus human challenge study</dc:title>
  <dc:creator>Kirsty Le Doare</dc:creator>
  <cp:lastModifiedBy>Kirsty Le Doare</cp:lastModifiedBy>
  <cp:revision>19</cp:revision>
  <dcterms:created xsi:type="dcterms:W3CDTF">2020-01-18T07:09:33Z</dcterms:created>
  <dcterms:modified xsi:type="dcterms:W3CDTF">2020-02-07T08:28:09Z</dcterms:modified>
</cp:coreProperties>
</file>