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6"/>
  </p:normalViewPr>
  <p:slideViewPr>
    <p:cSldViewPr snapToGrid="0" snapToObjects="1">
      <p:cViewPr varScale="1">
        <p:scale>
          <a:sx n="111" d="100"/>
          <a:sy n="111" d="100"/>
        </p:scale>
        <p:origin x="336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25393620023197E-2"/>
          <c:y val="4.3466918847300799E-2"/>
          <c:w val="0.89265870338085396"/>
          <c:h val="0.808702877678658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 indication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bg1"/>
              </a:solidFill>
            </a:ln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0.2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78-FD46-9647-CA9981C33710}"/>
                </c:ext>
              </c:extLst>
            </c:dLbl>
            <c:dLbl>
              <c:idx val="1"/>
              <c:layout>
                <c:manualLayout>
                  <c:x val="2.5579687069790399E-3"/>
                  <c:y val="-3.68521101605330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BC-4713-A525-7FA0806A52B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FB-4D76-982E-627D15C67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one</c:v>
                </c:pt>
                <c:pt idx="1">
                  <c:v>Category two</c:v>
                </c:pt>
                <c:pt idx="2">
                  <c:v>Category three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0.35299999999999998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0-4305-9ED5-13DFAD94CD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Unavoidable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bg1"/>
              </a:solidFill>
            </a:ln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48-7E4D-A129-C818964D88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FB-4D76-982E-627D15C67D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FB-4D76-982E-627D15C67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one</c:v>
                </c:pt>
                <c:pt idx="1">
                  <c:v>Category two</c:v>
                </c:pt>
                <c:pt idx="2">
                  <c:v>Category three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5.2</c:v>
                </c:pt>
                <c:pt idx="1">
                  <c:v>5.7</c:v>
                </c:pt>
                <c:pt idx="2">
                  <c:v>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E0-4305-9ED5-13DFAD94CD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Prob avoidable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0.5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48-7E4D-A129-C818964D88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E0-4305-9ED5-13DFAD94CDA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48-7E4D-A129-C818964D88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one</c:v>
                </c:pt>
                <c:pt idx="1">
                  <c:v>Category two</c:v>
                </c:pt>
                <c:pt idx="2">
                  <c:v>Category three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E0-4305-9ED5-13DFAD94CDA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Avoidable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bg1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48-7E4D-A129-C818964D88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FB-4D76-982E-627D15C67D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FB-4D76-982E-627D15C67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one</c:v>
                </c:pt>
                <c:pt idx="1">
                  <c:v>Category two</c:v>
                </c:pt>
                <c:pt idx="2">
                  <c:v>Category three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4.7</c:v>
                </c:pt>
                <c:pt idx="1">
                  <c:v>5.2</c:v>
                </c:pt>
                <c:pt idx="2">
                  <c:v>4.95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E0-4305-9ED5-13DFAD94C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-157226464"/>
        <c:axId val="-157228784"/>
      </c:barChart>
      <c:valAx>
        <c:axId val="-157228784"/>
        <c:scaling>
          <c:orientation val="minMax"/>
          <c:max val="16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-157226464"/>
        <c:crosses val="autoZero"/>
        <c:crossBetween val="between"/>
        <c:majorUnit val="5"/>
      </c:valAx>
      <c:catAx>
        <c:axId val="-157226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2000" b="1">
                <a:solidFill>
                  <a:schemeClr val="tx1"/>
                </a:solidFill>
              </a:defRPr>
            </a:pPr>
            <a:endParaRPr lang="en-US"/>
          </a:p>
        </c:txPr>
        <c:crossAx val="-157228784"/>
        <c:crosses val="autoZero"/>
        <c:auto val="1"/>
        <c:lblAlgn val="ctr"/>
        <c:lblOffset val="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0.73173</cdr:x>
      <cdr:y>0.13651</cdr:y>
    </cdr:from>
    <cdr:to>
      <cdr:x>0.82372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32948" y="470437"/>
          <a:ext cx="456719" cy="263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1.6</a:t>
          </a:r>
          <a:endParaRPr lang="en-US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0.75716</cdr:x>
      <cdr:y>0.59961</cdr:y>
    </cdr:from>
    <cdr:to>
      <cdr:x>0.84915</cdr:x>
      <cdr:y>0.67621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59228" y="2066386"/>
          <a:ext cx="456719" cy="263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2.3</a:t>
          </a:r>
          <a:endParaRPr lang="en-US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0.80316</cdr:x>
      <cdr:y>0.39871</cdr:y>
    </cdr:from>
    <cdr:to>
      <cdr:x>0.89515</cdr:x>
      <cdr:y>0.47531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87587" y="1374049"/>
          <a:ext cx="456719" cy="263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1.1</a:t>
          </a:r>
          <a:endParaRPr lang="en-US" sz="11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3CFBA-B860-2840-B779-C1AD01AFEAAA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987B-5CE4-7F4F-98B6-7EE17C60A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4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i="1" dirty="0">
                <a:solidFill>
                  <a:srgbClr val="DD360E"/>
                </a:solidFill>
                <a:ea typeface="ＭＳ Ｐゴシック" pitchFamily="34" charset="-128"/>
              </a:rPr>
              <a:t>Grey bars on right are where weren’t able to identify/agree</a:t>
            </a:r>
            <a:r>
              <a:rPr lang="en-GB" i="1" baseline="0" dirty="0">
                <a:solidFill>
                  <a:srgbClr val="DD360E"/>
                </a:solidFill>
                <a:ea typeface="ＭＳ Ｐゴシック" pitchFamily="34" charset="-128"/>
              </a:rPr>
              <a:t> even after double checking due to </a:t>
            </a:r>
            <a:r>
              <a:rPr lang="en-GB" i="1" baseline="0" dirty="0" err="1">
                <a:solidFill>
                  <a:srgbClr val="DD360E"/>
                </a:solidFill>
                <a:ea typeface="ＭＳ Ｐゴシック" pitchFamily="34" charset="-128"/>
              </a:rPr>
              <a:t>eg</a:t>
            </a:r>
            <a:r>
              <a:rPr lang="en-GB" i="1" baseline="0" dirty="0">
                <a:solidFill>
                  <a:srgbClr val="DD360E"/>
                </a:solidFill>
                <a:ea typeface="ＭＳ Ｐゴシック" pitchFamily="34" charset="-128"/>
              </a:rPr>
              <a:t> unable to trace notes. Last time round we just removed these from the </a:t>
            </a:r>
            <a:r>
              <a:rPr lang="en-GB" i="1" baseline="0" dirty="0" err="1">
                <a:solidFill>
                  <a:srgbClr val="DD360E"/>
                </a:solidFill>
                <a:ea typeface="ＭＳ Ｐゴシック" pitchFamily="34" charset="-128"/>
              </a:rPr>
              <a:t>calucluations</a:t>
            </a:r>
            <a:r>
              <a:rPr lang="en-GB" i="1" baseline="0" dirty="0">
                <a:solidFill>
                  <a:srgbClr val="DD360E"/>
                </a:solidFill>
                <a:ea typeface="ＭＳ Ｐゴシック" pitchFamily="34" charset="-128"/>
              </a:rPr>
              <a:t> (i.e. just stated how many / % we were able to trace). Suggest we do same this time.</a:t>
            </a:r>
          </a:p>
          <a:p>
            <a:endParaRPr lang="en-GB" i="1" baseline="0" dirty="0">
              <a:solidFill>
                <a:srgbClr val="DD360E"/>
              </a:solidFill>
              <a:ea typeface="ＭＳ Ｐゴシック" pitchFamily="34" charset="-128"/>
            </a:endParaRPr>
          </a:p>
          <a:p>
            <a:r>
              <a:rPr lang="en-GB" i="1" baseline="0" dirty="0">
                <a:solidFill>
                  <a:srgbClr val="DD360E"/>
                </a:solidFill>
                <a:ea typeface="ＭＳ Ｐゴシック" pitchFamily="34" charset="-128"/>
              </a:rPr>
              <a:t>In slight hurry </a:t>
            </a:r>
            <a:r>
              <a:rPr lang="mr-IN" i="1" baseline="0" dirty="0">
                <a:solidFill>
                  <a:srgbClr val="DD360E"/>
                </a:solidFill>
                <a:ea typeface="ＭＳ Ｐゴシック" pitchFamily="34" charset="-128"/>
              </a:rPr>
              <a:t>–</a:t>
            </a:r>
            <a:r>
              <a:rPr lang="en-GB" i="1" baseline="0" dirty="0">
                <a:solidFill>
                  <a:srgbClr val="DD360E"/>
                </a:solidFill>
                <a:ea typeface="ＭＳ Ｐゴシック" pitchFamily="34" charset="-128"/>
              </a:rPr>
              <a:t> I hope these data are correct </a:t>
            </a:r>
            <a:r>
              <a:rPr lang="mr-IN" i="1" baseline="0" dirty="0">
                <a:solidFill>
                  <a:srgbClr val="DD360E"/>
                </a:solidFill>
                <a:ea typeface="ＭＳ Ｐゴシック" pitchFamily="34" charset="-128"/>
              </a:rPr>
              <a:t>–</a:t>
            </a:r>
            <a:r>
              <a:rPr lang="en-GB" i="1" baseline="0" dirty="0">
                <a:solidFill>
                  <a:srgbClr val="DD360E"/>
                </a:solidFill>
                <a:ea typeface="ＭＳ Ｐゴシック" pitchFamily="34" charset="-128"/>
              </a:rPr>
              <a:t> please remind me to double check them since we did do some further data cleansing (when you and I reviewed the notes together) and I can’t recall if these were pre- or post- cleansing data </a:t>
            </a:r>
            <a:r>
              <a:rPr lang="mr-IN" i="1" baseline="0" dirty="0">
                <a:solidFill>
                  <a:srgbClr val="DD360E"/>
                </a:solidFill>
                <a:ea typeface="ＭＳ Ｐゴシック" pitchFamily="34" charset="-128"/>
              </a:rPr>
              <a:t>–</a:t>
            </a:r>
            <a:r>
              <a:rPr lang="en-GB" i="1" baseline="0" dirty="0">
                <a:solidFill>
                  <a:srgbClr val="DD360E"/>
                </a:solidFill>
                <a:ea typeface="ＭＳ Ｐゴシック" pitchFamily="34" charset="-128"/>
              </a:rPr>
              <a:t> just highlight all % in the text for now and I will double check!</a:t>
            </a:r>
          </a:p>
          <a:p>
            <a:endParaRPr lang="en-GB" i="1" baseline="0" dirty="0">
              <a:solidFill>
                <a:srgbClr val="DD360E"/>
              </a:solidFill>
              <a:ea typeface="ＭＳ Ｐゴシック" pitchFamily="34" charset="-128"/>
            </a:endParaRPr>
          </a:p>
          <a:p>
            <a:r>
              <a:rPr lang="en-GB" i="1" baseline="0" dirty="0">
                <a:solidFill>
                  <a:srgbClr val="DD360E"/>
                </a:solidFill>
                <a:ea typeface="ＭＳ Ｐゴシック" pitchFamily="34" charset="-128"/>
              </a:rPr>
              <a:t>As per 2015 data, I also have these for mod/severe cohorts only if you think it’s interesting?</a:t>
            </a:r>
            <a:endParaRPr lang="en-GB" i="1" dirty="0">
              <a:solidFill>
                <a:srgbClr val="DD360E"/>
              </a:solidFill>
              <a:ea typeface="ＭＳ Ｐゴシック" pitchFamily="34" charset="-128"/>
            </a:endParaRP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20D3FB0-FC22-4E21-97A1-45921CD74275}" type="slidenum">
              <a:rPr lang="en-GB">
                <a:solidFill>
                  <a:srgbClr val="000000"/>
                </a:solidFill>
              </a:rPr>
              <a:pPr/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9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7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3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4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9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2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6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14D0-2259-9F46-B4AF-E552C32D7C97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0AF2-6F51-6946-B9F9-E19947AA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2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59655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37663" y="605642"/>
            <a:ext cx="1258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Long-term </a:t>
            </a:r>
            <a:r>
              <a:rPr lang="en-US" dirty="0"/>
              <a:t>use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16982" y="4000005"/>
            <a:ext cx="1258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&gt;1 course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0506" y="3256209"/>
            <a:ext cx="85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Flarer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6982" y="4369337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11.6%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0506" y="3590329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8.8%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26080" y="5440900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28.4%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99034" y="3298195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21.0%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7448318" y="2678699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3.4%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31887" y="1928575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11.1%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37663" y="1144918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15.6%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8102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962036611"/>
              </p:ext>
            </p:extLst>
          </p:nvPr>
        </p:nvGraphicFramePr>
        <p:xfrm>
          <a:off x="1637157" y="1699295"/>
          <a:ext cx="6619836" cy="4594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5473" name="Title 1"/>
          <p:cNvSpPr>
            <a:spLocks noGrp="1"/>
          </p:cNvSpPr>
          <p:nvPr>
            <p:ph type="title"/>
          </p:nvPr>
        </p:nvSpPr>
        <p:spPr>
          <a:xfrm>
            <a:off x="609786" y="-52140"/>
            <a:ext cx="10972429" cy="1143000"/>
          </a:xfrm>
        </p:spPr>
        <p:txBody>
          <a:bodyPr>
            <a:normAutofit/>
          </a:bodyPr>
          <a:lstStyle/>
          <a:p>
            <a:pPr algn="ctr"/>
            <a:r>
              <a:rPr lang="en-GB" sz="4267" dirty="0"/>
              <a:t>Excess breakdown - 2017</a:t>
            </a:r>
          </a:p>
        </p:txBody>
      </p:sp>
      <p:sp>
        <p:nvSpPr>
          <p:cNvPr id="105475" name="Title 1"/>
          <p:cNvSpPr txBox="1">
            <a:spLocks/>
          </p:cNvSpPr>
          <p:nvPr/>
        </p:nvSpPr>
        <p:spPr bwMode="auto">
          <a:xfrm>
            <a:off x="8342547" y="1992858"/>
            <a:ext cx="138531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2600" b="1" dirty="0">
                <a:solidFill>
                  <a:srgbClr val="000000"/>
                </a:solidFill>
                <a:latin typeface="Calibri" pitchFamily="34" charset="0"/>
              </a:rPr>
              <a:t>Total</a:t>
            </a:r>
          </a:p>
          <a:p>
            <a:r>
              <a:rPr lang="en-GB" sz="2400" dirty="0">
                <a:solidFill>
                  <a:srgbClr val="000000"/>
                </a:solidFill>
                <a:latin typeface="Calibri" pitchFamily="34" charset="0"/>
              </a:rPr>
              <a:t>(n=1,131)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8342548" y="3221294"/>
            <a:ext cx="11528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2600" b="1" dirty="0">
                <a:solidFill>
                  <a:srgbClr val="000000"/>
                </a:solidFill>
                <a:latin typeface="Calibri" pitchFamily="34" charset="0"/>
              </a:rPr>
              <a:t>CD</a:t>
            </a:r>
          </a:p>
          <a:p>
            <a:r>
              <a:rPr lang="en-GB" sz="2400" dirty="0">
                <a:solidFill>
                  <a:srgbClr val="000000"/>
                </a:solidFill>
                <a:latin typeface="Calibri" pitchFamily="34" charset="0"/>
              </a:rPr>
              <a:t>(n=524)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8342548" y="4468205"/>
            <a:ext cx="11528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2600" b="1" dirty="0">
                <a:solidFill>
                  <a:srgbClr val="000000"/>
                </a:solidFill>
                <a:latin typeface="Calibri" pitchFamily="34" charset="0"/>
              </a:rPr>
              <a:t>UC</a:t>
            </a:r>
          </a:p>
          <a:p>
            <a:r>
              <a:rPr lang="en-GB" sz="2400" dirty="0">
                <a:solidFill>
                  <a:srgbClr val="000000"/>
                </a:solidFill>
                <a:latin typeface="Calibri" pitchFamily="34" charset="0"/>
              </a:rPr>
              <a:t>(n=575)</a:t>
            </a:r>
          </a:p>
        </p:txBody>
      </p:sp>
      <p:sp>
        <p:nvSpPr>
          <p:cNvPr id="105480" name="TextBox 5"/>
          <p:cNvSpPr txBox="1">
            <a:spLocks noChangeArrowheads="1"/>
          </p:cNvSpPr>
          <p:nvPr/>
        </p:nvSpPr>
        <p:spPr bwMode="auto">
          <a:xfrm>
            <a:off x="7310976" y="6067372"/>
            <a:ext cx="29581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rgbClr val="C00000"/>
                </a:solidFill>
                <a:latin typeface="Calibri" pitchFamily="34" charset="0"/>
              </a:rPr>
              <a:t>Avoidable</a:t>
            </a:r>
            <a:r>
              <a:rPr lang="en-GB" sz="1400" b="1" dirty="0">
                <a:latin typeface="Calibri" pitchFamily="34" charset="0"/>
              </a:rPr>
              <a:t> exposure in UC vs CD </a:t>
            </a:r>
            <a:r>
              <a:rPr lang="en-GB" sz="1400" b="1" i="1" dirty="0">
                <a:latin typeface="Calibri" pitchFamily="34" charset="0"/>
              </a:rPr>
              <a:t>P</a:t>
            </a:r>
            <a:r>
              <a:rPr lang="en-GB" sz="1400" b="1" dirty="0">
                <a:latin typeface="Calibri" pitchFamily="34" charset="0"/>
              </a:rPr>
              <a:t>=NS</a:t>
            </a:r>
            <a:endParaRPr lang="en-GB" sz="1400" b="1" i="1" dirty="0">
              <a:latin typeface="Calibri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4461878" y="5806828"/>
            <a:ext cx="995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000000"/>
                </a:solidFill>
                <a:latin typeface="Calibri" pitchFamily="34" charset="0"/>
              </a:rPr>
              <a:t>Percent</a:t>
            </a:r>
            <a:endParaRPr lang="en-GB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Left Bracket 4"/>
          <p:cNvSpPr/>
          <p:nvPr/>
        </p:nvSpPr>
        <p:spPr>
          <a:xfrm rot="5400000">
            <a:off x="2938846" y="829728"/>
            <a:ext cx="248344" cy="2195690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87"/>
          </a:p>
        </p:txBody>
      </p:sp>
      <p:sp>
        <p:nvSpPr>
          <p:cNvPr id="30" name="Left Bracket 29"/>
          <p:cNvSpPr/>
          <p:nvPr/>
        </p:nvSpPr>
        <p:spPr>
          <a:xfrm rot="5400000">
            <a:off x="5187768" y="788109"/>
            <a:ext cx="220849" cy="2274661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87"/>
          </a:p>
        </p:txBody>
      </p:sp>
      <p:sp>
        <p:nvSpPr>
          <p:cNvPr id="6" name="Rectangle 5"/>
          <p:cNvSpPr/>
          <p:nvPr/>
        </p:nvSpPr>
        <p:spPr>
          <a:xfrm>
            <a:off x="3012425" y="1403019"/>
            <a:ext cx="811441" cy="336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87" dirty="0">
                <a:latin typeface="Calibri" pitchFamily="34" charset="0"/>
              </a:rPr>
              <a:t>(49.3%)</a:t>
            </a:r>
            <a:endParaRPr lang="en-GB" sz="1587" dirty="0"/>
          </a:p>
        </p:txBody>
      </p:sp>
      <p:sp>
        <p:nvSpPr>
          <p:cNvPr id="32" name="Rectangle 31"/>
          <p:cNvSpPr/>
          <p:nvPr/>
        </p:nvSpPr>
        <p:spPr>
          <a:xfrm>
            <a:off x="4901924" y="1418441"/>
            <a:ext cx="811441" cy="336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87">
                <a:latin typeface="Calibri" pitchFamily="34" charset="0"/>
              </a:rPr>
              <a:t>(50.7%)</a:t>
            </a:r>
            <a:endParaRPr lang="en-GB" sz="1587" dirty="0"/>
          </a:p>
        </p:txBody>
      </p: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4076495" y="2905477"/>
            <a:ext cx="3724866" cy="307777"/>
          </a:xfrm>
          <a:prstGeom prst="rect">
            <a:avLst/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chemeClr val="accent6"/>
                </a:solidFill>
                <a:latin typeface="Calibri" pitchFamily="34" charset="0"/>
              </a:rPr>
              <a:t>Avoidable</a:t>
            </a:r>
            <a:r>
              <a:rPr lang="en-GB" sz="1400" b="1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GB" sz="1400" b="1" dirty="0">
                <a:latin typeface="Calibri" pitchFamily="34" charset="0"/>
              </a:rPr>
              <a:t>excess </a:t>
            </a:r>
            <a:r>
              <a:rPr lang="en-GB" sz="1400" b="1">
                <a:latin typeface="Calibri" pitchFamily="34" charset="0"/>
              </a:rPr>
              <a:t>in at least 6.2</a:t>
            </a:r>
            <a:r>
              <a:rPr lang="en-GB" sz="1400" b="1" dirty="0">
                <a:latin typeface="Calibri" pitchFamily="34" charset="0"/>
              </a:rPr>
              <a:t>% of total cohort</a:t>
            </a:r>
            <a:endParaRPr lang="en-GB" sz="1400" b="1" i="1" dirty="0">
              <a:latin typeface="Calibri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0215552" y="1622633"/>
            <a:ext cx="1561966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587" b="1" dirty="0">
                <a:solidFill>
                  <a:srgbClr val="000000"/>
                </a:solidFill>
                <a:latin typeface="Calibri" pitchFamily="34" charset="0"/>
              </a:rPr>
              <a:t>Other indication</a:t>
            </a:r>
            <a:endParaRPr lang="en-GB" sz="1587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033070" y="1719995"/>
            <a:ext cx="193759" cy="1597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7"/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0219077" y="1944088"/>
            <a:ext cx="1249188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587" b="1" dirty="0">
                <a:solidFill>
                  <a:srgbClr val="000000"/>
                </a:solidFill>
                <a:latin typeface="Calibri" pitchFamily="34" charset="0"/>
              </a:rPr>
              <a:t>Unavoidable</a:t>
            </a:r>
            <a:endParaRPr lang="en-GB" sz="1587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036595" y="2041450"/>
            <a:ext cx="193759" cy="15976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7"/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10226828" y="2285561"/>
            <a:ext cx="1806200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587" b="1" dirty="0">
                <a:solidFill>
                  <a:srgbClr val="000000"/>
                </a:solidFill>
                <a:latin typeface="Calibri" pitchFamily="34" charset="0"/>
              </a:rPr>
              <a:t>Probably avoidable</a:t>
            </a:r>
            <a:endParaRPr lang="en-GB" sz="1587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044346" y="2382923"/>
            <a:ext cx="193759" cy="1597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7"/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10230354" y="2603048"/>
            <a:ext cx="1027525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587" b="1" dirty="0">
                <a:solidFill>
                  <a:srgbClr val="000000"/>
                </a:solidFill>
                <a:latin typeface="Calibri" pitchFamily="34" charset="0"/>
              </a:rPr>
              <a:t>Avoidable</a:t>
            </a:r>
            <a:endParaRPr lang="en-GB" sz="1587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047871" y="2700410"/>
            <a:ext cx="193759" cy="159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7"/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FE44509F-37F4-4225-8465-A25A5E244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0350" y="6534239"/>
            <a:ext cx="2410759" cy="34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96000" rIns="90000" bIns="90000" anchor="b">
            <a:spAutoFit/>
          </a:bodyPr>
          <a:lstStyle/>
          <a:p>
            <a:pPr marL="112711" indent="-112711"/>
            <a:r>
              <a:rPr lang="en-GB" sz="1333" dirty="0"/>
              <a:t>1. T Raine unpublished data</a:t>
            </a:r>
            <a:endParaRPr lang="en-GB" sz="1333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0" grpId="0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239</Words>
  <Application>Microsoft Macintosh PowerPoint</Application>
  <PresentationFormat>Widescreen</PresentationFormat>
  <Paragraphs>48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Mangal</vt:lpstr>
      <vt:lpstr>Office Theme</vt:lpstr>
      <vt:lpstr>PowerPoint Presentation</vt:lpstr>
      <vt:lpstr>Excess breakdown - 2017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Raine</dc:creator>
  <cp:lastModifiedBy>Tim Raine</cp:lastModifiedBy>
  <cp:revision>6</cp:revision>
  <dcterms:created xsi:type="dcterms:W3CDTF">2018-12-10T12:08:57Z</dcterms:created>
  <dcterms:modified xsi:type="dcterms:W3CDTF">2019-02-26T19:52:56Z</dcterms:modified>
</cp:coreProperties>
</file>