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/>
    <p:restoredTop sz="94615"/>
  </p:normalViewPr>
  <p:slideViewPr>
    <p:cSldViewPr snapToGrid="0" snapToObjects="1">
      <p:cViewPr varScale="1">
        <p:scale>
          <a:sx n="102" d="100"/>
          <a:sy n="102" d="100"/>
        </p:scale>
        <p:origin x="10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C86CC4-63F7-B647-8CEB-74661FA3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B67114-0306-EE4D-ABA8-4B1F8D1D8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9BC05C-C431-5043-912D-E83135CA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4DB4F6-778B-2345-8916-E0369B7E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5B139F-E9FF-2A42-93F5-A49BF5E9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33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04EFDB-6FFC-FA4D-9CEA-4BD4796E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8811CC0-702A-114D-A0B8-ACA4B3EA3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99C09D-9828-364E-93B4-201938BF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60EB9-17BA-2442-BC32-A24AEE65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05CFEB-D035-8E49-83EB-75F00EFF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31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6564BEA-EDCC-9D48-92FF-92CB0E7EB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28B36F-E3A3-6B4F-9FA6-634E3F6CA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5A9707-F7D2-094E-9C32-60C1F4CA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956070-3578-E34E-A93B-6BD16E74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5F80F-D260-8D4D-9C02-E300A01A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67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012F21-FC00-934A-8ED9-9946E81D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DCDFF8-8ED8-F942-81DA-F02594AA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F215E1-0B4C-8740-9543-0A59EDFB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8D422B-1AED-AF42-882D-364BF252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65BD5F-A088-7F47-9E72-46180201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81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63C396-CAAD-2D46-9CFA-AE3E9FF8E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9B65D5-DA75-674B-85ED-9917760CB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F90B10-4745-B946-A0A5-961CBE99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B904E9-4D5B-1842-818E-44F53934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328162-57D8-CE4F-A5A6-B35D7614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14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D21C7-5B7A-C94B-B576-C3C1D56F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F0B1B3-91B2-9446-BE0A-183393BA7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59675E-451F-A946-8820-A072B00E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74696E-1C3E-234B-BB6B-D90A1B7D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099F8E-B8BC-454B-888C-BAF13C14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029265-BC76-044A-98AE-697AC5FD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81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82915-63AA-074B-BBC8-65F92030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B2F737-B0DF-BE4F-9EDD-F3E21F75F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B96FFC6-8C36-144E-ACE1-C1C05CB72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169F75-FF7B-6548-97DD-A779F5B5E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CB8CD16-D40C-2744-9A8C-755BE0EA6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D5EFC6-8F49-0446-B2A8-12CA6066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4DBA2D0-48FF-864F-A93E-11AAA990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AFE77B9-613C-A44F-A90D-FAD070DB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19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A0D4C9-C99B-5D4A-BF39-C308D244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4177DDD-2D26-2D4E-AF5A-0875CD47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07D700C-F24E-994F-9EBF-CC7AC220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A80ACC4-5FC9-6B46-A954-6027F9A7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5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467217B-18FC-B848-87F3-4C427C99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E9B96D-8D3D-CA48-AC0D-F68D1716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ADBCCF-74BA-2543-A013-D6C145C0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7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747B15-A690-AC45-B0E6-8507D20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C4161F-DE9F-EE41-B197-F20FE51C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AE86AD-81A8-3C41-803C-3805E29BA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C4F2F1-78E6-424D-9207-0D739FB0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C3C421A-FD5F-1943-B310-4A5B5D9D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AFE1E9-0915-6242-A3C0-70479296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91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A8075-B723-3845-B2DE-D267D90E7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A4B29D-ACC8-7140-9761-1F59FD5A0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442BC3-7DDA-8549-93F0-90363F52A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D6E886-736E-D24A-ACE2-F58887A8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5FB4B4-8BC8-564A-A159-EF45E975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19ED72-92D0-6048-B3CB-A56B4154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4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C905919-564D-404F-8CD7-02FA18799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B198F2-671F-4A4B-AEFB-8E491DD9C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D701FE-6331-0649-9A44-F9C722D58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AE07-805F-8848-A500-D5152D391C47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351AF4-E54C-4643-8322-685BBC529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CFC9BE-C87F-1745-AFD5-E8A03811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9B64-A41F-9645-9CB8-9EBA5DDA7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71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476829E-A48A-D54C-A531-0018FB65B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9722"/>
            <a:ext cx="9144000" cy="474451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 err="1"/>
              <a:t>Polycystic</a:t>
            </a:r>
            <a:r>
              <a:rPr lang="it-IT" b="1" dirty="0"/>
              <a:t> </a:t>
            </a:r>
            <a:r>
              <a:rPr lang="it-IT" b="1" dirty="0" err="1"/>
              <a:t>ovaries</a:t>
            </a:r>
            <a:r>
              <a:rPr lang="it-IT" b="1" dirty="0"/>
              <a:t> (PCOS)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/>
              <a:t>Premature </a:t>
            </a:r>
            <a:r>
              <a:rPr lang="it-IT" b="1" dirty="0" err="1"/>
              <a:t>ovarian</a:t>
            </a:r>
            <a:r>
              <a:rPr lang="it-IT" b="1" dirty="0"/>
              <a:t> </a:t>
            </a:r>
            <a:r>
              <a:rPr lang="it-IT" b="1" dirty="0" err="1"/>
              <a:t>failure</a:t>
            </a:r>
            <a:r>
              <a:rPr lang="it-IT" b="1" dirty="0"/>
              <a:t> (POF)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/>
              <a:t>Menopause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 err="1"/>
              <a:t>Surgical</a:t>
            </a:r>
            <a:r>
              <a:rPr lang="it-IT" b="1" dirty="0"/>
              <a:t> menopause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 err="1"/>
              <a:t>Complications</a:t>
            </a:r>
            <a:r>
              <a:rPr lang="it-IT" b="1" dirty="0"/>
              <a:t> of </a:t>
            </a:r>
            <a:r>
              <a:rPr lang="it-IT" b="1" dirty="0" err="1"/>
              <a:t>pregnancy</a:t>
            </a:r>
            <a:endParaRPr lang="it-IT" b="1" dirty="0"/>
          </a:p>
          <a:p>
            <a:pPr algn="l"/>
            <a:r>
              <a:rPr lang="it-IT" dirty="0"/>
              <a:t>	</a:t>
            </a:r>
            <a:r>
              <a:rPr lang="it-IT" i="1" dirty="0" err="1"/>
              <a:t>Gestational</a:t>
            </a:r>
            <a:r>
              <a:rPr lang="it-IT" i="1" dirty="0"/>
              <a:t> </a:t>
            </a:r>
            <a:r>
              <a:rPr lang="it-IT" i="1" dirty="0" err="1"/>
              <a:t>diabetes</a:t>
            </a:r>
            <a:r>
              <a:rPr lang="it-IT" i="1" dirty="0"/>
              <a:t> </a:t>
            </a:r>
            <a:r>
              <a:rPr lang="it-IT" i="1" dirty="0" err="1"/>
              <a:t>mellitus</a:t>
            </a:r>
            <a:endParaRPr lang="it-IT" i="1" dirty="0"/>
          </a:p>
          <a:p>
            <a:pPr algn="l"/>
            <a:r>
              <a:rPr lang="it-IT" i="1" dirty="0"/>
              <a:t>	</a:t>
            </a:r>
            <a:r>
              <a:rPr lang="it-IT" i="1" dirty="0" err="1"/>
              <a:t>Preeclampsia</a:t>
            </a:r>
            <a:endParaRPr lang="it-IT" i="1" dirty="0"/>
          </a:p>
          <a:p>
            <a:pPr algn="l"/>
            <a:r>
              <a:rPr lang="it-IT" i="1" dirty="0"/>
              <a:t>	</a:t>
            </a:r>
            <a:r>
              <a:rPr lang="it-IT" i="1" dirty="0" err="1"/>
              <a:t>Preterm</a:t>
            </a:r>
            <a:r>
              <a:rPr lang="it-IT" i="1" dirty="0"/>
              <a:t> Birth</a:t>
            </a:r>
          </a:p>
          <a:p>
            <a:pPr algn="l"/>
            <a:r>
              <a:rPr lang="it-IT" i="1" dirty="0"/>
              <a:t>	Small for </a:t>
            </a:r>
            <a:r>
              <a:rPr lang="it-IT" i="1" dirty="0" err="1"/>
              <a:t>gestational</a:t>
            </a:r>
            <a:r>
              <a:rPr lang="it-IT" i="1" dirty="0"/>
              <a:t> </a:t>
            </a:r>
            <a:r>
              <a:rPr lang="it-IT" i="1" dirty="0" err="1"/>
              <a:t>age</a:t>
            </a:r>
            <a:r>
              <a:rPr lang="it-IT" i="1" dirty="0"/>
              <a:t> </a:t>
            </a:r>
            <a:r>
              <a:rPr lang="it-IT" i="1" dirty="0" err="1"/>
              <a:t>pregnancies</a:t>
            </a:r>
            <a:r>
              <a:rPr lang="it-IT" i="1" dirty="0"/>
              <a:t> (SGA)</a:t>
            </a:r>
          </a:p>
          <a:p>
            <a:pPr algn="l"/>
            <a:r>
              <a:rPr lang="it-IT" i="1" dirty="0"/>
              <a:t>	</a:t>
            </a:r>
            <a:r>
              <a:rPr lang="it-IT" i="1" dirty="0" err="1"/>
              <a:t>Miscarriage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4690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B90673-D0E9-AA4D-9CD2-DDC920C152E6}"/>
              </a:ext>
            </a:extLst>
          </p:cNvPr>
          <p:cNvSpPr txBox="1">
            <a:spLocks/>
          </p:cNvSpPr>
          <p:nvPr/>
        </p:nvSpPr>
        <p:spPr>
          <a:xfrm>
            <a:off x="93581" y="182535"/>
            <a:ext cx="4917497" cy="66377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b="1" dirty="0"/>
              <a:t>PCOS, POF: sex </a:t>
            </a:r>
            <a:r>
              <a:rPr lang="it-IT" sz="1600" b="1" dirty="0" err="1"/>
              <a:t>hormones</a:t>
            </a:r>
            <a:r>
              <a:rPr lang="it-IT" sz="1600" b="1" dirty="0"/>
              <a:t> </a:t>
            </a:r>
            <a:r>
              <a:rPr lang="it-IT" sz="1600" b="1" dirty="0" err="1"/>
              <a:t>dysfunction</a:t>
            </a:r>
            <a:r>
              <a:rPr lang="it-IT" sz="1600" b="1" dirty="0"/>
              <a:t> in fertile </a:t>
            </a:r>
            <a:r>
              <a:rPr lang="it-IT" sz="1600" b="1" dirty="0" err="1"/>
              <a:t>age</a:t>
            </a:r>
            <a:r>
              <a:rPr lang="it-IT" sz="1600" b="1" dirty="0"/>
              <a:t> </a:t>
            </a:r>
          </a:p>
          <a:p>
            <a:pPr marL="0" indent="0">
              <a:buNone/>
            </a:pPr>
            <a:r>
              <a:rPr lang="it-IT" sz="1600" b="1" dirty="0"/>
              <a:t>Menopause: </a:t>
            </a:r>
            <a:r>
              <a:rPr lang="it-IT" sz="1600" b="1" dirty="0" err="1"/>
              <a:t>Exhaustion</a:t>
            </a:r>
            <a:r>
              <a:rPr lang="it-IT" sz="1600" b="1" dirty="0"/>
              <a:t> of </a:t>
            </a:r>
            <a:r>
              <a:rPr lang="it-IT" sz="1600" b="1" dirty="0" err="1"/>
              <a:t>ovarian</a:t>
            </a:r>
            <a:r>
              <a:rPr lang="it-IT" sz="1600" b="1" dirty="0"/>
              <a:t> </a:t>
            </a:r>
            <a:r>
              <a:rPr lang="it-IT" sz="1600" b="1" dirty="0" err="1"/>
              <a:t>function</a:t>
            </a:r>
            <a:endParaRPr lang="it-IT" sz="16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48C8106-5395-FD46-B933-CC89C54A0FD8}"/>
              </a:ext>
            </a:extLst>
          </p:cNvPr>
          <p:cNvSpPr/>
          <p:nvPr/>
        </p:nvSpPr>
        <p:spPr>
          <a:xfrm>
            <a:off x="5582314" y="6082605"/>
            <a:ext cx="6332600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err="1"/>
              <a:t>Increased</a:t>
            </a:r>
            <a:r>
              <a:rPr lang="it-IT" b="1" dirty="0"/>
              <a:t> CVD </a:t>
            </a:r>
            <a:r>
              <a:rPr lang="it-IT" b="1" dirty="0" err="1"/>
              <a:t>risk</a:t>
            </a:r>
            <a:r>
              <a:rPr lang="it-IT" b="1" dirty="0"/>
              <a:t>  -  </a:t>
            </a:r>
            <a:r>
              <a:rPr lang="it-IT" b="1" dirty="0" err="1"/>
              <a:t>stroke</a:t>
            </a:r>
            <a:r>
              <a:rPr lang="it-IT" b="1" dirty="0"/>
              <a:t>, </a:t>
            </a:r>
            <a:r>
              <a:rPr lang="it-IT" b="1" dirty="0" err="1"/>
              <a:t>coronary</a:t>
            </a:r>
            <a:r>
              <a:rPr lang="it-IT" b="1" dirty="0"/>
              <a:t> </a:t>
            </a:r>
            <a:r>
              <a:rPr lang="it-IT" b="1" dirty="0" err="1"/>
              <a:t>heart</a:t>
            </a:r>
            <a:r>
              <a:rPr lang="it-IT" b="1" dirty="0"/>
              <a:t> </a:t>
            </a:r>
            <a:r>
              <a:rPr lang="it-IT" b="1" dirty="0" err="1"/>
              <a:t>disease</a:t>
            </a:r>
            <a:r>
              <a:rPr lang="it-IT" b="1" dirty="0"/>
              <a:t>, </a:t>
            </a:r>
            <a:r>
              <a:rPr lang="it-IT" b="1" dirty="0" err="1"/>
              <a:t>heart</a:t>
            </a:r>
            <a:r>
              <a:rPr lang="it-IT" b="1" dirty="0"/>
              <a:t> </a:t>
            </a:r>
            <a:r>
              <a:rPr lang="it-IT" b="1" dirty="0" err="1"/>
              <a:t>failure</a:t>
            </a:r>
            <a:r>
              <a:rPr lang="it-IT" b="1" dirty="0"/>
              <a:t> 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425FDF64-6802-BF4B-8695-906381C14C36}"/>
              </a:ext>
            </a:extLst>
          </p:cNvPr>
          <p:cNvSpPr/>
          <p:nvPr/>
        </p:nvSpPr>
        <p:spPr>
          <a:xfrm>
            <a:off x="4979117" y="3025636"/>
            <a:ext cx="1529329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Oxidative</a:t>
            </a:r>
            <a:r>
              <a:rPr lang="it-IT" sz="1600" b="1" dirty="0"/>
              <a:t> stress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9C2D2D76-925C-D540-B871-717ACF21A56C}"/>
              </a:ext>
            </a:extLst>
          </p:cNvPr>
          <p:cNvSpPr/>
          <p:nvPr/>
        </p:nvSpPr>
        <p:spPr>
          <a:xfrm>
            <a:off x="7337361" y="2852375"/>
            <a:ext cx="2355709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/>
              <a:t>Pro-</a:t>
            </a:r>
            <a:r>
              <a:rPr lang="it-IT" sz="1600" b="1" dirty="0" err="1"/>
              <a:t>inflammatory</a:t>
            </a:r>
            <a:r>
              <a:rPr lang="it-IT" sz="1600" b="1" dirty="0"/>
              <a:t> state /</a:t>
            </a:r>
          </a:p>
          <a:p>
            <a:r>
              <a:rPr lang="it-IT" sz="1600" b="1" dirty="0"/>
              <a:t>Sub-</a:t>
            </a:r>
            <a:r>
              <a:rPr lang="it-IT" sz="1600" b="1" dirty="0" err="1"/>
              <a:t>clinical</a:t>
            </a:r>
            <a:r>
              <a:rPr lang="it-IT" sz="1600" b="1" dirty="0"/>
              <a:t> </a:t>
            </a:r>
            <a:r>
              <a:rPr lang="it-IT" sz="1600" b="1" dirty="0" err="1"/>
              <a:t>Inflammation</a:t>
            </a:r>
            <a:endParaRPr lang="it-IT" sz="1600" b="1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3A9339BE-3613-0648-B9D3-438F3B0D2496}"/>
              </a:ext>
            </a:extLst>
          </p:cNvPr>
          <p:cNvSpPr/>
          <p:nvPr/>
        </p:nvSpPr>
        <p:spPr>
          <a:xfrm>
            <a:off x="3054379" y="4247994"/>
            <a:ext cx="4879023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/>
              <a:t>VASCULAR EFFECTS</a:t>
            </a:r>
          </a:p>
          <a:p>
            <a:r>
              <a:rPr lang="it-IT" sz="1600" b="1" dirty="0"/>
              <a:t>↑ </a:t>
            </a:r>
            <a:r>
              <a:rPr lang="it-IT" sz="1600" b="1" dirty="0" err="1"/>
              <a:t>Vascular</a:t>
            </a:r>
            <a:r>
              <a:rPr lang="it-IT" sz="1600" b="1" dirty="0"/>
              <a:t> </a:t>
            </a:r>
            <a:r>
              <a:rPr lang="it-IT" sz="1600" b="1" dirty="0" err="1"/>
              <a:t>peripheral</a:t>
            </a:r>
            <a:r>
              <a:rPr lang="it-IT" sz="1600" b="1" dirty="0"/>
              <a:t> </a:t>
            </a:r>
            <a:r>
              <a:rPr lang="it-IT" sz="1600" b="1" dirty="0" err="1"/>
              <a:t>resistance</a:t>
            </a:r>
            <a:r>
              <a:rPr lang="it-IT" sz="1600" b="1" dirty="0"/>
              <a:t>/↓ </a:t>
            </a:r>
            <a:r>
              <a:rPr lang="it-IT" sz="1600" b="1" dirty="0" err="1"/>
              <a:t>Vascular</a:t>
            </a:r>
            <a:r>
              <a:rPr lang="it-IT" sz="1600" b="1" dirty="0"/>
              <a:t> </a:t>
            </a:r>
            <a:r>
              <a:rPr lang="it-IT" sz="1600" b="1" dirty="0" err="1"/>
              <a:t>compliance</a:t>
            </a:r>
            <a:r>
              <a:rPr lang="it-IT" sz="1600" b="1" dirty="0"/>
              <a:t> </a:t>
            </a:r>
          </a:p>
          <a:p>
            <a:r>
              <a:rPr lang="it-IT" sz="1600" b="1" dirty="0"/>
              <a:t>↑ </a:t>
            </a:r>
            <a:r>
              <a:rPr lang="it-IT" sz="1600" b="1" dirty="0" err="1"/>
              <a:t>Carotid</a:t>
            </a:r>
            <a:r>
              <a:rPr lang="it-IT" sz="1600" b="1" dirty="0"/>
              <a:t> IMT, </a:t>
            </a:r>
            <a:r>
              <a:rPr lang="it-IT" sz="1600" b="1" dirty="0" err="1"/>
              <a:t>Endothelial</a:t>
            </a:r>
            <a:r>
              <a:rPr lang="it-IT" sz="1600" b="1" dirty="0"/>
              <a:t> </a:t>
            </a:r>
            <a:r>
              <a:rPr lang="it-IT" sz="1600" b="1" dirty="0" err="1"/>
              <a:t>dysfunction</a:t>
            </a:r>
            <a:endParaRPr lang="it-IT" sz="1600" b="1" dirty="0"/>
          </a:p>
          <a:p>
            <a:r>
              <a:rPr lang="it-IT" sz="1600" b="1" dirty="0"/>
              <a:t>↑ </a:t>
            </a:r>
            <a:r>
              <a:rPr lang="it-IT" sz="1600" b="1" dirty="0" err="1"/>
              <a:t>Renin</a:t>
            </a:r>
            <a:r>
              <a:rPr lang="it-IT" sz="1600" b="1" dirty="0"/>
              <a:t> –</a:t>
            </a:r>
            <a:r>
              <a:rPr lang="it-IT" sz="1600" b="1" dirty="0" err="1"/>
              <a:t>Angiotensin</a:t>
            </a:r>
            <a:r>
              <a:rPr lang="it-IT" sz="1600" b="1" dirty="0"/>
              <a:t> </a:t>
            </a:r>
            <a:r>
              <a:rPr lang="it-IT" sz="1600" b="1" dirty="0" err="1"/>
              <a:t>system</a:t>
            </a:r>
            <a:r>
              <a:rPr lang="it-IT" sz="1600" b="1" dirty="0"/>
              <a:t> and </a:t>
            </a:r>
            <a:r>
              <a:rPr lang="it-IT" sz="1600" b="1" dirty="0" err="1"/>
              <a:t>natriuretic</a:t>
            </a:r>
            <a:r>
              <a:rPr lang="it-IT" sz="1600" b="1" dirty="0"/>
              <a:t> </a:t>
            </a:r>
            <a:r>
              <a:rPr lang="it-IT" sz="1600" b="1" dirty="0" err="1"/>
              <a:t>peptides</a:t>
            </a:r>
            <a:endParaRPr lang="it-IT" sz="1600" b="1" dirty="0"/>
          </a:p>
        </p:txBody>
      </p:sp>
      <p:sp>
        <p:nvSpPr>
          <p:cNvPr id="27" name="Freccia giù 26">
            <a:extLst>
              <a:ext uri="{FF2B5EF4-FFF2-40B4-BE49-F238E27FC236}">
                <a16:creationId xmlns:a16="http://schemas.microsoft.com/office/drawing/2014/main" id="{31D6BF3F-5118-A948-ABB8-DEF020B7084F}"/>
              </a:ext>
            </a:extLst>
          </p:cNvPr>
          <p:cNvSpPr/>
          <p:nvPr/>
        </p:nvSpPr>
        <p:spPr>
          <a:xfrm>
            <a:off x="6100754" y="2535401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A984A3F-1B7E-8C4C-ACB6-DB56DC878B2E}"/>
              </a:ext>
            </a:extLst>
          </p:cNvPr>
          <p:cNvSpPr/>
          <p:nvPr/>
        </p:nvSpPr>
        <p:spPr>
          <a:xfrm>
            <a:off x="8328273" y="4882571"/>
            <a:ext cx="1333122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Hypertension</a:t>
            </a:r>
            <a:endParaRPr lang="it-IT" sz="1600" b="1" dirty="0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073CB6AE-1918-3C40-91AB-EE60FC4EBD7A}"/>
              </a:ext>
            </a:extLst>
          </p:cNvPr>
          <p:cNvSpPr/>
          <p:nvPr/>
        </p:nvSpPr>
        <p:spPr>
          <a:xfrm>
            <a:off x="88101" y="4931213"/>
            <a:ext cx="2545743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1600" b="1" dirty="0"/>
              <a:t>↓ </a:t>
            </a:r>
            <a:r>
              <a:rPr lang="it-IT" sz="1600" b="1" dirty="0" err="1"/>
              <a:t>Cardiac</a:t>
            </a:r>
            <a:r>
              <a:rPr lang="it-IT" sz="1600" b="1" dirty="0"/>
              <a:t> </a:t>
            </a:r>
            <a:r>
              <a:rPr lang="it-IT" sz="1600" b="1" dirty="0" err="1"/>
              <a:t>vagal</a:t>
            </a:r>
            <a:r>
              <a:rPr lang="it-IT" sz="1600" b="1" dirty="0"/>
              <a:t> </a:t>
            </a:r>
            <a:r>
              <a:rPr lang="it-IT" sz="1600" b="1" dirty="0" err="1"/>
              <a:t>modulation</a:t>
            </a:r>
            <a:r>
              <a:rPr lang="it-IT" sz="1600" b="1" dirty="0"/>
              <a:t> </a:t>
            </a:r>
          </a:p>
          <a:p>
            <a:r>
              <a:rPr lang="it-IT" sz="1600" b="1" dirty="0"/>
              <a:t>↑ </a:t>
            </a:r>
            <a:r>
              <a:rPr lang="it-IT" sz="1600" b="1" dirty="0" err="1"/>
              <a:t>Sympathetic</a:t>
            </a:r>
            <a:r>
              <a:rPr lang="it-IT" sz="1600" b="1" dirty="0"/>
              <a:t> </a:t>
            </a:r>
            <a:r>
              <a:rPr lang="it-IT" sz="1600" b="1" dirty="0" err="1"/>
              <a:t>activity</a:t>
            </a:r>
            <a:endParaRPr lang="it-IT" sz="1600" b="1" dirty="0"/>
          </a:p>
        </p:txBody>
      </p:sp>
      <p:sp>
        <p:nvSpPr>
          <p:cNvPr id="40" name="Freccia angolare in su 39">
            <a:extLst>
              <a:ext uri="{FF2B5EF4-FFF2-40B4-BE49-F238E27FC236}">
                <a16:creationId xmlns:a16="http://schemas.microsoft.com/office/drawing/2014/main" id="{66E8C9DB-67EC-7648-A0D2-5CF4A57B9ACF}"/>
              </a:ext>
            </a:extLst>
          </p:cNvPr>
          <p:cNvSpPr/>
          <p:nvPr/>
        </p:nvSpPr>
        <p:spPr>
          <a:xfrm rot="5400000">
            <a:off x="4619721" y="5794040"/>
            <a:ext cx="617573" cy="92150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F83DE13F-9F08-2F43-A5AD-9250B68B543A}"/>
              </a:ext>
            </a:extLst>
          </p:cNvPr>
          <p:cNvSpPr txBox="1"/>
          <p:nvPr/>
        </p:nvSpPr>
        <p:spPr>
          <a:xfrm>
            <a:off x="2792779" y="1903906"/>
            <a:ext cx="1805751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err="1"/>
              <a:t>Hyperandrogenism</a:t>
            </a:r>
            <a:endParaRPr lang="it-IT" sz="1600" b="1" dirty="0"/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95588EF2-3A7D-424F-BEEB-4573C33F74DA}"/>
              </a:ext>
            </a:extLst>
          </p:cNvPr>
          <p:cNvSpPr/>
          <p:nvPr/>
        </p:nvSpPr>
        <p:spPr>
          <a:xfrm>
            <a:off x="3686906" y="1146546"/>
            <a:ext cx="1658917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1600" b="1" dirty="0" err="1"/>
              <a:t>Compensatory</a:t>
            </a:r>
            <a:r>
              <a:rPr lang="it-IT" sz="1600" b="1" dirty="0"/>
              <a:t> </a:t>
            </a:r>
          </a:p>
          <a:p>
            <a:pPr algn="ctr"/>
            <a:r>
              <a:rPr lang="it-IT" sz="1600" b="1" dirty="0" err="1"/>
              <a:t>hyperinsulinemia</a:t>
            </a:r>
            <a:endParaRPr lang="it-IT" sz="1600" b="1" dirty="0"/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D91D0B22-B64A-0648-BC86-EC9FA8DB2B52}"/>
              </a:ext>
            </a:extLst>
          </p:cNvPr>
          <p:cNvSpPr/>
          <p:nvPr/>
        </p:nvSpPr>
        <p:spPr>
          <a:xfrm>
            <a:off x="3919799" y="2355978"/>
            <a:ext cx="1079847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1600" b="1" dirty="0" err="1"/>
              <a:t>Insulin</a:t>
            </a:r>
            <a:r>
              <a:rPr lang="it-IT" sz="1600" b="1" dirty="0"/>
              <a:t> </a:t>
            </a:r>
          </a:p>
          <a:p>
            <a:pPr algn="ctr"/>
            <a:r>
              <a:rPr lang="it-IT" sz="1600" b="1" dirty="0" err="1"/>
              <a:t>Resistance</a:t>
            </a:r>
            <a:endParaRPr lang="it-IT" sz="1600" b="1" dirty="0"/>
          </a:p>
        </p:txBody>
      </p:sp>
      <p:sp>
        <p:nvSpPr>
          <p:cNvPr id="49" name="Freccia ad arco 48">
            <a:extLst>
              <a:ext uri="{FF2B5EF4-FFF2-40B4-BE49-F238E27FC236}">
                <a16:creationId xmlns:a16="http://schemas.microsoft.com/office/drawing/2014/main" id="{600AB1FA-F92D-E44A-B0F1-58FC483808A0}"/>
              </a:ext>
            </a:extLst>
          </p:cNvPr>
          <p:cNvSpPr/>
          <p:nvPr/>
        </p:nvSpPr>
        <p:spPr>
          <a:xfrm rot="19653432">
            <a:off x="3217462" y="1418766"/>
            <a:ext cx="495526" cy="44935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50" name="Freccia ad arco 49">
            <a:extLst>
              <a:ext uri="{FF2B5EF4-FFF2-40B4-BE49-F238E27FC236}">
                <a16:creationId xmlns:a16="http://schemas.microsoft.com/office/drawing/2014/main" id="{68704F69-5C1E-7D4A-8C74-0C8762E3CD9D}"/>
              </a:ext>
            </a:extLst>
          </p:cNvPr>
          <p:cNvSpPr/>
          <p:nvPr/>
        </p:nvSpPr>
        <p:spPr>
          <a:xfrm rot="13264387">
            <a:off x="3269936" y="2165392"/>
            <a:ext cx="495526" cy="44935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51" name="Freccia ad arco 50">
            <a:extLst>
              <a:ext uri="{FF2B5EF4-FFF2-40B4-BE49-F238E27FC236}">
                <a16:creationId xmlns:a16="http://schemas.microsoft.com/office/drawing/2014/main" id="{D9B06401-D0D2-A74E-A73B-EB352F6A3862}"/>
              </a:ext>
            </a:extLst>
          </p:cNvPr>
          <p:cNvSpPr/>
          <p:nvPr/>
        </p:nvSpPr>
        <p:spPr>
          <a:xfrm rot="6147106">
            <a:off x="4758346" y="1818419"/>
            <a:ext cx="495526" cy="44935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3DA20292-096D-4446-91B9-5FA18D35DB99}"/>
              </a:ext>
            </a:extLst>
          </p:cNvPr>
          <p:cNvSpPr/>
          <p:nvPr/>
        </p:nvSpPr>
        <p:spPr>
          <a:xfrm>
            <a:off x="5903642" y="1376346"/>
            <a:ext cx="278047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1600" b="1" dirty="0"/>
              <a:t>Pro-</a:t>
            </a:r>
            <a:r>
              <a:rPr lang="it-IT" sz="1600" b="1" dirty="0" err="1"/>
              <a:t>atherogenic</a:t>
            </a:r>
            <a:r>
              <a:rPr lang="it-IT" sz="1600" b="1" dirty="0"/>
              <a:t> </a:t>
            </a:r>
            <a:r>
              <a:rPr lang="it-IT" sz="1600" b="1" dirty="0" err="1"/>
              <a:t>dyslipidemia</a:t>
            </a:r>
            <a:endParaRPr lang="it-IT" sz="1600" b="1" dirty="0"/>
          </a:p>
          <a:p>
            <a:r>
              <a:rPr lang="it-IT" sz="1600" b="1" dirty="0" err="1"/>
              <a:t>Fibrinolysis</a:t>
            </a:r>
            <a:endParaRPr lang="it-IT" sz="1600" b="1" dirty="0"/>
          </a:p>
          <a:p>
            <a:r>
              <a:rPr lang="it-IT" sz="1600" b="1" dirty="0" err="1"/>
              <a:t>Hyperfibrinogenemia</a:t>
            </a:r>
            <a:endParaRPr lang="it-IT" sz="1600" b="1" dirty="0"/>
          </a:p>
          <a:p>
            <a:r>
              <a:rPr lang="it-IT" sz="1600" b="1" dirty="0" err="1"/>
              <a:t>Hyper-coagulability</a:t>
            </a:r>
            <a:endParaRPr lang="it-IT" sz="1600" b="1" dirty="0"/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582AD84C-00E7-0449-A674-4D216791323F}"/>
              </a:ext>
            </a:extLst>
          </p:cNvPr>
          <p:cNvSpPr/>
          <p:nvPr/>
        </p:nvSpPr>
        <p:spPr>
          <a:xfrm>
            <a:off x="10049791" y="4507259"/>
            <a:ext cx="2067259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1600" b="1" dirty="0" err="1"/>
              <a:t>Glucose</a:t>
            </a:r>
            <a:r>
              <a:rPr lang="it-IT" sz="1600" b="1" dirty="0"/>
              <a:t> </a:t>
            </a:r>
            <a:r>
              <a:rPr lang="it-IT" sz="1600" b="1" dirty="0" err="1"/>
              <a:t>intolerance</a:t>
            </a:r>
            <a:endParaRPr lang="it-IT" sz="1600" b="1" dirty="0"/>
          </a:p>
          <a:p>
            <a:r>
              <a:rPr lang="it-IT" sz="1600" b="1" dirty="0"/>
              <a:t>T2DM</a:t>
            </a:r>
          </a:p>
          <a:p>
            <a:r>
              <a:rPr lang="it-IT" sz="1600" b="1" dirty="0" err="1"/>
              <a:t>Obesity</a:t>
            </a:r>
            <a:endParaRPr lang="it-IT" sz="1600" b="1" dirty="0"/>
          </a:p>
          <a:p>
            <a:r>
              <a:rPr lang="it-IT" sz="1600" b="1" dirty="0" err="1"/>
              <a:t>Metabolic</a:t>
            </a:r>
            <a:r>
              <a:rPr lang="it-IT" sz="1600" b="1" dirty="0"/>
              <a:t> </a:t>
            </a:r>
            <a:r>
              <a:rPr lang="it-IT" sz="1600" b="1" dirty="0" err="1"/>
              <a:t>syndrome</a:t>
            </a:r>
            <a:endParaRPr lang="it-IT" sz="1600" b="1" dirty="0"/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2F4BC537-D358-FD4F-8F5F-C3010CC136D1}"/>
              </a:ext>
            </a:extLst>
          </p:cNvPr>
          <p:cNvSpPr/>
          <p:nvPr/>
        </p:nvSpPr>
        <p:spPr>
          <a:xfrm>
            <a:off x="10182084" y="2353285"/>
            <a:ext cx="1841786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Visceral</a:t>
            </a:r>
            <a:r>
              <a:rPr lang="it-IT" sz="1600" b="1" dirty="0"/>
              <a:t> </a:t>
            </a:r>
            <a:r>
              <a:rPr lang="it-IT" sz="1600" b="1" dirty="0" err="1"/>
              <a:t>adiposity</a:t>
            </a:r>
            <a:r>
              <a:rPr lang="it-IT" sz="1600" b="1" dirty="0"/>
              <a:t>  </a:t>
            </a:r>
          </a:p>
          <a:p>
            <a:r>
              <a:rPr lang="it-IT" sz="1600" b="1" dirty="0"/>
              <a:t>(</a:t>
            </a:r>
            <a:r>
              <a:rPr lang="it-IT" sz="1600" b="1" dirty="0" err="1"/>
              <a:t>Higher</a:t>
            </a:r>
            <a:r>
              <a:rPr lang="it-IT" sz="1600" b="1" dirty="0"/>
              <a:t> </a:t>
            </a:r>
            <a:r>
              <a:rPr lang="it-IT" sz="1600" b="1" dirty="0" err="1"/>
              <a:t>leptin</a:t>
            </a:r>
            <a:r>
              <a:rPr lang="it-IT" sz="1600" b="1" dirty="0"/>
              <a:t>, </a:t>
            </a:r>
          </a:p>
          <a:p>
            <a:r>
              <a:rPr lang="it-IT" sz="1600" b="1" dirty="0" err="1"/>
              <a:t>lower</a:t>
            </a:r>
            <a:r>
              <a:rPr lang="it-IT" sz="1600" b="1" dirty="0"/>
              <a:t> </a:t>
            </a:r>
            <a:r>
              <a:rPr lang="it-IT" sz="1600" b="1" dirty="0" err="1"/>
              <a:t>adiponectin</a:t>
            </a:r>
            <a:r>
              <a:rPr lang="it-IT" sz="1600" b="1" dirty="0"/>
              <a:t>)</a:t>
            </a:r>
            <a:r>
              <a:rPr lang="it-IT" sz="1600" dirty="0"/>
              <a:t> </a:t>
            </a:r>
          </a:p>
        </p:txBody>
      </p:sp>
      <p:sp>
        <p:nvSpPr>
          <p:cNvPr id="67" name="Freccia destra 66">
            <a:extLst>
              <a:ext uri="{FF2B5EF4-FFF2-40B4-BE49-F238E27FC236}">
                <a16:creationId xmlns:a16="http://schemas.microsoft.com/office/drawing/2014/main" id="{1B8DBE33-A698-EB4A-9971-DDB29E486492}"/>
              </a:ext>
            </a:extLst>
          </p:cNvPr>
          <p:cNvSpPr/>
          <p:nvPr/>
        </p:nvSpPr>
        <p:spPr>
          <a:xfrm>
            <a:off x="8955544" y="1483111"/>
            <a:ext cx="1090247" cy="370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68" name="Rettangolo 67">
            <a:extLst>
              <a:ext uri="{FF2B5EF4-FFF2-40B4-BE49-F238E27FC236}">
                <a16:creationId xmlns:a16="http://schemas.microsoft.com/office/drawing/2014/main" id="{AB8EBE15-E453-294E-A48B-C8A29A7E1702}"/>
              </a:ext>
            </a:extLst>
          </p:cNvPr>
          <p:cNvSpPr/>
          <p:nvPr/>
        </p:nvSpPr>
        <p:spPr>
          <a:xfrm>
            <a:off x="10350014" y="1297867"/>
            <a:ext cx="1505990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Change</a:t>
            </a:r>
            <a:r>
              <a:rPr lang="it-IT" sz="1600" b="1" dirty="0"/>
              <a:t> in body</a:t>
            </a:r>
          </a:p>
          <a:p>
            <a:r>
              <a:rPr lang="it-IT" sz="1600" b="1" dirty="0"/>
              <a:t> </a:t>
            </a:r>
            <a:r>
              <a:rPr lang="it-IT" sz="1600" b="1" dirty="0" err="1"/>
              <a:t>fat</a:t>
            </a:r>
            <a:r>
              <a:rPr lang="it-IT" sz="1600" b="1" dirty="0"/>
              <a:t> </a:t>
            </a:r>
            <a:r>
              <a:rPr lang="it-IT" sz="1600" b="1" dirty="0" err="1"/>
              <a:t>distribution</a:t>
            </a:r>
            <a:endParaRPr lang="it-IT" sz="1600" b="1" dirty="0"/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01EF882A-82B6-3648-A711-B14834EC88F3}"/>
              </a:ext>
            </a:extLst>
          </p:cNvPr>
          <p:cNvSpPr/>
          <p:nvPr/>
        </p:nvSpPr>
        <p:spPr>
          <a:xfrm>
            <a:off x="10154320" y="3633907"/>
            <a:ext cx="189346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/>
              <a:t>↓ </a:t>
            </a:r>
            <a:r>
              <a:rPr lang="it-IT" sz="1600" b="1" dirty="0" err="1"/>
              <a:t>Insulin</a:t>
            </a:r>
            <a:r>
              <a:rPr lang="it-IT" sz="1600" b="1" dirty="0"/>
              <a:t> </a:t>
            </a:r>
            <a:r>
              <a:rPr lang="it-IT" sz="1600" b="1" dirty="0" err="1"/>
              <a:t>sensitivity</a:t>
            </a:r>
            <a:endParaRPr lang="it-IT" sz="1600" b="1" dirty="0"/>
          </a:p>
        </p:txBody>
      </p:sp>
      <p:sp>
        <p:nvSpPr>
          <p:cNvPr id="72" name="Parentesi graffa chiusa 71">
            <a:extLst>
              <a:ext uri="{FF2B5EF4-FFF2-40B4-BE49-F238E27FC236}">
                <a16:creationId xmlns:a16="http://schemas.microsoft.com/office/drawing/2014/main" id="{E53004F0-A06A-334E-A311-174A07954269}"/>
              </a:ext>
            </a:extLst>
          </p:cNvPr>
          <p:cNvSpPr/>
          <p:nvPr/>
        </p:nvSpPr>
        <p:spPr>
          <a:xfrm>
            <a:off x="5412790" y="1287521"/>
            <a:ext cx="386967" cy="1270424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Parentesi graffa chiusa 72">
            <a:extLst>
              <a:ext uri="{FF2B5EF4-FFF2-40B4-BE49-F238E27FC236}">
                <a16:creationId xmlns:a16="http://schemas.microsoft.com/office/drawing/2014/main" id="{C1CEC51A-D7A0-9246-B148-00A0E6987E7B}"/>
              </a:ext>
            </a:extLst>
          </p:cNvPr>
          <p:cNvSpPr/>
          <p:nvPr/>
        </p:nvSpPr>
        <p:spPr>
          <a:xfrm rot="5400000">
            <a:off x="6875724" y="1930931"/>
            <a:ext cx="174108" cy="344267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D68A6F4A-3983-8249-A457-03288A9E1498}"/>
              </a:ext>
            </a:extLst>
          </p:cNvPr>
          <p:cNvSpPr/>
          <p:nvPr/>
        </p:nvSpPr>
        <p:spPr>
          <a:xfrm>
            <a:off x="611587" y="1695757"/>
            <a:ext cx="1725086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/>
              <a:t>↓ E2</a:t>
            </a:r>
          </a:p>
          <a:p>
            <a:pPr algn="ctr"/>
            <a:r>
              <a:rPr lang="it-IT" sz="1600" b="1" dirty="0"/>
              <a:t>↑</a:t>
            </a:r>
            <a:r>
              <a:rPr lang="it-IT" sz="1600" b="1" dirty="0" err="1"/>
              <a:t>Androgen</a:t>
            </a:r>
            <a:r>
              <a:rPr lang="it-IT" sz="1600" b="1" dirty="0"/>
              <a:t> </a:t>
            </a:r>
            <a:r>
              <a:rPr lang="it-IT" sz="1600" b="1" dirty="0" err="1"/>
              <a:t>Levels</a:t>
            </a:r>
            <a:endParaRPr lang="it-IT" sz="1600" b="1" dirty="0"/>
          </a:p>
          <a:p>
            <a:pPr algn="ctr"/>
            <a:r>
              <a:rPr lang="it-IT" sz="1600" b="1" dirty="0"/>
              <a:t>(↓ SHBG)</a:t>
            </a:r>
          </a:p>
        </p:txBody>
      </p:sp>
      <p:sp>
        <p:nvSpPr>
          <p:cNvPr id="84" name="Freccia giù 83">
            <a:extLst>
              <a:ext uri="{FF2B5EF4-FFF2-40B4-BE49-F238E27FC236}">
                <a16:creationId xmlns:a16="http://schemas.microsoft.com/office/drawing/2014/main" id="{E02030E2-0E3D-854D-B91D-37658DB48D23}"/>
              </a:ext>
            </a:extLst>
          </p:cNvPr>
          <p:cNvSpPr/>
          <p:nvPr/>
        </p:nvSpPr>
        <p:spPr>
          <a:xfrm>
            <a:off x="54729" y="1192506"/>
            <a:ext cx="239968" cy="3380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87" name="Freccia angolare in su 86">
            <a:extLst>
              <a:ext uri="{FF2B5EF4-FFF2-40B4-BE49-F238E27FC236}">
                <a16:creationId xmlns:a16="http://schemas.microsoft.com/office/drawing/2014/main" id="{A4EFB996-2D8B-1E47-ACF7-0E01866A2CF6}"/>
              </a:ext>
            </a:extLst>
          </p:cNvPr>
          <p:cNvSpPr/>
          <p:nvPr/>
        </p:nvSpPr>
        <p:spPr>
          <a:xfrm rot="5400000">
            <a:off x="-106751" y="1644811"/>
            <a:ext cx="3527264" cy="2622344"/>
          </a:xfrm>
          <a:prstGeom prst="bentUpArrow">
            <a:avLst>
              <a:gd name="adj1" fmla="val 4950"/>
              <a:gd name="adj2" fmla="val 7337"/>
              <a:gd name="adj3" fmla="val 11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88" name="Freccia giù 87">
            <a:extLst>
              <a:ext uri="{FF2B5EF4-FFF2-40B4-BE49-F238E27FC236}">
                <a16:creationId xmlns:a16="http://schemas.microsoft.com/office/drawing/2014/main" id="{CFC50344-E9F3-8041-81FF-8AF9C45A5B38}"/>
              </a:ext>
            </a:extLst>
          </p:cNvPr>
          <p:cNvSpPr/>
          <p:nvPr/>
        </p:nvSpPr>
        <p:spPr>
          <a:xfrm>
            <a:off x="8077813" y="2496275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89" name="Freccia giù 88">
            <a:extLst>
              <a:ext uri="{FF2B5EF4-FFF2-40B4-BE49-F238E27FC236}">
                <a16:creationId xmlns:a16="http://schemas.microsoft.com/office/drawing/2014/main" id="{8975F82A-8A61-FE43-84E0-910B8874C041}"/>
              </a:ext>
            </a:extLst>
          </p:cNvPr>
          <p:cNvSpPr/>
          <p:nvPr/>
        </p:nvSpPr>
        <p:spPr>
          <a:xfrm>
            <a:off x="6800589" y="3873059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90" name="Freccia giù 89">
            <a:extLst>
              <a:ext uri="{FF2B5EF4-FFF2-40B4-BE49-F238E27FC236}">
                <a16:creationId xmlns:a16="http://schemas.microsoft.com/office/drawing/2014/main" id="{0DA9303C-6B84-394C-B40E-C51D51C18646}"/>
              </a:ext>
            </a:extLst>
          </p:cNvPr>
          <p:cNvSpPr/>
          <p:nvPr/>
        </p:nvSpPr>
        <p:spPr>
          <a:xfrm>
            <a:off x="10926806" y="4070935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91" name="Freccia giù 90">
            <a:extLst>
              <a:ext uri="{FF2B5EF4-FFF2-40B4-BE49-F238E27FC236}">
                <a16:creationId xmlns:a16="http://schemas.microsoft.com/office/drawing/2014/main" id="{A30F260B-980E-C440-B7B4-43D1B75B7617}"/>
              </a:ext>
            </a:extLst>
          </p:cNvPr>
          <p:cNvSpPr/>
          <p:nvPr/>
        </p:nvSpPr>
        <p:spPr>
          <a:xfrm>
            <a:off x="10926806" y="3255100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92" name="Freccia giù 91">
            <a:extLst>
              <a:ext uri="{FF2B5EF4-FFF2-40B4-BE49-F238E27FC236}">
                <a16:creationId xmlns:a16="http://schemas.microsoft.com/office/drawing/2014/main" id="{C3744BAE-C950-9144-8971-F35DFA853033}"/>
              </a:ext>
            </a:extLst>
          </p:cNvPr>
          <p:cNvSpPr/>
          <p:nvPr/>
        </p:nvSpPr>
        <p:spPr>
          <a:xfrm>
            <a:off x="10926806" y="1970190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93" name="Freccia giù 92">
            <a:extLst>
              <a:ext uri="{FF2B5EF4-FFF2-40B4-BE49-F238E27FC236}">
                <a16:creationId xmlns:a16="http://schemas.microsoft.com/office/drawing/2014/main" id="{DF1BA524-5A22-2F41-8BAC-E31BF47AAAD5}"/>
              </a:ext>
            </a:extLst>
          </p:cNvPr>
          <p:cNvSpPr/>
          <p:nvPr/>
        </p:nvSpPr>
        <p:spPr>
          <a:xfrm>
            <a:off x="8849972" y="5323065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94" name="Freccia giù 93">
            <a:extLst>
              <a:ext uri="{FF2B5EF4-FFF2-40B4-BE49-F238E27FC236}">
                <a16:creationId xmlns:a16="http://schemas.microsoft.com/office/drawing/2014/main" id="{3ECFAE27-F258-2549-857A-5BAB4C9B083B}"/>
              </a:ext>
            </a:extLst>
          </p:cNvPr>
          <p:cNvSpPr/>
          <p:nvPr/>
        </p:nvSpPr>
        <p:spPr>
          <a:xfrm rot="5400000">
            <a:off x="9671633" y="4925047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95" name="Freccia giù 94">
            <a:extLst>
              <a:ext uri="{FF2B5EF4-FFF2-40B4-BE49-F238E27FC236}">
                <a16:creationId xmlns:a16="http://schemas.microsoft.com/office/drawing/2014/main" id="{EEBD82EA-86EB-6445-B888-EF11BAA45B19}"/>
              </a:ext>
            </a:extLst>
          </p:cNvPr>
          <p:cNvSpPr/>
          <p:nvPr/>
        </p:nvSpPr>
        <p:spPr>
          <a:xfrm>
            <a:off x="10883340" y="5679529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96" name="Freccia giù 95">
            <a:extLst>
              <a:ext uri="{FF2B5EF4-FFF2-40B4-BE49-F238E27FC236}">
                <a16:creationId xmlns:a16="http://schemas.microsoft.com/office/drawing/2014/main" id="{C7734FBA-2042-2247-8CAB-F5C32CC8791E}"/>
              </a:ext>
            </a:extLst>
          </p:cNvPr>
          <p:cNvSpPr/>
          <p:nvPr/>
        </p:nvSpPr>
        <p:spPr>
          <a:xfrm rot="16200000">
            <a:off x="2683785" y="5048949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99" name="Freccia angolare in su 98">
            <a:extLst>
              <a:ext uri="{FF2B5EF4-FFF2-40B4-BE49-F238E27FC236}">
                <a16:creationId xmlns:a16="http://schemas.microsoft.com/office/drawing/2014/main" id="{2BAAE8BF-0024-F446-91A6-3BF6A2B71E55}"/>
              </a:ext>
            </a:extLst>
          </p:cNvPr>
          <p:cNvSpPr/>
          <p:nvPr/>
        </p:nvSpPr>
        <p:spPr>
          <a:xfrm rot="5400000">
            <a:off x="1896841" y="4256807"/>
            <a:ext cx="735371" cy="3807657"/>
          </a:xfrm>
          <a:prstGeom prst="bentUpArrow">
            <a:avLst>
              <a:gd name="adj1" fmla="val 25000"/>
              <a:gd name="adj2" fmla="val 2049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52" name="Freccia giù 51">
            <a:extLst>
              <a:ext uri="{FF2B5EF4-FFF2-40B4-BE49-F238E27FC236}">
                <a16:creationId xmlns:a16="http://schemas.microsoft.com/office/drawing/2014/main" id="{2A51F53B-BD47-AD49-B609-EB2A13DD1267}"/>
              </a:ext>
            </a:extLst>
          </p:cNvPr>
          <p:cNvSpPr/>
          <p:nvPr/>
        </p:nvSpPr>
        <p:spPr>
          <a:xfrm>
            <a:off x="1308907" y="1202446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54" name="Freccia giù 53">
            <a:extLst>
              <a:ext uri="{FF2B5EF4-FFF2-40B4-BE49-F238E27FC236}">
                <a16:creationId xmlns:a16="http://schemas.microsoft.com/office/drawing/2014/main" id="{A9357E1C-8E4C-5248-9785-6FD8C5C283DF}"/>
              </a:ext>
            </a:extLst>
          </p:cNvPr>
          <p:cNvSpPr/>
          <p:nvPr/>
        </p:nvSpPr>
        <p:spPr>
          <a:xfrm rot="16200000">
            <a:off x="2387751" y="1940233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sp>
        <p:nvSpPr>
          <p:cNvPr id="55" name="Freccia giù 54">
            <a:extLst>
              <a:ext uri="{FF2B5EF4-FFF2-40B4-BE49-F238E27FC236}">
                <a16:creationId xmlns:a16="http://schemas.microsoft.com/office/drawing/2014/main" id="{E48E8425-037A-3249-81C4-6D64414138A8}"/>
              </a:ext>
            </a:extLst>
          </p:cNvPr>
          <p:cNvSpPr/>
          <p:nvPr/>
        </p:nvSpPr>
        <p:spPr>
          <a:xfrm rot="16200000">
            <a:off x="7963918" y="4915483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70480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EFB56AD1-20AD-A943-9E60-4C9B1FD7FC85}"/>
              </a:ext>
            </a:extLst>
          </p:cNvPr>
          <p:cNvSpPr/>
          <p:nvPr/>
        </p:nvSpPr>
        <p:spPr>
          <a:xfrm>
            <a:off x="2949780" y="986575"/>
            <a:ext cx="1409360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1600" b="1" dirty="0" err="1"/>
              <a:t>Metabolic</a:t>
            </a:r>
            <a:r>
              <a:rPr lang="it-IT" sz="1600" b="1" dirty="0"/>
              <a:t> </a:t>
            </a:r>
          </a:p>
          <a:p>
            <a:pPr algn="ctr"/>
            <a:r>
              <a:rPr lang="it-IT" sz="1600" b="1" dirty="0" err="1"/>
              <a:t>abnormalities</a:t>
            </a:r>
            <a:r>
              <a:rPr lang="it-IT" sz="1600" b="1" dirty="0"/>
              <a:t> 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3A9B8D78-F671-C247-9035-5EFB135D29F0}"/>
              </a:ext>
            </a:extLst>
          </p:cNvPr>
          <p:cNvSpPr/>
          <p:nvPr/>
        </p:nvSpPr>
        <p:spPr>
          <a:xfrm>
            <a:off x="9117564" y="892817"/>
            <a:ext cx="261892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b="1" dirty="0" err="1"/>
              <a:t>Microcirculatory</a:t>
            </a:r>
            <a:r>
              <a:rPr lang="it-IT" b="1" dirty="0"/>
              <a:t> </a:t>
            </a:r>
            <a:r>
              <a:rPr lang="it-IT" b="1" dirty="0" err="1"/>
              <a:t>damage</a:t>
            </a:r>
            <a:r>
              <a:rPr lang="it-IT" b="1" dirty="0"/>
              <a:t> </a:t>
            </a:r>
          </a:p>
          <a:p>
            <a:pPr algn="ctr"/>
            <a:r>
              <a:rPr lang="it-IT" b="1" dirty="0" err="1"/>
              <a:t>Extensive</a:t>
            </a:r>
            <a:r>
              <a:rPr lang="it-IT" b="1" dirty="0"/>
              <a:t> </a:t>
            </a:r>
            <a:r>
              <a:rPr lang="it-IT" b="1" dirty="0" err="1"/>
              <a:t>systemic</a:t>
            </a:r>
            <a:r>
              <a:rPr lang="it-IT" b="1" dirty="0"/>
              <a:t> </a:t>
            </a:r>
          </a:p>
          <a:p>
            <a:pPr algn="ctr"/>
            <a:r>
              <a:rPr lang="it-IT" b="1" dirty="0" err="1"/>
              <a:t>vascular</a:t>
            </a:r>
            <a:r>
              <a:rPr lang="it-IT" b="1" dirty="0"/>
              <a:t> </a:t>
            </a:r>
            <a:r>
              <a:rPr lang="it-IT" b="1" dirty="0" err="1"/>
              <a:t>impairment</a:t>
            </a:r>
            <a:endParaRPr lang="it-IT" b="1" dirty="0"/>
          </a:p>
          <a:p>
            <a:pPr algn="ctr"/>
            <a:r>
              <a:rPr lang="it-IT" b="1" dirty="0" err="1"/>
              <a:t>Glucose</a:t>
            </a:r>
            <a:r>
              <a:rPr lang="it-IT" b="1" dirty="0"/>
              <a:t> </a:t>
            </a:r>
            <a:r>
              <a:rPr lang="it-IT" b="1" dirty="0" err="1"/>
              <a:t>intolerance</a:t>
            </a:r>
            <a:r>
              <a:rPr lang="it-IT" b="1" dirty="0"/>
              <a:t>,</a:t>
            </a:r>
          </a:p>
          <a:p>
            <a:pPr algn="ctr"/>
            <a:r>
              <a:rPr lang="it-IT" b="1" dirty="0"/>
              <a:t>T2DM,</a:t>
            </a:r>
          </a:p>
          <a:p>
            <a:pPr algn="ctr"/>
            <a:r>
              <a:rPr lang="it-IT" b="1" dirty="0" err="1"/>
              <a:t>Hypertension</a:t>
            </a:r>
            <a:endParaRPr lang="it-IT" b="1" dirty="0"/>
          </a:p>
          <a:p>
            <a:pPr algn="ctr"/>
            <a:r>
              <a:rPr lang="it-IT" b="1" dirty="0" err="1"/>
              <a:t>Metabolic</a:t>
            </a:r>
            <a:r>
              <a:rPr lang="it-IT" b="1" dirty="0"/>
              <a:t> </a:t>
            </a:r>
            <a:r>
              <a:rPr lang="it-IT" b="1" dirty="0" err="1"/>
              <a:t>syndrome</a:t>
            </a:r>
            <a:r>
              <a:rPr lang="it-IT" b="1" dirty="0"/>
              <a:t>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519771F5-655A-3F46-A323-5395ACF4D375}"/>
              </a:ext>
            </a:extLst>
          </p:cNvPr>
          <p:cNvSpPr/>
          <p:nvPr/>
        </p:nvSpPr>
        <p:spPr>
          <a:xfrm>
            <a:off x="9392467" y="3681416"/>
            <a:ext cx="2185447" cy="2308324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↑ </a:t>
            </a:r>
            <a:r>
              <a:rPr lang="it-IT" sz="2400" b="1" dirty="0" err="1"/>
              <a:t>Risk</a:t>
            </a:r>
            <a:r>
              <a:rPr lang="it-IT" sz="2400" b="1" dirty="0"/>
              <a:t> of:</a:t>
            </a:r>
          </a:p>
          <a:p>
            <a:pPr algn="ctr"/>
            <a:r>
              <a:rPr lang="it-IT" sz="2400" b="1"/>
              <a:t>CAD, stroke</a:t>
            </a:r>
            <a:r>
              <a:rPr lang="it-IT" sz="2400" b="1" dirty="0"/>
              <a:t>,</a:t>
            </a:r>
          </a:p>
          <a:p>
            <a:pPr algn="ctr"/>
            <a:r>
              <a:rPr lang="it-IT" sz="2400" b="1" dirty="0"/>
              <a:t>angina pectoris</a:t>
            </a:r>
          </a:p>
          <a:p>
            <a:pPr algn="ctr"/>
            <a:r>
              <a:rPr lang="it-IT" sz="2400" b="1" dirty="0" err="1"/>
              <a:t>myocardial</a:t>
            </a:r>
            <a:r>
              <a:rPr lang="it-IT" sz="2400" b="1" dirty="0"/>
              <a:t> </a:t>
            </a:r>
            <a:r>
              <a:rPr lang="it-IT" sz="2400" b="1" dirty="0" err="1"/>
              <a:t>infarction</a:t>
            </a:r>
            <a:r>
              <a:rPr lang="it-IT" sz="2400" b="1" dirty="0"/>
              <a:t>, </a:t>
            </a:r>
            <a:r>
              <a:rPr lang="it-IT" sz="2400" b="1" dirty="0" err="1"/>
              <a:t>heart</a:t>
            </a:r>
            <a:r>
              <a:rPr lang="it-IT" sz="2400" b="1" dirty="0"/>
              <a:t> </a:t>
            </a:r>
            <a:r>
              <a:rPr lang="it-IT" sz="2400" b="1" dirty="0" err="1"/>
              <a:t>failure</a:t>
            </a:r>
            <a:endParaRPr lang="it-IT" sz="2400" b="1" dirty="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545E14E5-0375-E94C-88E2-879E95C079EF}"/>
              </a:ext>
            </a:extLst>
          </p:cNvPr>
          <p:cNvSpPr/>
          <p:nvPr/>
        </p:nvSpPr>
        <p:spPr>
          <a:xfrm>
            <a:off x="5106430" y="906280"/>
            <a:ext cx="2860273" cy="461664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 err="1"/>
              <a:t>Hyperglicemia</a:t>
            </a:r>
            <a:r>
              <a:rPr lang="it-IT" sz="1400" b="1" dirty="0"/>
              <a:t>/ </a:t>
            </a:r>
            <a:r>
              <a:rPr lang="it-IT" sz="1400" b="1" dirty="0" err="1"/>
              <a:t>Hyperinsulinemia</a:t>
            </a:r>
            <a:endParaRPr lang="it-IT" sz="1400" b="1" dirty="0"/>
          </a:p>
          <a:p>
            <a:pPr algn="ctr"/>
            <a:r>
              <a:rPr lang="it-IT" sz="1400" b="1" dirty="0" err="1"/>
              <a:t>Abdominal</a:t>
            </a:r>
            <a:r>
              <a:rPr lang="it-IT" sz="1400" b="1" dirty="0"/>
              <a:t> </a:t>
            </a:r>
            <a:r>
              <a:rPr lang="it-IT" sz="1400" b="1" dirty="0" err="1"/>
              <a:t>obesity</a:t>
            </a:r>
            <a:endParaRPr lang="it-IT" sz="1400" b="1" dirty="0"/>
          </a:p>
          <a:p>
            <a:pPr algn="ctr"/>
            <a:r>
              <a:rPr lang="it-IT" sz="1400" b="1" dirty="0" err="1"/>
              <a:t>Dyslipidemia</a:t>
            </a:r>
            <a:r>
              <a:rPr lang="it-IT" sz="1400" b="1" dirty="0"/>
              <a:t> → ↑ </a:t>
            </a:r>
            <a:r>
              <a:rPr lang="it-IT" sz="1400" b="1" dirty="0" err="1"/>
              <a:t>Carotid</a:t>
            </a:r>
            <a:r>
              <a:rPr lang="it-IT" sz="1400" b="1" dirty="0"/>
              <a:t> IMT</a:t>
            </a:r>
          </a:p>
          <a:p>
            <a:pPr algn="ctr"/>
            <a:endParaRPr lang="it-IT" sz="1400" b="1" dirty="0"/>
          </a:p>
          <a:p>
            <a:pPr algn="ctr"/>
            <a:r>
              <a:rPr lang="it-IT" sz="1400" b="1" dirty="0"/>
              <a:t>↑LDL </a:t>
            </a:r>
            <a:r>
              <a:rPr lang="it-IT" sz="1400" b="1" dirty="0" err="1"/>
              <a:t>Cholesterol</a:t>
            </a:r>
            <a:endParaRPr lang="it-IT" sz="1400" b="1" dirty="0"/>
          </a:p>
          <a:p>
            <a:pPr algn="ctr"/>
            <a:r>
              <a:rPr lang="it-IT" sz="1400" b="1" dirty="0"/>
              <a:t>↓HDL</a:t>
            </a:r>
          </a:p>
          <a:p>
            <a:pPr algn="ctr"/>
            <a:r>
              <a:rPr lang="it-IT" sz="1400" b="1" dirty="0"/>
              <a:t> ↑TG </a:t>
            </a:r>
          </a:p>
          <a:p>
            <a:pPr algn="ctr"/>
            <a:endParaRPr lang="it-IT" sz="1400" b="1" dirty="0"/>
          </a:p>
          <a:p>
            <a:pPr algn="ctr"/>
            <a:r>
              <a:rPr lang="it-IT" sz="1400" b="1" dirty="0"/>
              <a:t>↑CRP</a:t>
            </a:r>
          </a:p>
          <a:p>
            <a:pPr algn="ctr"/>
            <a:r>
              <a:rPr lang="it-IT" sz="1400" b="1" dirty="0"/>
              <a:t>↑Free </a:t>
            </a:r>
            <a:r>
              <a:rPr lang="it-IT" sz="1400" b="1" dirty="0" err="1"/>
              <a:t>Radicals</a:t>
            </a:r>
            <a:r>
              <a:rPr lang="it-IT" sz="1400" b="1" dirty="0"/>
              <a:t> </a:t>
            </a:r>
          </a:p>
          <a:p>
            <a:pPr algn="ctr"/>
            <a:r>
              <a:rPr lang="it-IT" sz="1400" b="1" dirty="0" err="1"/>
              <a:t>Inflammatory</a:t>
            </a:r>
            <a:r>
              <a:rPr lang="it-IT" sz="1400" b="1" dirty="0"/>
              <a:t> </a:t>
            </a:r>
            <a:r>
              <a:rPr lang="it-IT" sz="1400" b="1" dirty="0" err="1"/>
              <a:t>cytokines→Oxidative</a:t>
            </a:r>
            <a:r>
              <a:rPr lang="it-IT" sz="1400" b="1" dirty="0"/>
              <a:t> stress →</a:t>
            </a:r>
            <a:r>
              <a:rPr lang="it-IT" sz="1400" b="1" dirty="0" err="1"/>
              <a:t>endothelial</a:t>
            </a:r>
            <a:r>
              <a:rPr lang="it-IT" sz="1400" b="1" dirty="0"/>
              <a:t> </a:t>
            </a:r>
            <a:r>
              <a:rPr lang="it-IT" sz="1400" b="1" dirty="0" err="1"/>
              <a:t>damage</a:t>
            </a:r>
            <a:endParaRPr lang="it-IT" sz="1400" b="1" dirty="0"/>
          </a:p>
          <a:p>
            <a:pPr algn="ctr"/>
            <a:endParaRPr lang="it-IT" sz="1400" b="1" dirty="0"/>
          </a:p>
          <a:p>
            <a:pPr algn="ctr"/>
            <a:endParaRPr lang="it-IT" sz="1400" b="1" dirty="0"/>
          </a:p>
          <a:p>
            <a:pPr algn="ctr"/>
            <a:endParaRPr lang="it-IT" sz="1400" b="1" dirty="0"/>
          </a:p>
          <a:p>
            <a:pPr algn="ctr"/>
            <a:r>
              <a:rPr lang="it-IT" sz="1400" b="1" dirty="0" err="1"/>
              <a:t>Placental</a:t>
            </a:r>
            <a:r>
              <a:rPr lang="it-IT" sz="1400" b="1" dirty="0"/>
              <a:t> Ischemia</a:t>
            </a:r>
          </a:p>
          <a:p>
            <a:pPr algn="ctr"/>
            <a:r>
              <a:rPr lang="it-IT" sz="1400" b="1" dirty="0" err="1"/>
              <a:t>Placental</a:t>
            </a:r>
            <a:r>
              <a:rPr lang="it-IT" sz="1400" b="1" dirty="0"/>
              <a:t> </a:t>
            </a:r>
            <a:r>
              <a:rPr lang="it-IT" sz="1400" b="1" dirty="0" err="1"/>
              <a:t>Insufficiency</a:t>
            </a:r>
            <a:endParaRPr lang="it-IT" sz="1400" b="1" dirty="0"/>
          </a:p>
          <a:p>
            <a:pPr algn="ctr"/>
            <a:r>
              <a:rPr lang="it-IT" sz="1400" b="1" dirty="0" err="1"/>
              <a:t>Endothelial</a:t>
            </a:r>
            <a:r>
              <a:rPr lang="it-IT" sz="1400" b="1" dirty="0"/>
              <a:t> </a:t>
            </a:r>
            <a:r>
              <a:rPr lang="it-IT" sz="1400" b="1" dirty="0" err="1"/>
              <a:t>dysfunction</a:t>
            </a:r>
            <a:r>
              <a:rPr lang="it-IT" sz="1400" b="1" dirty="0"/>
              <a:t> of </a:t>
            </a:r>
          </a:p>
          <a:p>
            <a:pPr algn="ctr"/>
            <a:r>
              <a:rPr lang="it-IT" sz="1400" b="1" dirty="0"/>
              <a:t>feto-</a:t>
            </a:r>
            <a:r>
              <a:rPr lang="it-IT" sz="1400" b="1" dirty="0" err="1"/>
              <a:t>placental</a:t>
            </a:r>
            <a:r>
              <a:rPr lang="it-IT" sz="1400" b="1" dirty="0"/>
              <a:t> </a:t>
            </a:r>
            <a:r>
              <a:rPr lang="it-IT" sz="1400" b="1" dirty="0" err="1"/>
              <a:t>unit</a:t>
            </a:r>
            <a:r>
              <a:rPr lang="it-IT" sz="1400" b="1" dirty="0"/>
              <a:t>: </a:t>
            </a:r>
          </a:p>
          <a:p>
            <a:pPr algn="ctr"/>
            <a:r>
              <a:rPr lang="it-IT" sz="1400" b="1" dirty="0"/>
              <a:t>↓adenosine </a:t>
            </a:r>
            <a:r>
              <a:rPr lang="it-IT" sz="1400" b="1" dirty="0" err="1"/>
              <a:t>metabolism</a:t>
            </a:r>
            <a:endParaRPr lang="it-IT" sz="1400" b="1" dirty="0"/>
          </a:p>
          <a:p>
            <a:pPr algn="ctr"/>
            <a:r>
              <a:rPr lang="it-IT" sz="1400" b="1" dirty="0"/>
              <a:t>↑</a:t>
            </a:r>
            <a:r>
              <a:rPr lang="it-IT" sz="1400" b="1" dirty="0" err="1"/>
              <a:t>Endothelial</a:t>
            </a:r>
            <a:r>
              <a:rPr lang="it-IT" sz="1400" b="1" dirty="0"/>
              <a:t> </a:t>
            </a:r>
            <a:r>
              <a:rPr lang="it-IT" sz="1400" b="1" dirty="0" err="1"/>
              <a:t>adhesion</a:t>
            </a:r>
            <a:r>
              <a:rPr lang="it-IT" sz="1400" b="1" dirty="0"/>
              <a:t> </a:t>
            </a:r>
            <a:r>
              <a:rPr lang="it-IT" sz="1400" b="1" dirty="0" err="1"/>
              <a:t>molecules</a:t>
            </a:r>
            <a:endParaRPr lang="it-IT" sz="1400" b="1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C8E479E8-F350-9A46-AFC7-2E5FD13FEAA5}"/>
              </a:ext>
            </a:extLst>
          </p:cNvPr>
          <p:cNvSpPr/>
          <p:nvPr/>
        </p:nvSpPr>
        <p:spPr>
          <a:xfrm>
            <a:off x="245761" y="1092183"/>
            <a:ext cx="1949060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Gestational</a:t>
            </a:r>
            <a:r>
              <a:rPr lang="it-IT" sz="1600" b="1" dirty="0"/>
              <a:t> </a:t>
            </a:r>
            <a:r>
              <a:rPr lang="it-IT" sz="1600" b="1" dirty="0" err="1"/>
              <a:t>Diabetes</a:t>
            </a:r>
            <a:endParaRPr lang="it-IT" sz="1600" b="1" dirty="0"/>
          </a:p>
        </p:txBody>
      </p:sp>
      <p:sp>
        <p:nvSpPr>
          <p:cNvPr id="36" name="Freccia giù 35">
            <a:extLst>
              <a:ext uri="{FF2B5EF4-FFF2-40B4-BE49-F238E27FC236}">
                <a16:creationId xmlns:a16="http://schemas.microsoft.com/office/drawing/2014/main" id="{116C298E-3DFF-B74C-8331-86D48FA87703}"/>
              </a:ext>
            </a:extLst>
          </p:cNvPr>
          <p:cNvSpPr/>
          <p:nvPr/>
        </p:nvSpPr>
        <p:spPr>
          <a:xfrm rot="16200000">
            <a:off x="7924538" y="1898722"/>
            <a:ext cx="1161386" cy="524076"/>
          </a:xfrm>
          <a:prstGeom prst="downArrow">
            <a:avLst>
              <a:gd name="adj1" fmla="val 50000"/>
              <a:gd name="adj2" fmla="val 38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39" name="Freccia giù 38">
            <a:extLst>
              <a:ext uri="{FF2B5EF4-FFF2-40B4-BE49-F238E27FC236}">
                <a16:creationId xmlns:a16="http://schemas.microsoft.com/office/drawing/2014/main" id="{D0B1DCF8-A39F-5542-A3FD-07AD4A81DBA1}"/>
              </a:ext>
            </a:extLst>
          </p:cNvPr>
          <p:cNvSpPr/>
          <p:nvPr/>
        </p:nvSpPr>
        <p:spPr>
          <a:xfrm>
            <a:off x="10328576" y="3112774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41" name="Freccia giù 40">
            <a:extLst>
              <a:ext uri="{FF2B5EF4-FFF2-40B4-BE49-F238E27FC236}">
                <a16:creationId xmlns:a16="http://schemas.microsoft.com/office/drawing/2014/main" id="{3F7D9BED-8620-774A-B626-C153A7E3BC4D}"/>
              </a:ext>
            </a:extLst>
          </p:cNvPr>
          <p:cNvSpPr/>
          <p:nvPr/>
        </p:nvSpPr>
        <p:spPr>
          <a:xfrm>
            <a:off x="3495566" y="1686919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07FC429C-E0A0-C54F-A08E-BF003829AB03}"/>
              </a:ext>
            </a:extLst>
          </p:cNvPr>
          <p:cNvSpPr/>
          <p:nvPr/>
        </p:nvSpPr>
        <p:spPr>
          <a:xfrm>
            <a:off x="3023813" y="3057963"/>
            <a:ext cx="1339021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Inflammation</a:t>
            </a:r>
            <a:endParaRPr lang="it-IT" sz="1600" b="1" dirty="0"/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BFBF2267-B1A3-C448-9FFC-1354DA7886EC}"/>
              </a:ext>
            </a:extLst>
          </p:cNvPr>
          <p:cNvSpPr/>
          <p:nvPr/>
        </p:nvSpPr>
        <p:spPr>
          <a:xfrm>
            <a:off x="3082258" y="4354723"/>
            <a:ext cx="1186736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1600" b="1" dirty="0" err="1"/>
              <a:t>Vascular</a:t>
            </a:r>
            <a:r>
              <a:rPr lang="it-IT" sz="1600" b="1" dirty="0"/>
              <a:t> </a:t>
            </a:r>
          </a:p>
          <a:p>
            <a:pPr algn="ctr"/>
            <a:r>
              <a:rPr lang="it-IT" sz="1600" b="1" dirty="0" err="1"/>
              <a:t>dysfunction</a:t>
            </a:r>
            <a:endParaRPr lang="it-IT" sz="1600" b="1" dirty="0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0FE5135F-8859-C142-A34D-E0BD2E5CFF86}"/>
              </a:ext>
            </a:extLst>
          </p:cNvPr>
          <p:cNvSpPr/>
          <p:nvPr/>
        </p:nvSpPr>
        <p:spPr>
          <a:xfrm>
            <a:off x="245761" y="2118349"/>
            <a:ext cx="1316258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Preeclampsia</a:t>
            </a:r>
            <a:endParaRPr lang="it-IT" sz="1600" b="1" dirty="0"/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4D4EF723-6B89-634E-B17B-3613B7542A5C}"/>
              </a:ext>
            </a:extLst>
          </p:cNvPr>
          <p:cNvSpPr/>
          <p:nvPr/>
        </p:nvSpPr>
        <p:spPr>
          <a:xfrm>
            <a:off x="9511417" y="418539"/>
            <a:ext cx="1927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i="1" dirty="0"/>
              <a:t>POST PREGNANCY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D6E38C00-DD39-2C42-B789-D2956809B91A}"/>
              </a:ext>
            </a:extLst>
          </p:cNvPr>
          <p:cNvSpPr/>
          <p:nvPr/>
        </p:nvSpPr>
        <p:spPr>
          <a:xfrm>
            <a:off x="5487280" y="418539"/>
            <a:ext cx="2218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i="1" dirty="0"/>
              <a:t>DURING PREGNANCY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40F75001-46D6-A740-BE82-2502DAF62137}"/>
              </a:ext>
            </a:extLst>
          </p:cNvPr>
          <p:cNvSpPr/>
          <p:nvPr/>
        </p:nvSpPr>
        <p:spPr>
          <a:xfrm>
            <a:off x="245761" y="3222956"/>
            <a:ext cx="1469441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 err="1"/>
              <a:t>Pre-Term</a:t>
            </a:r>
            <a:r>
              <a:rPr lang="it-IT" sz="1600" b="1" dirty="0"/>
              <a:t> Birth 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C58152EF-0D5B-724F-BEB2-7973CE36584A}"/>
              </a:ext>
            </a:extLst>
          </p:cNvPr>
          <p:cNvSpPr/>
          <p:nvPr/>
        </p:nvSpPr>
        <p:spPr>
          <a:xfrm>
            <a:off x="205121" y="4726129"/>
            <a:ext cx="1715726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sz="1600" b="1" dirty="0"/>
              <a:t>Small </a:t>
            </a:r>
            <a:r>
              <a:rPr lang="it-IT" sz="1600" b="1" dirty="0" err="1"/>
              <a:t>Gestational</a:t>
            </a:r>
            <a:r>
              <a:rPr lang="it-IT" sz="1600" b="1" dirty="0"/>
              <a:t> </a:t>
            </a:r>
          </a:p>
          <a:p>
            <a:r>
              <a:rPr lang="it-IT" sz="1600" b="1" dirty="0"/>
              <a:t>Age </a:t>
            </a:r>
            <a:r>
              <a:rPr lang="it-IT" sz="1600" b="1" dirty="0" err="1"/>
              <a:t>Pregnancies</a:t>
            </a:r>
            <a:endParaRPr lang="it-IT" sz="1600" b="1" dirty="0"/>
          </a:p>
        </p:txBody>
      </p:sp>
      <p:sp>
        <p:nvSpPr>
          <p:cNvPr id="60" name="Parentesi graffa aperta 59">
            <a:extLst>
              <a:ext uri="{FF2B5EF4-FFF2-40B4-BE49-F238E27FC236}">
                <a16:creationId xmlns:a16="http://schemas.microsoft.com/office/drawing/2014/main" id="{74AA8AC4-5F3D-BF40-B4E9-B4C39651FFA9}"/>
              </a:ext>
            </a:extLst>
          </p:cNvPr>
          <p:cNvSpPr/>
          <p:nvPr/>
        </p:nvSpPr>
        <p:spPr>
          <a:xfrm>
            <a:off x="4681491" y="787871"/>
            <a:ext cx="250295" cy="16032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61" name="Parentesi graffa aperta 60">
            <a:extLst>
              <a:ext uri="{FF2B5EF4-FFF2-40B4-BE49-F238E27FC236}">
                <a16:creationId xmlns:a16="http://schemas.microsoft.com/office/drawing/2014/main" id="{04CDDB18-E911-B444-9BB4-17A7002DF1A0}"/>
              </a:ext>
            </a:extLst>
          </p:cNvPr>
          <p:cNvSpPr/>
          <p:nvPr/>
        </p:nvSpPr>
        <p:spPr>
          <a:xfrm>
            <a:off x="4665117" y="2741453"/>
            <a:ext cx="256897" cy="9163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63" name="Freccia giù 62">
            <a:extLst>
              <a:ext uri="{FF2B5EF4-FFF2-40B4-BE49-F238E27FC236}">
                <a16:creationId xmlns:a16="http://schemas.microsoft.com/office/drawing/2014/main" id="{ED2E120C-6969-4640-B8B3-9464A33E1FEF}"/>
              </a:ext>
            </a:extLst>
          </p:cNvPr>
          <p:cNvSpPr/>
          <p:nvPr/>
        </p:nvSpPr>
        <p:spPr>
          <a:xfrm>
            <a:off x="6338135" y="3681416"/>
            <a:ext cx="313228" cy="30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65" name="Parentesi graffa aperta 64">
            <a:extLst>
              <a:ext uri="{FF2B5EF4-FFF2-40B4-BE49-F238E27FC236}">
                <a16:creationId xmlns:a16="http://schemas.microsoft.com/office/drawing/2014/main" id="{7324BCC7-D280-134B-BA3B-7BD0B35BB856}"/>
              </a:ext>
            </a:extLst>
          </p:cNvPr>
          <p:cNvSpPr/>
          <p:nvPr/>
        </p:nvSpPr>
        <p:spPr>
          <a:xfrm>
            <a:off x="4662076" y="3932861"/>
            <a:ext cx="250295" cy="15843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66" name="Parentesi graffa aperta 65">
            <a:extLst>
              <a:ext uri="{FF2B5EF4-FFF2-40B4-BE49-F238E27FC236}">
                <a16:creationId xmlns:a16="http://schemas.microsoft.com/office/drawing/2014/main" id="{8EE65B80-88B5-D74A-B799-D6798EA11411}"/>
              </a:ext>
            </a:extLst>
          </p:cNvPr>
          <p:cNvSpPr/>
          <p:nvPr/>
        </p:nvSpPr>
        <p:spPr>
          <a:xfrm>
            <a:off x="2371483" y="787871"/>
            <a:ext cx="365500" cy="47448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3286315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222</Words>
  <Application>Microsoft Macintosh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Women-specific risk factors for CDV</dc:title>
  <dc:creator>Microsoft Office User</dc:creator>
  <cp:lastModifiedBy>Juan-Carlos Kaski</cp:lastModifiedBy>
  <cp:revision>59</cp:revision>
  <dcterms:created xsi:type="dcterms:W3CDTF">2018-09-04T08:49:07Z</dcterms:created>
  <dcterms:modified xsi:type="dcterms:W3CDTF">2019-03-04T18:30:44Z</dcterms:modified>
</cp:coreProperties>
</file>