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2" r:id="rId2"/>
  </p:sldMasterIdLst>
  <p:notesMasterIdLst>
    <p:notesMasterId r:id="rId5"/>
  </p:notesMasterIdLst>
  <p:sldIdLst>
    <p:sldId id="301" r:id="rId3"/>
    <p:sldId id="262" r:id="rId4"/>
  </p:sldIdLst>
  <p:sldSz cx="9906000" cy="6858000" type="A4"/>
  <p:notesSz cx="6858000" cy="9144000"/>
  <p:defaultTextStyle>
    <a:defPPr>
      <a:defRPr lang="de-DE"/>
    </a:defPPr>
    <a:lvl1pPr marL="0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6880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3763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0643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7523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440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74128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19816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65504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244">
          <p15:clr>
            <a:srgbClr val="A4A3A4"/>
          </p15:clr>
        </p15:guide>
        <p15:guide id="5" orient="horz" pos="255" userDrawn="1">
          <p15:clr>
            <a:srgbClr val="A4A3A4"/>
          </p15:clr>
        </p15:guide>
        <p15:guide id="9" orient="horz" pos="3158" userDrawn="1">
          <p15:clr>
            <a:srgbClr val="A4A3A4"/>
          </p15:clr>
        </p15:guide>
        <p15:guide id="10" orient="horz" pos="3976">
          <p15:clr>
            <a:srgbClr val="A4A3A4"/>
          </p15:clr>
        </p15:guide>
        <p15:guide id="11" orient="horz" pos="1638" userDrawn="1">
          <p15:clr>
            <a:srgbClr val="A4A3A4"/>
          </p15:clr>
        </p15:guide>
        <p15:guide id="32" pos="2816" userDrawn="1">
          <p15:clr>
            <a:srgbClr val="A4A3A4"/>
          </p15:clr>
        </p15:guide>
        <p15:guide id="35" pos="421" userDrawn="1">
          <p15:clr>
            <a:srgbClr val="A4A3A4"/>
          </p15:clr>
        </p15:guide>
        <p15:guide id="46" pos="3092" userDrawn="1">
          <p15:clr>
            <a:srgbClr val="A4A3A4"/>
          </p15:clr>
        </p15:guide>
        <p15:guide id="47" pos="2296" userDrawn="1">
          <p15:clr>
            <a:srgbClr val="A4A3A4"/>
          </p15:clr>
        </p15:guide>
        <p15:guide id="48" pos="1487" userDrawn="1">
          <p15:clr>
            <a:srgbClr val="A4A3A4"/>
          </p15:clr>
        </p15:guide>
        <p15:guide id="49" pos="4685" userDrawn="1">
          <p15:clr>
            <a:srgbClr val="A4A3A4"/>
          </p15:clr>
        </p15:guide>
        <p15:guide id="50" pos="2043" userDrawn="1">
          <p15:clr>
            <a:srgbClr val="A4A3A4"/>
          </p15:clr>
        </p15:guide>
        <p15:guide id="51" pos="4159" userDrawn="1">
          <p15:clr>
            <a:srgbClr val="A4A3A4"/>
          </p15:clr>
        </p15:guide>
        <p15:guide id="52" orient="horz" pos="3446">
          <p15:clr>
            <a:srgbClr val="A4A3A4"/>
          </p15:clr>
        </p15:guide>
        <p15:guide id="53" orient="horz" pos="783">
          <p15:clr>
            <a:srgbClr val="A4A3A4"/>
          </p15:clr>
        </p15:guide>
        <p15:guide id="54" orient="horz" pos="3126">
          <p15:clr>
            <a:srgbClr val="A4A3A4"/>
          </p15:clr>
        </p15:guide>
        <p15:guide id="55" orient="horz" pos="4072">
          <p15:clr>
            <a:srgbClr val="A4A3A4"/>
          </p15:clr>
        </p15:guide>
        <p15:guide id="56" orient="horz" pos="2116">
          <p15:clr>
            <a:srgbClr val="A4A3A4"/>
          </p15:clr>
        </p15:guide>
        <p15:guide id="57" orient="horz" pos="1095">
          <p15:clr>
            <a:srgbClr val="A4A3A4"/>
          </p15:clr>
        </p15:guide>
        <p15:guide id="58" orient="horz" pos="1412">
          <p15:clr>
            <a:srgbClr val="A4A3A4"/>
          </p15:clr>
        </p15:guide>
        <p15:guide id="59" orient="horz" pos="466">
          <p15:clr>
            <a:srgbClr val="A4A3A4"/>
          </p15:clr>
        </p15:guide>
        <p15:guide id="60" orient="horz" pos="1800">
          <p15:clr>
            <a:srgbClr val="A4A3A4"/>
          </p15:clr>
        </p15:guide>
        <p15:guide id="61" orient="horz" pos="2432">
          <p15:clr>
            <a:srgbClr val="A4A3A4"/>
          </p15:clr>
        </p15:guide>
        <p15:guide id="62" orient="horz" pos="2752">
          <p15:clr>
            <a:srgbClr val="A4A3A4"/>
          </p15:clr>
        </p15:guide>
        <p15:guide id="63" orient="horz" pos="3758">
          <p15:clr>
            <a:srgbClr val="A4A3A4"/>
          </p15:clr>
        </p15:guide>
        <p15:guide id="64" orient="horz" pos="2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 Steffel" initials="JS" lastIdx="5" clrIdx="0"/>
  <p:cmAuthor id="1" name="Häusler, Karl Georg" initials="KGH" lastIdx="56" clrIdx="1"/>
  <p:cmAuthor id="2" name="Jonas Oldgren" initials="" lastIdx="5" clrIdx="2"/>
  <p:cmAuthor id="3" name="Peter Sinnaeve" initials="PS" lastIdx="1" clrIdx="3"/>
  <p:cmAuthor id="4" name="Peter Sinnaeve" initials="PS [2]" lastIdx="1" clrIdx="4"/>
  <p:cmAuthor id="5" name="Steffel Jan" initials="JS" lastIdx="4" clrIdx="5">
    <p:extLst/>
  </p:cmAuthor>
  <p:cmAuthor id="6" name="Häusler, Karl Georg" initials="HKG" lastIdx="17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CC00"/>
    <a:srgbClr val="3366FF"/>
    <a:srgbClr val="0000FF"/>
    <a:srgbClr val="00FF00"/>
    <a:srgbClr val="99CCFF"/>
    <a:srgbClr val="009999"/>
    <a:srgbClr val="66FF66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5514" autoAdjust="0"/>
  </p:normalViewPr>
  <p:slideViewPr>
    <p:cSldViewPr snapToGrid="0" showGuides="1">
      <p:cViewPr varScale="1">
        <p:scale>
          <a:sx n="95" d="100"/>
          <a:sy n="95" d="100"/>
        </p:scale>
        <p:origin x="816" y="84"/>
      </p:cViewPr>
      <p:guideLst>
        <p:guide orient="horz" pos="2244"/>
        <p:guide orient="horz" pos="255"/>
        <p:guide orient="horz" pos="3158"/>
        <p:guide orient="horz" pos="3976"/>
        <p:guide orient="horz" pos="1638"/>
        <p:guide pos="2816"/>
        <p:guide pos="421"/>
        <p:guide pos="3092"/>
        <p:guide pos="2296"/>
        <p:guide pos="1487"/>
        <p:guide pos="4685"/>
        <p:guide pos="2043"/>
        <p:guide pos="4159"/>
        <p:guide orient="horz" pos="3446"/>
        <p:guide orient="horz" pos="783"/>
        <p:guide orient="horz" pos="3126"/>
        <p:guide orient="horz" pos="4072"/>
        <p:guide orient="horz" pos="2116"/>
        <p:guide orient="horz" pos="1095"/>
        <p:guide orient="horz" pos="1412"/>
        <p:guide orient="horz" pos="466"/>
        <p:guide orient="horz" pos="1800"/>
        <p:guide orient="horz" pos="2432"/>
        <p:guide orient="horz" pos="2752"/>
        <p:guide orient="horz" pos="3758"/>
        <p:guide orient="horz" pos="29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-36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8EE87-59AF-4EE3-9345-27115064CA97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E2358-8E9E-421C-97E8-1CA13B64E2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80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80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3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43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23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0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8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6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4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3" y="1122371"/>
            <a:ext cx="7429498" cy="2387601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3" y="3602046"/>
            <a:ext cx="7429498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80" indent="0" algn="ctr">
              <a:buNone/>
              <a:defRPr sz="2000"/>
            </a:lvl2pPr>
            <a:lvl3pPr marL="913763" indent="0" algn="ctr">
              <a:buNone/>
              <a:defRPr sz="2000"/>
            </a:lvl3pPr>
            <a:lvl4pPr marL="1370643" indent="0" algn="ctr">
              <a:buNone/>
              <a:defRPr sz="1600"/>
            </a:lvl4pPr>
            <a:lvl5pPr marL="1827523" indent="0" algn="ctr">
              <a:buNone/>
              <a:defRPr sz="1600"/>
            </a:lvl5pPr>
            <a:lvl6pPr marL="2284406" indent="0" algn="ctr">
              <a:buNone/>
              <a:defRPr sz="1600"/>
            </a:lvl6pPr>
            <a:lvl7pPr marL="2741286" indent="0" algn="ctr">
              <a:buNone/>
              <a:defRPr sz="1600"/>
            </a:lvl7pPr>
            <a:lvl8pPr marL="3198166" indent="0" algn="ctr">
              <a:buNone/>
              <a:defRPr sz="1600"/>
            </a:lvl8pPr>
            <a:lvl9pPr marL="3655046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433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932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3" y="365134"/>
            <a:ext cx="2135980" cy="58118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40" y="365134"/>
            <a:ext cx="6284118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9240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14752" y="6286503"/>
            <a:ext cx="3946922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8080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914400">
              <a:defRPr/>
            </a:pPr>
            <a:r>
              <a:rPr lang="en-GB"/>
              <a:t>The European Heart Rhythm Association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97261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78495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4315521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7447353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40726799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9848983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317603525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0237389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563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3652304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28518340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26620892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725955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84" y="1709738"/>
            <a:ext cx="8543923" cy="2852738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84" y="4589463"/>
            <a:ext cx="8543923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7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370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2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1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790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51" y="1825625"/>
            <a:ext cx="4210051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23" y="1825625"/>
            <a:ext cx="4210051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54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38" y="365129"/>
            <a:ext cx="8543923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42" y="1681166"/>
            <a:ext cx="419070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63" indent="0">
              <a:buNone/>
              <a:defRPr sz="2000" b="1"/>
            </a:lvl3pPr>
            <a:lvl4pPr marL="1370643" indent="0">
              <a:buNone/>
              <a:defRPr sz="1600" b="1"/>
            </a:lvl4pPr>
            <a:lvl5pPr marL="1827523" indent="0">
              <a:buNone/>
              <a:defRPr sz="1600" b="1"/>
            </a:lvl5pPr>
            <a:lvl6pPr marL="2284406" indent="0">
              <a:buNone/>
              <a:defRPr sz="1600" b="1"/>
            </a:lvl6pPr>
            <a:lvl7pPr marL="2741286" indent="0">
              <a:buNone/>
              <a:defRPr sz="1600" b="1"/>
            </a:lvl7pPr>
            <a:lvl8pPr marL="3198166" indent="0">
              <a:buNone/>
              <a:defRPr sz="1600" b="1"/>
            </a:lvl8pPr>
            <a:lvl9pPr marL="36550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42" y="2505074"/>
            <a:ext cx="419070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8" y="1681166"/>
            <a:ext cx="4211344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63" indent="0">
              <a:buNone/>
              <a:defRPr sz="2000" b="1"/>
            </a:lvl3pPr>
            <a:lvl4pPr marL="1370643" indent="0">
              <a:buNone/>
              <a:defRPr sz="1600" b="1"/>
            </a:lvl4pPr>
            <a:lvl5pPr marL="1827523" indent="0">
              <a:buNone/>
              <a:defRPr sz="1600" b="1"/>
            </a:lvl5pPr>
            <a:lvl6pPr marL="2284406" indent="0">
              <a:buNone/>
              <a:defRPr sz="1600" b="1"/>
            </a:lvl6pPr>
            <a:lvl7pPr marL="2741286" indent="0">
              <a:buNone/>
              <a:defRPr sz="1600" b="1"/>
            </a:lvl7pPr>
            <a:lvl8pPr marL="3198166" indent="0">
              <a:buNone/>
              <a:defRPr sz="1600" b="1"/>
            </a:lvl8pPr>
            <a:lvl9pPr marL="36550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8" y="2505074"/>
            <a:ext cx="4211344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84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29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094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32" y="457199"/>
            <a:ext cx="3194943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51" y="987425"/>
            <a:ext cx="5014910" cy="487362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32" y="2057412"/>
            <a:ext cx="3194943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6880" indent="0">
              <a:buNone/>
              <a:defRPr sz="1600"/>
            </a:lvl2pPr>
            <a:lvl3pPr marL="913763" indent="0">
              <a:buNone/>
              <a:defRPr sz="1200"/>
            </a:lvl3pPr>
            <a:lvl4pPr marL="1370643" indent="0">
              <a:buNone/>
              <a:defRPr sz="1200"/>
            </a:lvl4pPr>
            <a:lvl5pPr marL="1827523" indent="0">
              <a:buNone/>
              <a:defRPr sz="1200"/>
            </a:lvl5pPr>
            <a:lvl6pPr marL="2284406" indent="0">
              <a:buNone/>
              <a:defRPr sz="1200"/>
            </a:lvl6pPr>
            <a:lvl7pPr marL="2741286" indent="0">
              <a:buNone/>
              <a:defRPr sz="1200"/>
            </a:lvl7pPr>
            <a:lvl8pPr marL="3198166" indent="0">
              <a:buNone/>
              <a:defRPr sz="1200"/>
            </a:lvl8pPr>
            <a:lvl9pPr marL="3655046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049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32" y="457199"/>
            <a:ext cx="3194943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51" y="987425"/>
            <a:ext cx="5014910" cy="4873626"/>
          </a:xfrm>
        </p:spPr>
        <p:txBody>
          <a:bodyPr/>
          <a:lstStyle>
            <a:lvl1pPr marL="0" indent="0">
              <a:buNone/>
              <a:defRPr sz="3100"/>
            </a:lvl1pPr>
            <a:lvl2pPr marL="456880" indent="0">
              <a:buNone/>
              <a:defRPr sz="2700"/>
            </a:lvl2pPr>
            <a:lvl3pPr marL="913763" indent="0">
              <a:buNone/>
              <a:defRPr sz="2400"/>
            </a:lvl3pPr>
            <a:lvl4pPr marL="1370643" indent="0">
              <a:buNone/>
              <a:defRPr sz="2000"/>
            </a:lvl4pPr>
            <a:lvl5pPr marL="1827523" indent="0">
              <a:buNone/>
              <a:defRPr sz="2000"/>
            </a:lvl5pPr>
            <a:lvl6pPr marL="2284406" indent="0">
              <a:buNone/>
              <a:defRPr sz="2000"/>
            </a:lvl6pPr>
            <a:lvl7pPr marL="2741286" indent="0">
              <a:buNone/>
              <a:defRPr sz="2000"/>
            </a:lvl7pPr>
            <a:lvl8pPr marL="3198166" indent="0">
              <a:buNone/>
              <a:defRPr sz="2000"/>
            </a:lvl8pPr>
            <a:lvl9pPr marL="3655046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32" y="2057412"/>
            <a:ext cx="3194943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6880" indent="0">
              <a:buNone/>
              <a:defRPr sz="1600"/>
            </a:lvl2pPr>
            <a:lvl3pPr marL="913763" indent="0">
              <a:buNone/>
              <a:defRPr sz="1200"/>
            </a:lvl3pPr>
            <a:lvl4pPr marL="1370643" indent="0">
              <a:buNone/>
              <a:defRPr sz="1200"/>
            </a:lvl4pPr>
            <a:lvl5pPr marL="1827523" indent="0">
              <a:buNone/>
              <a:defRPr sz="1200"/>
            </a:lvl5pPr>
            <a:lvl6pPr marL="2284406" indent="0">
              <a:buNone/>
              <a:defRPr sz="1200"/>
            </a:lvl6pPr>
            <a:lvl7pPr marL="2741286" indent="0">
              <a:buNone/>
              <a:defRPr sz="1200"/>
            </a:lvl7pPr>
            <a:lvl8pPr marL="3198166" indent="0">
              <a:buNone/>
              <a:defRPr sz="1200"/>
            </a:lvl8pPr>
            <a:lvl9pPr marL="3655046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054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45" y="365129"/>
            <a:ext cx="8543923" cy="1325563"/>
          </a:xfrm>
          <a:prstGeom prst="rect">
            <a:avLst/>
          </a:prstGeom>
        </p:spPr>
        <p:txBody>
          <a:bodyPr vert="horz" lIns="91376" tIns="45690" rIns="91376" bIns="4569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45" y="1825625"/>
            <a:ext cx="8543923" cy="4351337"/>
          </a:xfrm>
          <a:prstGeom prst="rect">
            <a:avLst/>
          </a:prstGeom>
        </p:spPr>
        <p:txBody>
          <a:bodyPr vert="horz" lIns="91376" tIns="45690" rIns="91376" bIns="4569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43" y="6356359"/>
            <a:ext cx="2228849" cy="365125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8524-67A7-4C2F-BF1B-1299E46BADC2}" type="datetimeFigureOut">
              <a:rPr lang="de-CH" smtClean="0"/>
              <a:t>04.05.2018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70" y="6356359"/>
            <a:ext cx="3343273" cy="365125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7" y="6356359"/>
            <a:ext cx="2228849" cy="365125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70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763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42" indent="-228442" algn="l" defTabSz="9137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22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01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85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65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44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8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8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87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3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3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3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8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4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kstvak 6"/>
          <p:cNvSpPr txBox="1"/>
          <p:nvPr/>
        </p:nvSpPr>
        <p:spPr>
          <a:xfrm>
            <a:off x="2751967" y="4206081"/>
            <a:ext cx="187166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Blood sampling:	</a:t>
            </a:r>
            <a:endParaRPr kumimoji="0" lang="en-US" sz="62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8900" marR="0" lvl="0" indent="-8890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2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Routine monitoring of anticoagulation level is not required</a:t>
            </a:r>
          </a:p>
          <a:p>
            <a:pPr marL="88900" marR="0" lvl="0" indent="-8890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2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Yearly:</a:t>
            </a:r>
            <a:r>
              <a:rPr kumimoji="0" lang="en-US" sz="62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Hb, renal and liver function</a:t>
            </a:r>
          </a:p>
          <a:p>
            <a:pPr marL="88900" marR="0" lvl="0" indent="-8890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2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If ≥ 75 years (especially if on dabigatran or edoxaban), or frail: </a:t>
            </a:r>
            <a:r>
              <a:rPr kumimoji="0" lang="en-US" sz="62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6-monthly renal function</a:t>
            </a:r>
          </a:p>
          <a:p>
            <a:pPr marL="88900" marR="0" lvl="0" indent="-8890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2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If CrCl ≤ 60 ml/min: </a:t>
            </a:r>
            <a:r>
              <a:rPr kumimoji="0" lang="en-US" sz="62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recheck interval in months = "CrCl:10" (e.g., every 4 months if CrCl = 40)</a:t>
            </a:r>
          </a:p>
          <a:p>
            <a:pPr marL="88900" marR="0" lvl="0" indent="-8890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62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If intercurrent condition that may have impact: </a:t>
            </a:r>
            <a:r>
              <a:rPr kumimoji="0" lang="en-US" sz="62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renal and/or liver function</a:t>
            </a:r>
          </a:p>
        </p:txBody>
      </p:sp>
      <p:sp>
        <p:nvSpPr>
          <p:cNvPr id="32" name="Tekstvak 12"/>
          <p:cNvSpPr txBox="1"/>
          <p:nvPr/>
        </p:nvSpPr>
        <p:spPr>
          <a:xfrm>
            <a:off x="0" y="5491504"/>
            <a:ext cx="1871663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0" b="1" dirty="0">
                <a:latin typeface="Calibri" panose="020F0502020204030204" pitchFamily="34" charset="0"/>
              </a:rPr>
              <a:t>Check each visit:</a:t>
            </a:r>
            <a:r>
              <a:rPr lang="en-US" sz="620" dirty="0">
                <a:latin typeface="Calibri" panose="020F0502020204030204" pitchFamily="34" charset="0"/>
              </a:rPr>
              <a:t>	</a:t>
            </a:r>
            <a:br>
              <a:rPr lang="en-US" sz="620" dirty="0">
                <a:latin typeface="Calibri" panose="020F0502020204030204" pitchFamily="34" charset="0"/>
              </a:rPr>
            </a:br>
            <a:r>
              <a:rPr lang="en-US" sz="620" b="1" dirty="0">
                <a:latin typeface="Calibri" panose="020F0502020204030204" pitchFamily="34" charset="0"/>
              </a:rPr>
              <a:t>1. </a:t>
            </a:r>
            <a:r>
              <a:rPr lang="en-US" sz="620" dirty="0">
                <a:latin typeface="Calibri" panose="020F0502020204030204" pitchFamily="34" charset="0"/>
              </a:rPr>
              <a:t>Adherence (pt. should bring remaining meds</a:t>
            </a:r>
            <a:r>
              <a:rPr lang="en-US" sz="620" dirty="0" smtClean="0">
                <a:latin typeface="Calibri" panose="020F0502020204030204" pitchFamily="34" charset="0"/>
              </a:rPr>
              <a:t>)</a:t>
            </a:r>
            <a:r>
              <a:rPr lang="en-US" sz="620" dirty="0">
                <a:latin typeface="Calibri" panose="020F0502020204030204" pitchFamily="34" charset="0"/>
              </a:rPr>
              <a:t/>
            </a:r>
            <a:br>
              <a:rPr lang="en-US" sz="620" dirty="0">
                <a:latin typeface="Calibri" panose="020F0502020204030204" pitchFamily="34" charset="0"/>
              </a:rPr>
            </a:br>
            <a:r>
              <a:rPr lang="en-US" sz="620" b="1" dirty="0">
                <a:latin typeface="Calibri" panose="020F0502020204030204" pitchFamily="34" charset="0"/>
              </a:rPr>
              <a:t>2. </a:t>
            </a:r>
            <a:r>
              <a:rPr lang="en-US" sz="620" dirty="0" smtClean="0">
                <a:latin typeface="Calibri" panose="020F0502020204030204" pitchFamily="34" charset="0"/>
              </a:rPr>
              <a:t>Thromboembolic events</a:t>
            </a:r>
            <a:r>
              <a:rPr lang="en-US" sz="620" dirty="0">
                <a:latin typeface="Calibri" panose="020F0502020204030204" pitchFamily="34" charset="0"/>
              </a:rPr>
              <a:t/>
            </a:r>
            <a:br>
              <a:rPr lang="en-US" sz="620" dirty="0">
                <a:latin typeface="Calibri" panose="020F0502020204030204" pitchFamily="34" charset="0"/>
              </a:rPr>
            </a:br>
            <a:r>
              <a:rPr lang="en-US" sz="620" b="1" dirty="0">
                <a:latin typeface="Calibri" panose="020F0502020204030204" pitchFamily="34" charset="0"/>
              </a:rPr>
              <a:t>3. </a:t>
            </a:r>
            <a:r>
              <a:rPr lang="en-US" sz="620" dirty="0">
                <a:latin typeface="Calibri" panose="020F0502020204030204" pitchFamily="34" charset="0"/>
              </a:rPr>
              <a:t>Bleeding </a:t>
            </a:r>
            <a:r>
              <a:rPr lang="en-US" sz="620" dirty="0" smtClean="0">
                <a:latin typeface="Calibri" panose="020F0502020204030204" pitchFamily="34" charset="0"/>
              </a:rPr>
              <a:t>events</a:t>
            </a:r>
            <a:r>
              <a:rPr lang="en-US" sz="620" dirty="0">
                <a:latin typeface="Calibri" panose="020F0502020204030204" pitchFamily="34" charset="0"/>
              </a:rPr>
              <a:t/>
            </a:r>
            <a:br>
              <a:rPr lang="en-US" sz="620" dirty="0">
                <a:latin typeface="Calibri" panose="020F0502020204030204" pitchFamily="34" charset="0"/>
              </a:rPr>
            </a:br>
            <a:r>
              <a:rPr lang="en-US" sz="620" b="1" dirty="0">
                <a:latin typeface="Calibri" panose="020F0502020204030204" pitchFamily="34" charset="0"/>
              </a:rPr>
              <a:t>4. </a:t>
            </a:r>
            <a:r>
              <a:rPr lang="en-US" sz="620" dirty="0">
                <a:latin typeface="Calibri" panose="020F0502020204030204" pitchFamily="34" charset="0"/>
              </a:rPr>
              <a:t>Other side </a:t>
            </a:r>
            <a:r>
              <a:rPr lang="en-US" sz="620" dirty="0" smtClean="0">
                <a:latin typeface="Calibri" panose="020F0502020204030204" pitchFamily="34" charset="0"/>
              </a:rPr>
              <a:t>effects</a:t>
            </a:r>
            <a:endParaRPr lang="en-US" sz="620" dirty="0">
              <a:latin typeface="Calibri" panose="020F0502020204030204" pitchFamily="34" charset="0"/>
            </a:endParaRPr>
          </a:p>
          <a:p>
            <a:r>
              <a:rPr lang="en-US" sz="620" b="1" dirty="0">
                <a:latin typeface="Calibri" panose="020F0502020204030204" pitchFamily="34" charset="0"/>
              </a:rPr>
              <a:t>5. </a:t>
            </a:r>
            <a:r>
              <a:rPr lang="en-US" sz="620" dirty="0">
                <a:latin typeface="Calibri" panose="020F0502020204030204" pitchFamily="34" charset="0"/>
              </a:rPr>
              <a:t>Co-medications </a:t>
            </a:r>
            <a:r>
              <a:rPr lang="en-US" sz="620" dirty="0" smtClean="0">
                <a:latin typeface="Calibri" panose="020F0502020204030204" pitchFamily="34" charset="0"/>
              </a:rPr>
              <a:t>/ over-the-counter drugs</a:t>
            </a:r>
          </a:p>
          <a:p>
            <a:r>
              <a:rPr lang="en-US" sz="620" b="1" dirty="0" smtClean="0">
                <a:latin typeface="Calibri" panose="020F0502020204030204" pitchFamily="34" charset="0"/>
              </a:rPr>
              <a:t>6. </a:t>
            </a:r>
            <a:r>
              <a:rPr lang="en-US" sz="620" dirty="0" smtClean="0">
                <a:latin typeface="Calibri" panose="020F0502020204030204" pitchFamily="34" charset="0"/>
              </a:rPr>
              <a:t>Need for blood sampling</a:t>
            </a:r>
            <a:endParaRPr lang="en-US" sz="620" b="1" dirty="0" smtClean="0">
              <a:latin typeface="Calibri" panose="020F0502020204030204" pitchFamily="34" charset="0"/>
            </a:endParaRPr>
          </a:p>
          <a:p>
            <a:r>
              <a:rPr lang="en-US" sz="620" b="1" dirty="0" smtClean="0">
                <a:latin typeface="Calibri" panose="020F0502020204030204" pitchFamily="34" charset="0"/>
              </a:rPr>
              <a:t>7. </a:t>
            </a:r>
            <a:r>
              <a:rPr lang="en-US" sz="620" dirty="0" smtClean="0">
                <a:latin typeface="Calibri" panose="020F0502020204030204" pitchFamily="34" charset="0"/>
              </a:rPr>
              <a:t>Modifiable risk factors</a:t>
            </a:r>
          </a:p>
          <a:p>
            <a:r>
              <a:rPr lang="en-US" sz="620" b="1" dirty="0" smtClean="0">
                <a:latin typeface="Calibri" panose="020F0502020204030204" pitchFamily="34" charset="0"/>
              </a:rPr>
              <a:t>8.</a:t>
            </a:r>
            <a:r>
              <a:rPr lang="en-US" sz="620" dirty="0" smtClean="0">
                <a:latin typeface="Calibri" panose="020F0502020204030204" pitchFamily="34" charset="0"/>
              </a:rPr>
              <a:t> Optimal NOAC and correct dosing</a:t>
            </a:r>
            <a:endParaRPr lang="en-US" sz="620" dirty="0">
              <a:latin typeface="Calibri" panose="020F0502020204030204" pitchFamily="34" charset="0"/>
            </a:endParaRPr>
          </a:p>
        </p:txBody>
      </p:sp>
      <p:sp>
        <p:nvSpPr>
          <p:cNvPr id="35" name="Tekstvak 15"/>
          <p:cNvSpPr txBox="1"/>
          <p:nvPr/>
        </p:nvSpPr>
        <p:spPr>
          <a:xfrm>
            <a:off x="-48" y="4035037"/>
            <a:ext cx="1871663" cy="1288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620" dirty="0" smtClean="0">
                <a:latin typeface="Calibri" panose="020F0502020204030204" pitchFamily="34" charset="0"/>
              </a:rPr>
              <a:t>NOACs act as a </a:t>
            </a:r>
            <a:r>
              <a:rPr lang="en-US" sz="620" dirty="0">
                <a:latin typeface="Calibri" panose="020F0502020204030204" pitchFamily="34" charset="0"/>
              </a:rPr>
              <a:t>direct thrombin </a:t>
            </a:r>
            <a:r>
              <a:rPr lang="en-US" sz="620" dirty="0" smtClean="0">
                <a:latin typeface="Calibri" panose="020F0502020204030204" pitchFamily="34" charset="0"/>
              </a:rPr>
              <a:t>inhibitor (dabigatran) or </a:t>
            </a:r>
            <a:r>
              <a:rPr lang="en-US" sz="620" dirty="0">
                <a:latin typeface="Calibri" panose="020F0502020204030204" pitchFamily="34" charset="0"/>
              </a:rPr>
              <a:t>direct factor Xa inhibitors </a:t>
            </a:r>
            <a:r>
              <a:rPr lang="en-US" sz="620" dirty="0" smtClean="0">
                <a:latin typeface="Calibri" panose="020F0502020204030204" pitchFamily="34" charset="0"/>
              </a:rPr>
              <a:t>(</a:t>
            </a:r>
            <a:r>
              <a:rPr lang="en-US" sz="620" dirty="0">
                <a:latin typeface="Calibri" panose="020F0502020204030204" pitchFamily="34" charset="0"/>
              </a:rPr>
              <a:t>a</a:t>
            </a:r>
            <a:r>
              <a:rPr lang="en-US" sz="620" dirty="0" smtClean="0">
                <a:latin typeface="Calibri" panose="020F0502020204030204" pitchFamily="34" charset="0"/>
              </a:rPr>
              <a:t>pixaban</a:t>
            </a:r>
            <a:r>
              <a:rPr lang="en-US" sz="620" dirty="0">
                <a:latin typeface="Calibri" panose="020F0502020204030204" pitchFamily="34" charset="0"/>
              </a:rPr>
              <a:t>, e</a:t>
            </a:r>
            <a:r>
              <a:rPr lang="en-US" sz="620" dirty="0" smtClean="0">
                <a:latin typeface="Calibri" panose="020F0502020204030204" pitchFamily="34" charset="0"/>
              </a:rPr>
              <a:t>doxaban</a:t>
            </a:r>
            <a:r>
              <a:rPr lang="en-US" sz="620" dirty="0">
                <a:latin typeface="Calibri" panose="020F0502020204030204" pitchFamily="34" charset="0"/>
              </a:rPr>
              <a:t>, r</a:t>
            </a:r>
            <a:r>
              <a:rPr lang="en-US" sz="620" dirty="0" smtClean="0">
                <a:latin typeface="Calibri" panose="020F0502020204030204" pitchFamily="34" charset="0"/>
              </a:rPr>
              <a:t>ivaroxaban).</a:t>
            </a:r>
          </a:p>
          <a:p>
            <a:pPr marL="88900" indent="-88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620" dirty="0" smtClean="0">
                <a:latin typeface="Calibri" panose="020F0502020204030204" pitchFamily="34" charset="0"/>
              </a:rPr>
              <a:t>Check contraindications for NOACs: mechanical heart valve; rheumatic mitral stenosis; severe kidney dysfunction.</a:t>
            </a:r>
          </a:p>
          <a:p>
            <a:pPr marL="88900" indent="-88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620" dirty="0">
                <a:latin typeface="Calibri" panose="020F0502020204030204" pitchFamily="34" charset="0"/>
              </a:rPr>
              <a:t>Standard </a:t>
            </a:r>
            <a:r>
              <a:rPr lang="en-US" sz="620" dirty="0" smtClean="0">
                <a:latin typeface="Calibri" panose="020F0502020204030204" pitchFamily="34" charset="0"/>
              </a:rPr>
              <a:t>tests (such as INR, PT or aPTT) </a:t>
            </a:r>
            <a:r>
              <a:rPr lang="en-US" sz="620" dirty="0">
                <a:latin typeface="Calibri" panose="020F0502020204030204" pitchFamily="34" charset="0"/>
              </a:rPr>
              <a:t>do not quantitatively reflect level of </a:t>
            </a:r>
            <a:r>
              <a:rPr lang="en-US" sz="620" dirty="0" smtClean="0">
                <a:latin typeface="Calibri" panose="020F0502020204030204" pitchFamily="34" charset="0"/>
              </a:rPr>
              <a:t>anticoagulation</a:t>
            </a:r>
            <a:r>
              <a:rPr lang="en-US" sz="620" dirty="0">
                <a:latin typeface="Calibri" panose="020F0502020204030204" pitchFamily="34" charset="0"/>
              </a:rPr>
              <a:t>.</a:t>
            </a:r>
            <a:endParaRPr lang="en-US" sz="620" dirty="0" smtClean="0">
              <a:latin typeface="Calibri" panose="020F0502020204030204" pitchFamily="34" charset="0"/>
            </a:endParaRPr>
          </a:p>
          <a:p>
            <a:pPr marL="88900" indent="-88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620" dirty="0" smtClean="0">
                <a:latin typeface="Calibri" panose="020F0502020204030204" pitchFamily="34" charset="0"/>
              </a:rPr>
              <a:t>In case of major bleeding events, NOAC should be stopped immediately.</a:t>
            </a:r>
          </a:p>
          <a:p>
            <a:pPr marL="88900" indent="-88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620" dirty="0" smtClean="0">
                <a:latin typeface="Calibri" panose="020F0502020204030204" pitchFamily="34" charset="0"/>
              </a:rPr>
              <a:t>For certain procedures, NOAC should be stopped in advance (for timing see NOAC Practical Guide).</a:t>
            </a:r>
            <a:endParaRPr lang="en-US" sz="620" dirty="0">
              <a:latin typeface="Calibri" panose="020F0502020204030204" pitchFamily="34" charset="0"/>
            </a:endParaRPr>
          </a:p>
        </p:txBody>
      </p:sp>
      <p:sp>
        <p:nvSpPr>
          <p:cNvPr id="26" name="Tekstvak 8"/>
          <p:cNvSpPr txBox="1"/>
          <p:nvPr/>
        </p:nvSpPr>
        <p:spPr>
          <a:xfrm>
            <a:off x="7579895" y="581377"/>
            <a:ext cx="18716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90" b="1" dirty="0" smtClean="0">
                <a:latin typeface="Calibri" panose="020F0502020204030204" pitchFamily="34" charset="0"/>
              </a:rPr>
              <a:t>When should I contact a healthcare provider? </a:t>
            </a:r>
            <a:r>
              <a:rPr lang="en-US" sz="690" dirty="0" smtClean="0">
                <a:latin typeface="Calibri" panose="020F0502020204030204" pitchFamily="34" charset="0"/>
              </a:rPr>
              <a:t/>
            </a:r>
            <a:br>
              <a:rPr lang="en-US" sz="690" dirty="0" smtClean="0">
                <a:latin typeface="Calibri" panose="020F0502020204030204" pitchFamily="34" charset="0"/>
              </a:rPr>
            </a:br>
            <a:r>
              <a:rPr lang="en-US" sz="690" dirty="0" smtClean="0">
                <a:latin typeface="Calibri" panose="020F0502020204030204" pitchFamily="34" charset="0"/>
              </a:rPr>
              <a:t>Bleeding is the most common side effect of an anticoagulant. However</a:t>
            </a:r>
            <a:r>
              <a:rPr lang="nl-BE" sz="690" dirty="0" smtClean="0">
                <a:latin typeface="Calibri" panose="020F0502020204030204" pitchFamily="34" charset="0"/>
              </a:rPr>
              <a:t>, </a:t>
            </a:r>
            <a:r>
              <a:rPr lang="en-US" sz="690" dirty="0" smtClean="0">
                <a:latin typeface="Calibri" panose="020F0502020204030204" pitchFamily="34" charset="0"/>
              </a:rPr>
              <a:t>the reduction in the risk </a:t>
            </a:r>
            <a:r>
              <a:rPr lang="en-US" sz="690" dirty="0">
                <a:latin typeface="Calibri" panose="020F0502020204030204" pitchFamily="34" charset="0"/>
              </a:rPr>
              <a:t>for </a:t>
            </a:r>
            <a:r>
              <a:rPr lang="en-US" sz="690" dirty="0" smtClean="0">
                <a:latin typeface="Calibri" panose="020F0502020204030204" pitchFamily="34" charset="0"/>
              </a:rPr>
              <a:t>stroke outweighs the bleeding risk. </a:t>
            </a:r>
            <a:r>
              <a:rPr lang="nl-BE" sz="690" dirty="0" smtClean="0">
                <a:latin typeface="Calibri" panose="020F0502020204030204" pitchFamily="34" charset="0"/>
              </a:rPr>
              <a:t>Contact </a:t>
            </a:r>
            <a:r>
              <a:rPr lang="en-US" sz="690" dirty="0" smtClean="0">
                <a:latin typeface="Calibri" panose="020F0502020204030204" pitchFamily="34" charset="0"/>
              </a:rPr>
              <a:t>your healthcare provider if you have any signs or symptoms of bleeding such as: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Unusual bruising, nosebleeds, bleeding of gums, bleeding from cuts that take a long time to stop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Menstrual flow or vaginal bleeding that is heavier than normal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Blood in urine, red or black stools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Coughing up blood or vomiting blood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Dizziness, paleness or weakness</a:t>
            </a:r>
          </a:p>
          <a:p>
            <a:pPr>
              <a:spcBef>
                <a:spcPts val="300"/>
              </a:spcBef>
            </a:pPr>
            <a:r>
              <a:rPr lang="en-US" sz="690" b="1" dirty="0" smtClean="0">
                <a:latin typeface="Calibri" panose="020F0502020204030204" pitchFamily="34" charset="0"/>
              </a:rPr>
              <a:t>What should I do if I missed a </a:t>
            </a:r>
            <a:r>
              <a:rPr lang="en-US" sz="690" b="1" dirty="0">
                <a:latin typeface="Calibri" panose="020F0502020204030204" pitchFamily="34" charset="0"/>
              </a:rPr>
              <a:t>dose?</a:t>
            </a:r>
            <a:br>
              <a:rPr lang="en-US" sz="690" b="1" dirty="0">
                <a:latin typeface="Calibri" panose="020F0502020204030204" pitchFamily="34" charset="0"/>
              </a:rPr>
            </a:br>
            <a:r>
              <a:rPr lang="en-US" sz="690" dirty="0" smtClean="0">
                <a:latin typeface="Calibri" panose="020F0502020204030204" pitchFamily="34" charset="0"/>
              </a:rPr>
              <a:t>You should </a:t>
            </a:r>
            <a:r>
              <a:rPr lang="en-US" sz="690" dirty="0">
                <a:latin typeface="Calibri" panose="020F0502020204030204" pitchFamily="34" charset="0"/>
              </a:rPr>
              <a:t>still take that dose, unless the time </a:t>
            </a:r>
            <a:r>
              <a:rPr lang="en-US" sz="690" dirty="0" err="1" smtClean="0">
                <a:latin typeface="Calibri" panose="020F0502020204030204" pitchFamily="34" charset="0"/>
              </a:rPr>
              <a:t>untill</a:t>
            </a:r>
            <a:r>
              <a:rPr lang="en-US" sz="690" dirty="0" smtClean="0">
                <a:latin typeface="Calibri" panose="020F0502020204030204" pitchFamily="34" charset="0"/>
              </a:rPr>
              <a:t> your </a:t>
            </a:r>
            <a:r>
              <a:rPr lang="en-US" sz="690" dirty="0">
                <a:latin typeface="Calibri" panose="020F0502020204030204" pitchFamily="34" charset="0"/>
              </a:rPr>
              <a:t>next dose is less than the time after </a:t>
            </a:r>
            <a:r>
              <a:rPr lang="en-US" sz="690" dirty="0" smtClean="0">
                <a:latin typeface="Calibri" panose="020F0502020204030204" pitchFamily="34" charset="0"/>
              </a:rPr>
              <a:t>your </a:t>
            </a:r>
            <a:r>
              <a:rPr lang="en-US" sz="690" dirty="0">
                <a:latin typeface="Calibri" panose="020F0502020204030204" pitchFamily="34" charset="0"/>
              </a:rPr>
              <a:t>missed </a:t>
            </a:r>
            <a:r>
              <a:rPr lang="en-US" sz="690" dirty="0" smtClean="0">
                <a:latin typeface="Calibri" panose="020F0502020204030204" pitchFamily="34" charset="0"/>
              </a:rPr>
              <a:t>dose.</a:t>
            </a:r>
          </a:p>
          <a:p>
            <a:pPr>
              <a:spcBef>
                <a:spcPts val="300"/>
              </a:spcBef>
            </a:pPr>
            <a:r>
              <a:rPr lang="en-US" sz="690" b="1" dirty="0" smtClean="0">
                <a:latin typeface="Calibri" panose="020F0502020204030204" pitchFamily="34" charset="0"/>
              </a:rPr>
              <a:t>What if I accidently took two doses?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Twice daily NOAC: you can opt </a:t>
            </a:r>
            <a:r>
              <a:rPr lang="en-US" sz="690" dirty="0">
                <a:latin typeface="Calibri" panose="020F0502020204030204" pitchFamily="34" charset="0"/>
              </a:rPr>
              <a:t>to forgo </a:t>
            </a:r>
            <a:r>
              <a:rPr lang="en-US" sz="690" dirty="0" smtClean="0">
                <a:latin typeface="Calibri" panose="020F0502020204030204" pitchFamily="34" charset="0"/>
              </a:rPr>
              <a:t>the next </a:t>
            </a:r>
            <a:r>
              <a:rPr lang="en-US" sz="690" dirty="0">
                <a:latin typeface="Calibri" panose="020F0502020204030204" pitchFamily="34" charset="0"/>
              </a:rPr>
              <a:t>planned dose </a:t>
            </a:r>
            <a:r>
              <a:rPr lang="en-US" sz="690" dirty="0" smtClean="0">
                <a:latin typeface="Calibri" panose="020F0502020204030204" pitchFamily="34" charset="0"/>
              </a:rPr>
              <a:t>and </a:t>
            </a:r>
            <a:r>
              <a:rPr lang="en-US" sz="690" dirty="0">
                <a:latin typeface="Calibri" panose="020F0502020204030204" pitchFamily="34" charset="0"/>
              </a:rPr>
              <a:t>restart </a:t>
            </a:r>
            <a:r>
              <a:rPr lang="en-US" sz="690" dirty="0" smtClean="0">
                <a:latin typeface="Calibri" panose="020F0502020204030204" pitchFamily="34" charset="0"/>
              </a:rPr>
              <a:t>after 24 h.</a:t>
            </a:r>
          </a:p>
          <a:p>
            <a:pPr marL="88900" lvl="1" indent="-88900">
              <a:buFont typeface="Arial" panose="020B0604020202020204" pitchFamily="34" charset="0"/>
              <a:buChar char="•"/>
            </a:pPr>
            <a:r>
              <a:rPr lang="en-US" sz="690" dirty="0" smtClean="0">
                <a:latin typeface="Calibri" panose="020F0502020204030204" pitchFamily="34" charset="0"/>
              </a:rPr>
              <a:t>Once daily NOAC: you can continue the </a:t>
            </a:r>
            <a:r>
              <a:rPr lang="en-US" sz="690" dirty="0">
                <a:latin typeface="Calibri" panose="020F0502020204030204" pitchFamily="34" charset="0"/>
              </a:rPr>
              <a:t>normal </a:t>
            </a:r>
            <a:r>
              <a:rPr lang="en-US" sz="690" dirty="0" smtClean="0">
                <a:latin typeface="Calibri" panose="020F0502020204030204" pitchFamily="34" charset="0"/>
              </a:rPr>
              <a:t>regimen without </a:t>
            </a:r>
            <a:r>
              <a:rPr lang="en-US" sz="690" dirty="0">
                <a:latin typeface="Calibri" panose="020F0502020204030204" pitchFamily="34" charset="0"/>
              </a:rPr>
              <a:t>skipping </a:t>
            </a:r>
            <a:r>
              <a:rPr lang="en-US" sz="690" dirty="0" smtClean="0">
                <a:latin typeface="Calibri" panose="020F0502020204030204" pitchFamily="34" charset="0"/>
              </a:rPr>
              <a:t>a </a:t>
            </a:r>
            <a:r>
              <a:rPr lang="en-US" sz="690" dirty="0">
                <a:latin typeface="Calibri" panose="020F0502020204030204" pitchFamily="34" charset="0"/>
              </a:rPr>
              <a:t>dose.</a:t>
            </a:r>
          </a:p>
        </p:txBody>
      </p:sp>
      <p:sp>
        <p:nvSpPr>
          <p:cNvPr id="21" name="Tekstvak 8"/>
          <p:cNvSpPr txBox="1"/>
          <p:nvPr/>
        </p:nvSpPr>
        <p:spPr>
          <a:xfrm>
            <a:off x="5285874" y="547140"/>
            <a:ext cx="1871663" cy="2072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A </a:t>
            </a:r>
            <a:r>
              <a:rPr lang="it-IT" sz="650" dirty="0">
                <a:latin typeface="Calibri" panose="020F0502020204030204" pitchFamily="34" charset="0"/>
              </a:rPr>
              <a:t>non-vitamin K antagonist </a:t>
            </a:r>
            <a:r>
              <a:rPr lang="it-IT" sz="650" dirty="0" smtClean="0">
                <a:latin typeface="Calibri" panose="020F0502020204030204" pitchFamily="34" charset="0"/>
              </a:rPr>
              <a:t>anticoagulant </a:t>
            </a:r>
            <a:r>
              <a:rPr lang="it-IT" sz="650" dirty="0">
                <a:latin typeface="Calibri" panose="020F0502020204030204" pitchFamily="34" charset="0"/>
              </a:rPr>
              <a:t>(</a:t>
            </a:r>
            <a:r>
              <a:rPr lang="it-IT" sz="650" dirty="0" smtClean="0">
                <a:latin typeface="Calibri" panose="020F0502020204030204" pitchFamily="34" charset="0"/>
              </a:rPr>
              <a:t>NOAC) thins the blood </a:t>
            </a:r>
            <a:r>
              <a:rPr lang="en-US" sz="650" dirty="0" smtClean="0">
                <a:latin typeface="Calibri" panose="020F0502020204030204" pitchFamily="34" charset="0"/>
              </a:rPr>
              <a:t>and reduces the risk </a:t>
            </a:r>
            <a:r>
              <a:rPr lang="it-IT" sz="650" dirty="0" smtClean="0">
                <a:latin typeface="Calibri" panose="020F0502020204030204" pitchFamily="34" charset="0"/>
              </a:rPr>
              <a:t>of getting dangerous blood clots.</a:t>
            </a:r>
            <a:endParaRPr lang="it-IT" sz="650" dirty="0">
              <a:latin typeface="Calibri" panose="020F0502020204030204" pitchFamily="34" charset="0"/>
            </a:endParaRP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Not taking the </a:t>
            </a:r>
            <a:r>
              <a:rPr lang="en-US" sz="650" dirty="0">
                <a:latin typeface="Calibri" panose="020F0502020204030204" pitchFamily="34" charset="0"/>
              </a:rPr>
              <a:t>drug </a:t>
            </a:r>
            <a:r>
              <a:rPr lang="en-US" sz="650" dirty="0" smtClean="0">
                <a:latin typeface="Calibri" panose="020F0502020204030204" pitchFamily="34" charset="0"/>
              </a:rPr>
              <a:t>means no protection! </a:t>
            </a: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Take </a:t>
            </a:r>
            <a:r>
              <a:rPr lang="en-US" sz="650" dirty="0">
                <a:latin typeface="Calibri" panose="020F0502020204030204" pitchFamily="34" charset="0"/>
              </a:rPr>
              <a:t>your drug exactly as prescribed (once or twice daily). </a:t>
            </a:r>
            <a:endParaRPr lang="en-US" sz="650" dirty="0" smtClean="0">
              <a:latin typeface="Calibri" panose="020F0502020204030204" pitchFamily="34" charset="0"/>
            </a:endParaRP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Do not skip </a:t>
            </a:r>
            <a:r>
              <a:rPr lang="en-US" sz="650" dirty="0">
                <a:latin typeface="Calibri" panose="020F0502020204030204" pitchFamily="34" charset="0"/>
              </a:rPr>
              <a:t>a </a:t>
            </a:r>
            <a:r>
              <a:rPr lang="en-US" sz="650" dirty="0" smtClean="0">
                <a:latin typeface="Calibri" panose="020F0502020204030204" pitchFamily="34" charset="0"/>
              </a:rPr>
              <a:t>prescribed dose </a:t>
            </a:r>
            <a:r>
              <a:rPr lang="en-US" sz="650" dirty="0">
                <a:latin typeface="Calibri" panose="020F0502020204030204" pitchFamily="34" charset="0"/>
              </a:rPr>
              <a:t>to ensure optimal protection from blood clots and stroke!</a:t>
            </a: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Do not stop </a:t>
            </a:r>
            <a:r>
              <a:rPr lang="en-US" sz="650" dirty="0">
                <a:latin typeface="Calibri" panose="020F0502020204030204" pitchFamily="34" charset="0"/>
              </a:rPr>
              <a:t>your </a:t>
            </a:r>
            <a:r>
              <a:rPr lang="en-US" sz="650" dirty="0" smtClean="0">
                <a:latin typeface="Calibri" panose="020F0502020204030204" pitchFamily="34" charset="0"/>
              </a:rPr>
              <a:t>medication without </a:t>
            </a:r>
            <a:r>
              <a:rPr lang="en-US" sz="650" dirty="0">
                <a:latin typeface="Calibri" panose="020F0502020204030204" pitchFamily="34" charset="0"/>
              </a:rPr>
              <a:t>consulting your </a:t>
            </a:r>
            <a:r>
              <a:rPr lang="en-US" sz="650" dirty="0" smtClean="0">
                <a:latin typeface="Calibri" panose="020F0502020204030204" pitchFamily="34" charset="0"/>
              </a:rPr>
              <a:t>physician.</a:t>
            </a: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After a trauma or bleeding event, consult with your physician regarding further management</a:t>
            </a: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Do not add </a:t>
            </a:r>
            <a:r>
              <a:rPr lang="en-US" sz="650" dirty="0">
                <a:latin typeface="Calibri" panose="020F0502020204030204" pitchFamily="34" charset="0"/>
              </a:rPr>
              <a:t>any other medication without consulting your physician, not even short-term painkillers that you can get without </a:t>
            </a:r>
            <a:r>
              <a:rPr lang="en-US" sz="650" dirty="0" smtClean="0">
                <a:latin typeface="Calibri" panose="020F0502020204030204" pitchFamily="34" charset="0"/>
              </a:rPr>
              <a:t>prescription.</a:t>
            </a:r>
          </a:p>
          <a:p>
            <a:pPr marL="88900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650" dirty="0" smtClean="0">
                <a:latin typeface="Calibri" panose="020F0502020204030204" pitchFamily="34" charset="0"/>
              </a:rPr>
              <a:t>Alert </a:t>
            </a:r>
            <a:r>
              <a:rPr lang="en-US" sz="650" dirty="0">
                <a:latin typeface="Calibri" panose="020F0502020204030204" pitchFamily="34" charset="0"/>
              </a:rPr>
              <a:t>your dentist, surgeon or other physician before an intervention.</a:t>
            </a:r>
          </a:p>
        </p:txBody>
      </p:sp>
      <p:sp>
        <p:nvSpPr>
          <p:cNvPr id="31" name="TextBox 5"/>
          <p:cNvSpPr txBox="1"/>
          <p:nvPr/>
        </p:nvSpPr>
        <p:spPr>
          <a:xfrm>
            <a:off x="46800" y="5512642"/>
            <a:ext cx="1778017" cy="898114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34" name="TextBox 5"/>
          <p:cNvSpPr txBox="1"/>
          <p:nvPr/>
        </p:nvSpPr>
        <p:spPr>
          <a:xfrm>
            <a:off x="46776" y="4060156"/>
            <a:ext cx="1778017" cy="1230499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25" name="TextBox 5"/>
          <p:cNvSpPr txBox="1"/>
          <p:nvPr/>
        </p:nvSpPr>
        <p:spPr>
          <a:xfrm>
            <a:off x="7626695" y="596619"/>
            <a:ext cx="1778017" cy="2556000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20" name="TextBox 5"/>
          <p:cNvSpPr txBox="1"/>
          <p:nvPr/>
        </p:nvSpPr>
        <p:spPr>
          <a:xfrm>
            <a:off x="5332674" y="594136"/>
            <a:ext cx="1778017" cy="1960878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6" name="Tekstvak 1"/>
          <p:cNvSpPr txBox="1"/>
          <p:nvPr/>
        </p:nvSpPr>
        <p:spPr>
          <a:xfrm>
            <a:off x="0" y="874453"/>
            <a:ext cx="1871663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nl-BE" sz="800" dirty="0">
                <a:latin typeface="Calibri" panose="020F0502020204030204" pitchFamily="34" charset="0"/>
              </a:rPr>
              <a:t>Name of </a:t>
            </a:r>
            <a:r>
              <a:rPr lang="nl-BE" sz="800" dirty="0" smtClean="0">
                <a:latin typeface="Calibri" panose="020F0502020204030204" pitchFamily="34" charset="0"/>
              </a:rPr>
              <a:t>patient: 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_________________________________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Date of Birth:______________________</a:t>
            </a:r>
          </a:p>
          <a:p>
            <a:pPr>
              <a:lnSpc>
                <a:spcPts val="1500"/>
              </a:lnSpc>
            </a:pPr>
            <a:r>
              <a:rPr lang="nl-BE" sz="800" dirty="0" smtClean="0">
                <a:latin typeface="Calibri" panose="020F0502020204030204" pitchFamily="34" charset="0"/>
              </a:rPr>
              <a:t>Address:__________________________</a:t>
            </a:r>
          </a:p>
          <a:p>
            <a:pPr>
              <a:lnSpc>
                <a:spcPts val="1500"/>
              </a:lnSpc>
            </a:pPr>
            <a:r>
              <a:rPr lang="nl-BE" sz="800" dirty="0" smtClean="0">
                <a:latin typeface="Calibri" panose="020F0502020204030204" pitchFamily="34" charset="0"/>
              </a:rPr>
              <a:t>_________________________________</a:t>
            </a:r>
            <a:endParaRPr lang="nl-BE" sz="800" dirty="0">
              <a:latin typeface="Calibri" panose="020F0502020204030204" pitchFamily="34" charset="0"/>
            </a:endParaRPr>
          </a:p>
        </p:txBody>
      </p:sp>
      <p:sp>
        <p:nvSpPr>
          <p:cNvPr id="9" name="Tekstvak 23"/>
          <p:cNvSpPr txBox="1"/>
          <p:nvPr/>
        </p:nvSpPr>
        <p:spPr>
          <a:xfrm>
            <a:off x="-24" y="1940869"/>
            <a:ext cx="187166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nl-BE" sz="800" dirty="0" smtClean="0">
                <a:latin typeface="Calibri" panose="020F0502020204030204" pitchFamily="34" charset="0"/>
              </a:rPr>
              <a:t>Oral anticoagulant: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_________________________________</a:t>
            </a:r>
          </a:p>
          <a:p>
            <a:pPr>
              <a:lnSpc>
                <a:spcPts val="1500"/>
              </a:lnSpc>
            </a:pPr>
            <a:r>
              <a:rPr lang="nl-BE" sz="800" dirty="0" smtClean="0">
                <a:latin typeface="Calibri" panose="020F0502020204030204" pitchFamily="34" charset="0"/>
              </a:rPr>
              <a:t>Dosing:___________________________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Timing:___________________________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With or without food:_______________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Started on:________________________</a:t>
            </a:r>
            <a:endParaRPr lang="nl-BE" sz="800" dirty="0">
              <a:latin typeface="Calibri" panose="020F0502020204030204" pitchFamily="34" charset="0"/>
            </a:endParaRPr>
          </a:p>
        </p:txBody>
      </p:sp>
      <p:sp>
        <p:nvSpPr>
          <p:cNvPr id="11" name="Tekstvak 11"/>
          <p:cNvSpPr txBox="1"/>
          <p:nvPr/>
        </p:nvSpPr>
        <p:spPr>
          <a:xfrm>
            <a:off x="2730631" y="677692"/>
            <a:ext cx="1871663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nl-BE" sz="800" dirty="0" smtClean="0">
                <a:latin typeface="Calibri" panose="020F0502020204030204" pitchFamily="34" charset="0"/>
              </a:rPr>
              <a:t>Name of physician: 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_________________________________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Address:__________________________</a:t>
            </a:r>
          </a:p>
          <a:p>
            <a:pPr>
              <a:lnSpc>
                <a:spcPts val="1500"/>
              </a:lnSpc>
            </a:pPr>
            <a:r>
              <a:rPr lang="nl-BE" sz="800" dirty="0" smtClean="0">
                <a:latin typeface="Calibri" panose="020F0502020204030204" pitchFamily="34" charset="0"/>
              </a:rPr>
              <a:t>_________________________________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Tel. :_____________________________</a:t>
            </a:r>
            <a:endParaRPr lang="nl-BE" sz="800" dirty="0">
              <a:latin typeface="Calibri" panose="020F0502020204030204" pitchFamily="34" charset="0"/>
            </a:endParaRPr>
          </a:p>
        </p:txBody>
      </p:sp>
      <p:sp>
        <p:nvSpPr>
          <p:cNvPr id="16" name="Tekstvak 17"/>
          <p:cNvSpPr txBox="1"/>
          <p:nvPr/>
        </p:nvSpPr>
        <p:spPr>
          <a:xfrm>
            <a:off x="2730631" y="2192452"/>
            <a:ext cx="1871663" cy="45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</a:pPr>
            <a:r>
              <a:rPr lang="nl-BE" sz="800" dirty="0" smtClean="0">
                <a:latin typeface="Calibri" panose="020F0502020204030204" pitchFamily="34" charset="0"/>
              </a:rPr>
              <a:t>Name: 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Tel. :_____________________________</a:t>
            </a:r>
            <a:endParaRPr lang="nl-BE" sz="800" dirty="0">
              <a:latin typeface="Calibri" panose="020F0502020204030204" pitchFamily="34" charset="0"/>
            </a:endParaRPr>
          </a:p>
        </p:txBody>
      </p:sp>
      <p:sp>
        <p:nvSpPr>
          <p:cNvPr id="17" name="Tekstvak 18"/>
          <p:cNvSpPr txBox="1"/>
          <p:nvPr/>
        </p:nvSpPr>
        <p:spPr>
          <a:xfrm>
            <a:off x="2730607" y="2648476"/>
            <a:ext cx="1871663" cy="45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Bef>
                <a:spcPts val="600"/>
              </a:spcBef>
            </a:pPr>
            <a:r>
              <a:rPr lang="nl-BE" sz="800" dirty="0" smtClean="0">
                <a:latin typeface="Calibri" panose="020F0502020204030204" pitchFamily="34" charset="0"/>
              </a:rPr>
              <a:t>Name: ___________________________</a:t>
            </a:r>
            <a:br>
              <a:rPr lang="nl-BE" sz="800" dirty="0" smtClean="0">
                <a:latin typeface="Calibri" panose="020F0502020204030204" pitchFamily="34" charset="0"/>
              </a:rPr>
            </a:br>
            <a:r>
              <a:rPr lang="nl-BE" sz="800" dirty="0" smtClean="0">
                <a:latin typeface="Calibri" panose="020F0502020204030204" pitchFamily="34" charset="0"/>
              </a:rPr>
              <a:t>Tel. :_____________________________</a:t>
            </a:r>
            <a:endParaRPr lang="nl-BE" sz="800" dirty="0">
              <a:latin typeface="Calibri" panose="020F0502020204030204" pitchFamily="34" charset="0"/>
            </a:endParaRPr>
          </a:p>
        </p:txBody>
      </p:sp>
      <p:sp>
        <p:nvSpPr>
          <p:cNvPr id="23" name="Tekstvak 11"/>
          <p:cNvSpPr txBox="1"/>
          <p:nvPr/>
        </p:nvSpPr>
        <p:spPr>
          <a:xfrm>
            <a:off x="5285874" y="2648994"/>
            <a:ext cx="187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US" sz="700" b="1" dirty="0" smtClean="0">
                <a:latin typeface="Calibri" panose="020F0502020204030204" pitchFamily="34" charset="0"/>
              </a:rPr>
              <a:t>It is important to carry this card with you at all times</a:t>
            </a:r>
            <a:r>
              <a:rPr lang="en-US" sz="700" b="1" smtClean="0">
                <a:latin typeface="Calibri" panose="020F0502020204030204" pitchFamily="34" charset="0"/>
              </a:rPr>
              <a:t>. Please show </a:t>
            </a:r>
            <a:r>
              <a:rPr lang="en-US" sz="700" b="1" dirty="0" smtClean="0">
                <a:latin typeface="Calibri" panose="020F0502020204030204" pitchFamily="34" charset="0"/>
              </a:rPr>
              <a:t>this card to every physician, dentist, pharmacist or other healthcare providers.</a:t>
            </a:r>
            <a:endParaRPr lang="it-IT" sz="700" b="1" dirty="0">
              <a:latin typeface="Calibri" panose="020F0502020204030204" pitchFamily="34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0" y="353153"/>
            <a:ext cx="1871617" cy="609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50" b="1" dirty="0">
                <a:latin typeface="Calibri"/>
                <a:cs typeface="Calibri"/>
              </a:rPr>
              <a:t>Atrial Fibrillation</a:t>
            </a:r>
            <a:br>
              <a:rPr lang="en-US" sz="1150" b="1" dirty="0">
                <a:latin typeface="Calibri"/>
                <a:cs typeface="Calibri"/>
              </a:rPr>
            </a:br>
            <a:r>
              <a:rPr lang="en-US" sz="1150" b="1" dirty="0">
                <a:latin typeface="Calibri"/>
                <a:cs typeface="Calibri"/>
              </a:rPr>
              <a:t>Oral Anticoagulation Card</a:t>
            </a:r>
          </a:p>
          <a:p>
            <a:pPr algn="ctr">
              <a:lnSpc>
                <a:spcPct val="80000"/>
              </a:lnSpc>
              <a:spcBef>
                <a:spcPts val="136"/>
              </a:spcBef>
            </a:pPr>
            <a:r>
              <a:rPr lang="en-US" sz="900" b="1" dirty="0">
                <a:latin typeface="Calibri"/>
                <a:cs typeface="Calibri"/>
              </a:rPr>
              <a:t>for non-vitamin K antagonist </a:t>
            </a:r>
            <a:r>
              <a:rPr lang="en-US" sz="900" b="1" dirty="0" smtClean="0">
                <a:latin typeface="Calibri"/>
                <a:cs typeface="Calibri"/>
              </a:rPr>
              <a:t>oral anticoagulants </a:t>
            </a:r>
            <a:r>
              <a:rPr lang="en-US" sz="900" b="1" dirty="0">
                <a:latin typeface="Calibri"/>
                <a:cs typeface="Calibri"/>
              </a:rPr>
              <a:t>(NOACs)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6800" y="939687"/>
            <a:ext cx="1778017" cy="967934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58441" y="3245371"/>
            <a:ext cx="592693" cy="65709"/>
          </a:xfrm>
        </p:spPr>
        <p:txBody>
          <a:bodyPr/>
          <a:lstStyle/>
          <a:p>
            <a:r>
              <a:rPr lang="en-US" sz="600" dirty="0" smtClean="0"/>
              <a:t>Page </a:t>
            </a:r>
            <a:fld id="{98D7DEF8-E7A4-0E41-A6DE-5DC2A548913B}" type="slidenum">
              <a:rPr lang="en-US" sz="600" smtClean="0"/>
              <a:t>1</a:t>
            </a:fld>
            <a:endParaRPr lang="en-US" sz="600" dirty="0"/>
          </a:p>
        </p:txBody>
      </p:sp>
      <p:sp>
        <p:nvSpPr>
          <p:cNvPr id="8" name="TextBox 5"/>
          <p:cNvSpPr txBox="1"/>
          <p:nvPr/>
        </p:nvSpPr>
        <p:spPr>
          <a:xfrm>
            <a:off x="46798" y="1968791"/>
            <a:ext cx="1778017" cy="1225624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atin typeface="Calibri"/>
                <a:cs typeface="Calibri"/>
              </a:rPr>
              <a:t>	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2777431" y="742926"/>
            <a:ext cx="1778017" cy="967934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12" name="TextBox 4"/>
          <p:cNvSpPr txBox="1"/>
          <p:nvPr/>
        </p:nvSpPr>
        <p:spPr>
          <a:xfrm>
            <a:off x="2730632" y="341196"/>
            <a:ext cx="187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/>
                <a:cs typeface="Calibri"/>
              </a:rPr>
              <a:t>Physician or clinic</a:t>
            </a:r>
            <a:r>
              <a:rPr lang="en-US" sz="982" b="1" dirty="0" smtClean="0">
                <a:latin typeface="Calibri"/>
                <a:cs typeface="Calibri"/>
              </a:rPr>
              <a:t/>
            </a:r>
            <a:br>
              <a:rPr lang="en-US" sz="982" b="1" dirty="0" smtClean="0">
                <a:latin typeface="Calibri"/>
                <a:cs typeface="Calibri"/>
              </a:rPr>
            </a:br>
            <a:r>
              <a:rPr lang="en-US" sz="1000" b="1" dirty="0" smtClean="0">
                <a:latin typeface="Calibri"/>
                <a:cs typeface="Calibri"/>
              </a:rPr>
              <a:t>coordinating NOAC treatment</a:t>
            </a:r>
            <a:endParaRPr lang="en-US" sz="1000" b="1" dirty="0">
              <a:latin typeface="Calibri"/>
              <a:cs typeface="Calibri"/>
            </a:endParaRPr>
          </a:p>
        </p:txBody>
      </p:sp>
      <p:sp>
        <p:nvSpPr>
          <p:cNvPr id="13" name="Footer Placeholder 12"/>
          <p:cNvSpPr txBox="1">
            <a:spLocks/>
          </p:cNvSpPr>
          <p:nvPr/>
        </p:nvSpPr>
        <p:spPr>
          <a:xfrm>
            <a:off x="3389072" y="3245371"/>
            <a:ext cx="592693" cy="65709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defPPr>
              <a:defRPr lang="de-DE"/>
            </a:defPPr>
            <a:lvl1pPr marL="0" algn="ctr" defTabSz="913763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880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6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4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52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40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8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16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04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smtClean="0"/>
              <a:t>Page 2</a:t>
            </a:r>
            <a:endParaRPr lang="en-US" sz="600" dirty="0"/>
          </a:p>
        </p:txBody>
      </p:sp>
      <p:sp>
        <p:nvSpPr>
          <p:cNvPr id="14" name="TextBox 4"/>
          <p:cNvSpPr txBox="1"/>
          <p:nvPr/>
        </p:nvSpPr>
        <p:spPr>
          <a:xfrm>
            <a:off x="2730631" y="1725998"/>
            <a:ext cx="187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/>
                <a:cs typeface="Calibri"/>
              </a:rPr>
              <a:t>Emergency information</a:t>
            </a:r>
            <a:r>
              <a:rPr lang="en-US" sz="1000" dirty="0" smtClean="0">
                <a:latin typeface="Calibri"/>
                <a:cs typeface="Calibri"/>
              </a:rPr>
              <a:t/>
            </a:r>
            <a:br>
              <a:rPr lang="en-US" sz="1000" dirty="0" smtClean="0">
                <a:latin typeface="Calibri"/>
                <a:cs typeface="Calibri"/>
              </a:rPr>
            </a:br>
            <a:r>
              <a:rPr lang="en-US" sz="650" dirty="0" smtClean="0">
                <a:latin typeface="Calibri"/>
                <a:cs typeface="Calibri"/>
              </a:rPr>
              <a:t>In case of an emergency, please contact the relative(s) of the patient or the following person:</a:t>
            </a:r>
            <a:endParaRPr lang="en-US" sz="650" dirty="0">
              <a:latin typeface="Calibri"/>
              <a:cs typeface="Calibri"/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2777431" y="2187663"/>
            <a:ext cx="1778017" cy="967934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5285875" y="343703"/>
            <a:ext cx="1871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alibri"/>
                <a:cs typeface="Calibri"/>
              </a:rPr>
              <a:t>Important patient instructions</a:t>
            </a:r>
          </a:p>
        </p:txBody>
      </p:sp>
      <p:sp>
        <p:nvSpPr>
          <p:cNvPr id="19" name="Footer Placeholder 12"/>
          <p:cNvSpPr txBox="1">
            <a:spLocks/>
          </p:cNvSpPr>
          <p:nvPr/>
        </p:nvSpPr>
        <p:spPr>
          <a:xfrm>
            <a:off x="5944315" y="3245371"/>
            <a:ext cx="592693" cy="65709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defPPr>
              <a:defRPr lang="de-DE"/>
            </a:defPPr>
            <a:lvl1pPr marL="0" algn="ctr" defTabSz="913763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880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6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4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52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40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8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16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04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smtClean="0"/>
              <a:t>Page 3</a:t>
            </a:r>
            <a:endParaRPr lang="en-US" sz="600" dirty="0"/>
          </a:p>
        </p:txBody>
      </p:sp>
      <p:sp>
        <p:nvSpPr>
          <p:cNvPr id="22" name="TextBox 5"/>
          <p:cNvSpPr txBox="1"/>
          <p:nvPr/>
        </p:nvSpPr>
        <p:spPr>
          <a:xfrm>
            <a:off x="5332674" y="2657886"/>
            <a:ext cx="1778017" cy="514328"/>
          </a:xfrm>
          <a:prstGeom prst="rect">
            <a:avLst/>
          </a:prstGeom>
          <a:noFill/>
          <a:ln w="1651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tabLst>
                <a:tab pos="1612044" algn="r"/>
              </a:tabLst>
            </a:pPr>
            <a:r>
              <a:rPr lang="en-US" sz="437" b="1" dirty="0">
                <a:ln w="38100">
                  <a:solidFill>
                    <a:schemeClr val="tx1"/>
                  </a:solidFill>
                </a:ln>
                <a:latin typeface="Calibri"/>
                <a:cs typeface="Calibri"/>
              </a:rPr>
              <a:t>	</a:t>
            </a:r>
          </a:p>
        </p:txBody>
      </p:sp>
      <p:sp>
        <p:nvSpPr>
          <p:cNvPr id="24" name="TextBox 4"/>
          <p:cNvSpPr txBox="1"/>
          <p:nvPr/>
        </p:nvSpPr>
        <p:spPr>
          <a:xfrm>
            <a:off x="7579896" y="344235"/>
            <a:ext cx="1871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/>
                <a:cs typeface="Calibri"/>
              </a:rPr>
              <a:t>What to do in certain occasions</a:t>
            </a:r>
            <a:endParaRPr lang="en-US" sz="1000" b="1" dirty="0">
              <a:latin typeface="Calibri"/>
              <a:cs typeface="Calibri"/>
            </a:endParaRPr>
          </a:p>
        </p:txBody>
      </p:sp>
      <p:sp>
        <p:nvSpPr>
          <p:cNvPr id="27" name="Footer Placeholder 12"/>
          <p:cNvSpPr txBox="1">
            <a:spLocks/>
          </p:cNvSpPr>
          <p:nvPr/>
        </p:nvSpPr>
        <p:spPr>
          <a:xfrm>
            <a:off x="8238336" y="3244298"/>
            <a:ext cx="592693" cy="65709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defPPr>
              <a:defRPr lang="de-DE"/>
            </a:defPPr>
            <a:lvl1pPr marL="0" algn="ctr" defTabSz="913763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880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6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4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52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40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8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16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04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smtClean="0"/>
              <a:t>Page 4</a:t>
            </a:r>
            <a:endParaRPr lang="en-US" sz="600" dirty="0"/>
          </a:p>
        </p:txBody>
      </p:sp>
      <p:sp>
        <p:nvSpPr>
          <p:cNvPr id="28" name="TextBox 4"/>
          <p:cNvSpPr txBox="1"/>
          <p:nvPr/>
        </p:nvSpPr>
        <p:spPr>
          <a:xfrm>
            <a:off x="0" y="3672314"/>
            <a:ext cx="1871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/>
                <a:cs typeface="Calibri"/>
              </a:rPr>
              <a:t>Information for healthcare providers</a:t>
            </a:r>
          </a:p>
        </p:txBody>
      </p:sp>
      <p:sp>
        <p:nvSpPr>
          <p:cNvPr id="29" name="TextBox 4"/>
          <p:cNvSpPr txBox="1"/>
          <p:nvPr/>
        </p:nvSpPr>
        <p:spPr>
          <a:xfrm>
            <a:off x="-36738" y="6404249"/>
            <a:ext cx="1939018" cy="186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" dirty="0" smtClean="0">
                <a:cs typeface="Calibri"/>
              </a:rPr>
              <a:t>(</a:t>
            </a:r>
            <a:r>
              <a:rPr lang="en-US" sz="620" dirty="0">
                <a:cs typeface="Calibri"/>
              </a:rPr>
              <a:t>see </a:t>
            </a:r>
            <a:r>
              <a:rPr lang="en-US" sz="620" b="1" dirty="0" smtClean="0">
                <a:cs typeface="Calibri"/>
              </a:rPr>
              <a:t>www.NOACforAF.eu </a:t>
            </a:r>
            <a:r>
              <a:rPr lang="en-US" sz="620" dirty="0" smtClean="0">
                <a:cs typeface="Calibri"/>
              </a:rPr>
              <a:t>for more information)</a:t>
            </a:r>
            <a:endParaRPr lang="en-US" sz="620" dirty="0">
              <a:cs typeface="Calibri"/>
            </a:endParaRPr>
          </a:p>
        </p:txBody>
      </p:sp>
      <p:sp>
        <p:nvSpPr>
          <p:cNvPr id="30" name="Footer Placeholder 12"/>
          <p:cNvSpPr txBox="1">
            <a:spLocks/>
          </p:cNvSpPr>
          <p:nvPr/>
        </p:nvSpPr>
        <p:spPr>
          <a:xfrm>
            <a:off x="658441" y="6574108"/>
            <a:ext cx="592693" cy="65709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defPPr>
              <a:defRPr lang="de-DE"/>
            </a:defPPr>
            <a:lvl1pPr marL="0" algn="ctr" defTabSz="913763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880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6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4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523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40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8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16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046" algn="l" defTabSz="91376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smtClean="0"/>
              <a:t>Page 5</a:t>
            </a:r>
            <a:endParaRPr lang="en-US" sz="600" dirty="0"/>
          </a:p>
        </p:txBody>
      </p:sp>
      <p:sp>
        <p:nvSpPr>
          <p:cNvPr id="33" name="TextBox 4"/>
          <p:cNvSpPr txBox="1"/>
          <p:nvPr/>
        </p:nvSpPr>
        <p:spPr>
          <a:xfrm>
            <a:off x="-24" y="5284446"/>
            <a:ext cx="1871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alibri"/>
                <a:cs typeface="Calibri"/>
              </a:rPr>
              <a:t>Recommended follow-up</a:t>
            </a:r>
          </a:p>
        </p:txBody>
      </p:sp>
      <p:sp>
        <p:nvSpPr>
          <p:cNvPr id="53" name="Footer Placeholder 12"/>
          <p:cNvSpPr txBox="1">
            <a:spLocks/>
          </p:cNvSpPr>
          <p:nvPr/>
        </p:nvSpPr>
        <p:spPr>
          <a:xfrm>
            <a:off x="3410408" y="6574108"/>
            <a:ext cx="592693" cy="657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32464" rtl="0" eaLnBrk="1" latinLnBrk="0" hangingPunct="1">
              <a:defRPr sz="32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32464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4927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91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9855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62319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4782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7246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9709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2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6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2798767" y="4227672"/>
            <a:ext cx="1778017" cy="986400"/>
          </a:xfrm>
          <a:prstGeom prst="rect">
            <a:avLst/>
          </a:prstGeom>
          <a:noFill/>
          <a:ln w="16510" cap="flat" cmpd="sng" algn="ctr">
            <a:solidFill>
              <a:srgbClr val="FF0000"/>
            </a:solidFill>
            <a:prstDash val="solid"/>
          </a:ln>
          <a:effectLst/>
        </p:spPr>
        <p:txBody>
          <a:bodyPr wrap="square" rtlCol="0">
            <a:noAutofit/>
          </a:bodyPr>
          <a:lstStyle/>
          <a:p>
            <a:pPr marL="0" marR="0" lvl="0" indent="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2044" algn="r"/>
              </a:tabLst>
              <a:defRPr/>
            </a:pPr>
            <a:r>
              <a:rPr kumimoji="0" lang="en-US" sz="437" b="1" i="0" u="none" strike="noStrike" kern="0" cap="none" spc="0" normalizeH="0" baseline="0" noProof="0" dirty="0" smtClean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</a:p>
        </p:txBody>
      </p:sp>
      <p:sp>
        <p:nvSpPr>
          <p:cNvPr id="56" name="TextBox 4"/>
          <p:cNvSpPr txBox="1"/>
          <p:nvPr/>
        </p:nvSpPr>
        <p:spPr>
          <a:xfrm>
            <a:off x="2751967" y="3672314"/>
            <a:ext cx="18716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2464"/>
            <a:r>
              <a:rPr lang="en-US" sz="1000" b="1" dirty="0" smtClean="0">
                <a:solidFill>
                  <a:prstClr val="black"/>
                </a:solidFill>
                <a:cs typeface="Calibri"/>
              </a:rPr>
              <a:t>Information for healthcare providers</a:t>
            </a:r>
          </a:p>
          <a:p>
            <a:pPr algn="ctr" defTabSz="132464"/>
            <a:r>
              <a:rPr lang="en-US" sz="1000" b="1" dirty="0" smtClean="0">
                <a:solidFill>
                  <a:prstClr val="black"/>
                </a:solidFill>
                <a:cs typeface="Calibri"/>
              </a:rPr>
              <a:t>Blood sampling follow-up</a:t>
            </a:r>
          </a:p>
        </p:txBody>
      </p:sp>
      <p:graphicFrame>
        <p:nvGraphicFramePr>
          <p:cNvPr id="57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7745"/>
              </p:ext>
            </p:extLst>
          </p:nvPr>
        </p:nvGraphicFramePr>
        <p:xfrm>
          <a:off x="2790068" y="5279151"/>
          <a:ext cx="1795463" cy="1226252"/>
        </p:xfrm>
        <a:graphic>
          <a:graphicData uri="http://schemas.openxmlformats.org/drawingml/2006/table">
            <a:tbl>
              <a:tblPr firstRow="1" bandRow="1"/>
              <a:tblGrid>
                <a:gridCol w="442953"/>
                <a:gridCol w="377687"/>
                <a:gridCol w="385858"/>
                <a:gridCol w="301930"/>
                <a:gridCol w="287035"/>
              </a:tblGrid>
              <a:tr h="111776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600" b="0" dirty="0" smtClean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600" b="0" dirty="0" smtClean="0">
                          <a:solidFill>
                            <a:schemeClr val="bg1"/>
                          </a:solidFill>
                        </a:rPr>
                        <a:t>Serum</a:t>
                      </a:r>
                      <a:r>
                        <a:rPr lang="en-US" sz="600" b="0" baseline="0" dirty="0" smtClean="0">
                          <a:solidFill>
                            <a:schemeClr val="bg1"/>
                          </a:solidFill>
                        </a:rPr>
                        <a:t> creatinine</a:t>
                      </a:r>
                      <a:endParaRPr lang="en-US" sz="6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600" b="0" smtClean="0">
                          <a:solidFill>
                            <a:schemeClr val="bg1"/>
                          </a:solidFill>
                        </a:rPr>
                        <a:t>Creatinine</a:t>
                      </a:r>
                      <a:r>
                        <a:rPr lang="en-US" sz="600" b="0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600" b="0" baseline="0" dirty="0" smtClean="0">
                          <a:solidFill>
                            <a:schemeClr val="bg1"/>
                          </a:solidFill>
                        </a:rPr>
                        <a:t>clearance</a:t>
                      </a:r>
                      <a:endParaRPr lang="en-US" sz="6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600" b="0" dirty="0" smtClean="0">
                          <a:solidFill>
                            <a:schemeClr val="bg1"/>
                          </a:solidFill>
                        </a:rPr>
                        <a:t>Hemo-globin</a:t>
                      </a: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600" b="0" dirty="0" smtClean="0">
                          <a:solidFill>
                            <a:schemeClr val="bg1"/>
                          </a:solidFill>
                        </a:rPr>
                        <a:t>Liver tests</a:t>
                      </a: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10339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10339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10339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10339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10339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10339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95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8" name="TextBox 4"/>
          <p:cNvSpPr txBox="1"/>
          <p:nvPr/>
        </p:nvSpPr>
        <p:spPr>
          <a:xfrm>
            <a:off x="5290637" y="3677101"/>
            <a:ext cx="1871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2464"/>
            <a:r>
              <a:rPr lang="en-US" sz="1000" b="1" dirty="0">
                <a:solidFill>
                  <a:prstClr val="black"/>
                </a:solidFill>
                <a:cs typeface="Calibri"/>
              </a:rPr>
              <a:t>Planned or unplanned visits</a:t>
            </a:r>
          </a:p>
        </p:txBody>
      </p:sp>
      <p:sp>
        <p:nvSpPr>
          <p:cNvPr id="59" name="Footer Placeholder 12"/>
          <p:cNvSpPr txBox="1">
            <a:spLocks/>
          </p:cNvSpPr>
          <p:nvPr/>
        </p:nvSpPr>
        <p:spPr>
          <a:xfrm>
            <a:off x="5949077" y="6575393"/>
            <a:ext cx="592693" cy="657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32464" rtl="0" eaLnBrk="1" latinLnBrk="0" hangingPunct="1">
              <a:defRPr sz="32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32464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4927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91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9855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62319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4782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7246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9709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2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7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0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7889"/>
              </p:ext>
            </p:extLst>
          </p:nvPr>
        </p:nvGraphicFramePr>
        <p:xfrm>
          <a:off x="5328737" y="3925503"/>
          <a:ext cx="1795462" cy="2561848"/>
        </p:xfrm>
        <a:graphic>
          <a:graphicData uri="http://schemas.openxmlformats.org/drawingml/2006/table">
            <a:tbl>
              <a:tblPr firstRow="1" bandRow="1"/>
              <a:tblGrid>
                <a:gridCol w="1795462"/>
              </a:tblGrid>
              <a:tr h="163388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750" b="0" dirty="0" smtClean="0">
                          <a:solidFill>
                            <a:schemeClr val="bg1"/>
                          </a:solidFill>
                        </a:rPr>
                        <a:t>Provide: date,</a:t>
                      </a:r>
                      <a:r>
                        <a:rPr lang="en-US" sz="750" b="0" baseline="0" dirty="0" smtClean="0">
                          <a:solidFill>
                            <a:schemeClr val="bg1"/>
                          </a:solidFill>
                        </a:rPr>
                        <a:t> site (GP, cardiologist, clinic, pharmacist,…) visits and to-dos or findings.</a:t>
                      </a:r>
                      <a:endParaRPr lang="en-US" sz="75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r>
                        <a:rPr lang="en-US" sz="500" dirty="0" smtClean="0"/>
                        <a:t/>
                      </a:r>
                      <a:br>
                        <a:rPr lang="en-US" sz="500" dirty="0" smtClean="0"/>
                      </a:br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pic>
        <p:nvPicPr>
          <p:cNvPr id="61" name="Picture 3" descr="Logos_EHRA&amp;ESC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6"/>
          <a:stretch/>
        </p:blipFill>
        <p:spPr>
          <a:xfrm>
            <a:off x="7635810" y="6195591"/>
            <a:ext cx="757873" cy="430330"/>
          </a:xfrm>
          <a:prstGeom prst="rect">
            <a:avLst/>
          </a:prstGeom>
        </p:spPr>
      </p:pic>
      <p:sp>
        <p:nvSpPr>
          <p:cNvPr id="62" name="TextBox 11"/>
          <p:cNvSpPr txBox="1"/>
          <p:nvPr/>
        </p:nvSpPr>
        <p:spPr>
          <a:xfrm>
            <a:off x="8620576" y="6252248"/>
            <a:ext cx="784567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2464">
              <a:lnSpc>
                <a:spcPct val="70000"/>
              </a:lnSpc>
              <a:spcBef>
                <a:spcPts val="136"/>
              </a:spcBef>
              <a:spcAft>
                <a:spcPts val="246"/>
              </a:spcAft>
            </a:pPr>
            <a:r>
              <a:rPr lang="en-US" sz="546" b="1" dirty="0">
                <a:solidFill>
                  <a:srgbClr val="17456B"/>
                </a:solidFill>
                <a:cs typeface="Calibri"/>
              </a:rPr>
              <a:t>More info:</a:t>
            </a:r>
          </a:p>
          <a:p>
            <a:pPr algn="ctr" defTabSz="132464">
              <a:lnSpc>
                <a:spcPct val="70000"/>
              </a:lnSpc>
              <a:spcBef>
                <a:spcPts val="82"/>
              </a:spcBef>
            </a:pPr>
            <a:r>
              <a:rPr lang="en-US" sz="546" b="1" dirty="0">
                <a:solidFill>
                  <a:srgbClr val="17456B"/>
                </a:solidFill>
                <a:cs typeface="Calibri"/>
              </a:rPr>
              <a:t>www.NOACforAF.eu</a:t>
            </a:r>
          </a:p>
          <a:p>
            <a:pPr algn="ctr" defTabSz="132464">
              <a:lnSpc>
                <a:spcPct val="70000"/>
              </a:lnSpc>
              <a:spcBef>
                <a:spcPts val="82"/>
              </a:spcBef>
            </a:pPr>
            <a:r>
              <a:rPr lang="en-US" sz="546" b="1" dirty="0">
                <a:solidFill>
                  <a:srgbClr val="17456B"/>
                </a:solidFill>
                <a:cs typeface="Calibri"/>
              </a:rPr>
              <a:t>www.noacforaf.eu</a:t>
            </a:r>
            <a:endParaRPr lang="en-US" sz="982" b="1" dirty="0">
              <a:solidFill>
                <a:srgbClr val="17456B"/>
              </a:solidFill>
              <a:cs typeface="Calibri"/>
            </a:endParaRPr>
          </a:p>
        </p:txBody>
      </p:sp>
      <p:sp>
        <p:nvSpPr>
          <p:cNvPr id="63" name="TextBox 11"/>
          <p:cNvSpPr txBox="1"/>
          <p:nvPr/>
        </p:nvSpPr>
        <p:spPr>
          <a:xfrm>
            <a:off x="7584626" y="3676167"/>
            <a:ext cx="1871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32464"/>
            <a:r>
              <a:rPr lang="en-US" sz="1000" b="1" dirty="0">
                <a:solidFill>
                  <a:prstClr val="black"/>
                </a:solidFill>
                <a:cs typeface="Calibri"/>
              </a:rPr>
              <a:t>Concomitant medication</a:t>
            </a:r>
          </a:p>
        </p:txBody>
      </p:sp>
      <p:graphicFrame>
        <p:nvGraphicFramePr>
          <p:cNvPr id="6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87890"/>
              </p:ext>
            </p:extLst>
          </p:nvPr>
        </p:nvGraphicFramePr>
        <p:xfrm>
          <a:off x="7622726" y="3909682"/>
          <a:ext cx="1795462" cy="1614971"/>
        </p:xfrm>
        <a:graphic>
          <a:graphicData uri="http://schemas.openxmlformats.org/drawingml/2006/table">
            <a:tbl>
              <a:tblPr firstRow="1" bandRow="1"/>
              <a:tblGrid>
                <a:gridCol w="1226006"/>
                <a:gridCol w="569456"/>
              </a:tblGrid>
              <a:tr h="163388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800" b="0" dirty="0" smtClean="0">
                          <a:solidFill>
                            <a:schemeClr val="bg1"/>
                          </a:solidFill>
                        </a:rPr>
                        <a:t>Name:</a:t>
                      </a: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800" b="0" dirty="0" smtClean="0">
                          <a:solidFill>
                            <a:schemeClr val="bg1"/>
                          </a:solidFill>
                        </a:rPr>
                        <a:t>Dose:</a:t>
                      </a:r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161287"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6880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376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064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7523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440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128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19816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5046" algn="l" defTabSz="913763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500" dirty="0"/>
                    </a:p>
                  </a:txBody>
                  <a:tcPr marL="24955" marR="24955" marT="12478" marB="1247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65" name="Footer Placeholder 12"/>
          <p:cNvSpPr txBox="1">
            <a:spLocks/>
          </p:cNvSpPr>
          <p:nvPr/>
        </p:nvSpPr>
        <p:spPr>
          <a:xfrm>
            <a:off x="8243066" y="6572272"/>
            <a:ext cx="592693" cy="657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132464" rtl="0" eaLnBrk="1" latinLnBrk="0" hangingPunct="1">
              <a:defRPr sz="32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32464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4927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7391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9855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62319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4782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7246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9709" algn="l" defTabSz="132464" rtl="0" eaLnBrk="1" latinLnBrk="0" hangingPunct="1">
              <a:defRPr sz="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32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8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5"/>
          <p:cNvSpPr txBox="1"/>
          <p:nvPr/>
        </p:nvSpPr>
        <p:spPr>
          <a:xfrm>
            <a:off x="7627471" y="5574907"/>
            <a:ext cx="1778017" cy="642067"/>
          </a:xfrm>
          <a:prstGeom prst="rect">
            <a:avLst/>
          </a:prstGeom>
          <a:solidFill>
            <a:sysClr val="window" lastClr="FFFFFF"/>
          </a:solidFill>
          <a:ln w="1651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 rtlCol="0">
            <a:noAutofit/>
          </a:bodyPr>
          <a:lstStyle/>
          <a:p>
            <a:pPr marL="0" marR="0" lvl="0" indent="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2044" algn="r"/>
              </a:tabLst>
              <a:defRPr/>
            </a:pPr>
            <a:r>
              <a:rPr kumimoji="0" lang="en-US" sz="437" b="1" i="0" u="none" strike="noStrike" kern="0" cap="none" spc="0" normalizeH="0" baseline="0" noProof="0" dirty="0" smtClean="0">
                <a:ln w="3810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</a:p>
        </p:txBody>
      </p:sp>
      <p:sp>
        <p:nvSpPr>
          <p:cNvPr id="67" name="Tekstvak 19"/>
          <p:cNvSpPr txBox="1"/>
          <p:nvPr/>
        </p:nvSpPr>
        <p:spPr>
          <a:xfrm>
            <a:off x="7580671" y="5776404"/>
            <a:ext cx="18716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3246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_________________________________</a:t>
            </a:r>
          </a:p>
          <a:p>
            <a:pPr marL="0" marR="0" lvl="0" indent="0" defTabSz="132464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_________________________________</a:t>
            </a:r>
          </a:p>
        </p:txBody>
      </p:sp>
      <p:sp>
        <p:nvSpPr>
          <p:cNvPr id="68" name="Tekstvak 21"/>
          <p:cNvSpPr txBox="1"/>
          <p:nvPr/>
        </p:nvSpPr>
        <p:spPr>
          <a:xfrm>
            <a:off x="7591201" y="5562602"/>
            <a:ext cx="187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324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Concomitant antiplatelet(s): type, indication, start &amp; stop dates: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9806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1</a:t>
            </a:r>
            <a:endParaRPr lang="de-CH" sz="1400" b="1" u="sng" dirty="0"/>
          </a:p>
        </p:txBody>
      </p:sp>
    </p:spTree>
    <p:extLst>
      <p:ext uri="{BB962C8B-B14F-4D97-AF65-F5344CB8AC3E}">
        <p14:creationId xmlns:p14="http://schemas.microsoft.com/office/powerpoint/2010/main" val="17339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/>
          <p:nvPr/>
        </p:nvSpPr>
        <p:spPr>
          <a:xfrm>
            <a:off x="919394" y="1766981"/>
            <a:ext cx="1675586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mtClean="0"/>
              <a:t>NOAC</a:t>
            </a:r>
            <a:endParaRPr lang="en-US" dirty="0"/>
          </a:p>
        </p:txBody>
      </p:sp>
      <p:cxnSp>
        <p:nvCxnSpPr>
          <p:cNvPr id="3" name="Straight Arrow Connector 39"/>
          <p:cNvCxnSpPr/>
          <p:nvPr/>
        </p:nvCxnSpPr>
        <p:spPr>
          <a:xfrm flipH="1">
            <a:off x="885949" y="763297"/>
            <a:ext cx="14401" cy="4299171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42"/>
          <p:cNvCxnSpPr/>
          <p:nvPr/>
        </p:nvCxnSpPr>
        <p:spPr>
          <a:xfrm>
            <a:off x="2594980" y="763297"/>
            <a:ext cx="0" cy="4299171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3"/>
          <p:cNvCxnSpPr/>
          <p:nvPr/>
        </p:nvCxnSpPr>
        <p:spPr>
          <a:xfrm>
            <a:off x="4953002" y="763297"/>
            <a:ext cx="0" cy="2642723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45"/>
          <p:cNvCxnSpPr/>
          <p:nvPr/>
        </p:nvCxnSpPr>
        <p:spPr>
          <a:xfrm flipH="1">
            <a:off x="4294098" y="753892"/>
            <a:ext cx="6954" cy="4308574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37"/>
          <p:cNvSpPr txBox="1"/>
          <p:nvPr/>
        </p:nvSpPr>
        <p:spPr>
          <a:xfrm>
            <a:off x="509659" y="445900"/>
            <a:ext cx="78138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smtClean="0"/>
              <a:t>- 24h</a:t>
            </a:r>
            <a:endParaRPr lang="en-US" sz="1400" dirty="0"/>
          </a:p>
        </p:txBody>
      </p:sp>
      <p:sp>
        <p:nvSpPr>
          <p:cNvPr id="13" name="TextBox 40"/>
          <p:cNvSpPr txBox="1"/>
          <p:nvPr/>
        </p:nvSpPr>
        <p:spPr>
          <a:xfrm>
            <a:off x="2133525" y="415692"/>
            <a:ext cx="922910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100"/>
              </a:lnSpc>
            </a:pPr>
            <a:r>
              <a:rPr lang="en-US" sz="1400" dirty="0" smtClean="0"/>
              <a:t>- 12h</a:t>
            </a:r>
            <a:br>
              <a:rPr lang="en-US" sz="1400" dirty="0" smtClean="0"/>
            </a:br>
            <a:r>
              <a:rPr lang="en-US" sz="1400" dirty="0" smtClean="0"/>
              <a:t>(default)</a:t>
            </a:r>
            <a:endParaRPr lang="en-US" sz="1400" dirty="0"/>
          </a:p>
        </p:txBody>
      </p:sp>
      <p:sp>
        <p:nvSpPr>
          <p:cNvPr id="15" name="TextBox 48"/>
          <p:cNvSpPr txBox="1"/>
          <p:nvPr/>
        </p:nvSpPr>
        <p:spPr>
          <a:xfrm>
            <a:off x="4651416" y="446115"/>
            <a:ext cx="62770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3-5h</a:t>
            </a:r>
            <a:endParaRPr lang="en-US" sz="1400" dirty="0"/>
          </a:p>
        </p:txBody>
      </p:sp>
      <p:sp>
        <p:nvSpPr>
          <p:cNvPr id="21" name="TextBox 14"/>
          <p:cNvSpPr txBox="1"/>
          <p:nvPr/>
        </p:nvSpPr>
        <p:spPr>
          <a:xfrm>
            <a:off x="1009225" y="2789721"/>
            <a:ext cx="3258902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High CHA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DS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-VASc Score (≥ 3)</a:t>
            </a:r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 smtClean="0"/>
              <a:t> No heparin i.v. </a:t>
            </a:r>
            <a:r>
              <a:rPr lang="en-US" sz="1400" i="1" dirty="0" smtClean="0"/>
              <a:t>prior</a:t>
            </a:r>
            <a:r>
              <a:rPr lang="en-US" sz="1400" dirty="0" smtClean="0"/>
              <a:t> to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TSP</a:t>
            </a:r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Operator experience</a:t>
            </a:r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Imaging for </a:t>
            </a:r>
            <a:r>
              <a:rPr lang="en-US" sz="1400" dirty="0" err="1"/>
              <a:t>t</a:t>
            </a:r>
            <a:r>
              <a:rPr lang="en-US" sz="1400" dirty="0" err="1" smtClean="0"/>
              <a:t>ransseptal</a:t>
            </a:r>
            <a:r>
              <a:rPr lang="en-US" sz="1400" dirty="0" smtClean="0"/>
              <a:t> puncture</a:t>
            </a:r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 smtClean="0"/>
              <a:t> Large LA</a:t>
            </a:r>
          </a:p>
        </p:txBody>
      </p:sp>
      <p:sp>
        <p:nvSpPr>
          <p:cNvPr id="33" name="TextBox 14"/>
          <p:cNvSpPr txBox="1"/>
          <p:nvPr/>
        </p:nvSpPr>
        <p:spPr>
          <a:xfrm>
            <a:off x="982329" y="4951067"/>
            <a:ext cx="326685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Low CHA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DS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-VASc </a:t>
            </a:r>
            <a:r>
              <a:rPr lang="en-US" sz="1400" dirty="0"/>
              <a:t>Score </a:t>
            </a:r>
            <a:r>
              <a:rPr lang="en-US" sz="1400" dirty="0" smtClean="0"/>
              <a:t>(≤ 2)</a:t>
            </a:r>
            <a:endParaRPr lang="en-US" sz="1400" dirty="0"/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 smtClean="0"/>
              <a:t> Heparin </a:t>
            </a:r>
            <a:r>
              <a:rPr lang="en-US" sz="1400" dirty="0"/>
              <a:t>i.v. </a:t>
            </a:r>
            <a:r>
              <a:rPr lang="en-US" sz="1400" i="1" dirty="0"/>
              <a:t>prior</a:t>
            </a:r>
            <a:r>
              <a:rPr lang="en-US" sz="1400" dirty="0"/>
              <a:t> to </a:t>
            </a: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TSP</a:t>
            </a:r>
            <a:endParaRPr lang="en-US" sz="1400" dirty="0"/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Limited operator </a:t>
            </a:r>
            <a:r>
              <a:rPr lang="en-US" sz="1400" dirty="0"/>
              <a:t>experience</a:t>
            </a:r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No imaging </a:t>
            </a:r>
            <a:r>
              <a:rPr lang="en-US" sz="1400" dirty="0"/>
              <a:t>for transseptal </a:t>
            </a:r>
            <a:r>
              <a:rPr lang="en-US" sz="1400" dirty="0" smtClean="0"/>
              <a:t>puncture</a:t>
            </a:r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 smtClean="0"/>
              <a:t> Normal size LA</a:t>
            </a:r>
            <a:endParaRPr lang="en-US" sz="1400" dirty="0"/>
          </a:p>
          <a:p>
            <a:pPr marL="88900" indent="-88900">
              <a:buFont typeface="Symbol" panose="05050102010706020507" pitchFamily="18" charset="2"/>
              <a:buChar char="-"/>
            </a:pPr>
            <a:r>
              <a:rPr lang="en-US" sz="1400" dirty="0" smtClean="0"/>
              <a:t>Reduced renal function</a:t>
            </a:r>
            <a:endParaRPr lang="en-US" sz="1400" dirty="0"/>
          </a:p>
        </p:txBody>
      </p:sp>
      <p:sp>
        <p:nvSpPr>
          <p:cNvPr id="34" name="TextBox 18"/>
          <p:cNvSpPr txBox="1"/>
          <p:nvPr/>
        </p:nvSpPr>
        <p:spPr>
          <a:xfrm rot="16200000">
            <a:off x="2891720" y="2359702"/>
            <a:ext cx="3519393" cy="307777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AF ablation</a:t>
            </a:r>
            <a:r>
              <a:rPr lang="en-US" b="0" dirty="0" smtClean="0"/>
              <a:t> (target ACT 300 – 350 s)</a:t>
            </a:r>
            <a:endParaRPr lang="en-US" dirty="0"/>
          </a:p>
        </p:txBody>
      </p:sp>
      <p:sp>
        <p:nvSpPr>
          <p:cNvPr id="36" name="TextBox 14"/>
          <p:cNvSpPr txBox="1"/>
          <p:nvPr/>
        </p:nvSpPr>
        <p:spPr>
          <a:xfrm>
            <a:off x="4927031" y="2101651"/>
            <a:ext cx="33711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(Rule </a:t>
            </a:r>
            <a:r>
              <a:rPr lang="en-US" sz="1400" dirty="0"/>
              <a:t>out </a:t>
            </a:r>
            <a:r>
              <a:rPr lang="en-US" sz="1400"/>
              <a:t>tamponade </a:t>
            </a:r>
            <a:r>
              <a:rPr lang="en-US" sz="1400" smtClean="0"/>
              <a:t>and other major bleeding </a:t>
            </a:r>
            <a:r>
              <a:rPr lang="en-US" sz="1400" dirty="0"/>
              <a:t>prior to </a:t>
            </a:r>
            <a:r>
              <a:rPr lang="en-US" sz="1400" dirty="0" smtClean="0"/>
              <a:t>restarting)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0053" y="4764291"/>
            <a:ext cx="421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** Rule out LA / LAA thrombus prior to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ablation if ≥ 36 hours without NOAC **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67949" y="198904"/>
            <a:ext cx="10071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smtClean="0"/>
              <a:t>Last intake:</a:t>
            </a:r>
            <a:endParaRPr lang="en-US" sz="1400" u="sng" dirty="0"/>
          </a:p>
        </p:txBody>
      </p:sp>
      <p:sp>
        <p:nvSpPr>
          <p:cNvPr id="24" name="Pfeil nach rechts 23"/>
          <p:cNvSpPr/>
          <p:nvPr/>
        </p:nvSpPr>
        <p:spPr>
          <a:xfrm rot="10800000">
            <a:off x="982329" y="4285293"/>
            <a:ext cx="2462680" cy="569901"/>
          </a:xfrm>
          <a:prstGeom prst="rightArrow">
            <a:avLst>
              <a:gd name="adj1" fmla="val 50000"/>
              <a:gd name="adj2" fmla="val 109106"/>
            </a:avLst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009225" y="4416354"/>
            <a:ext cx="26097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Factors to </a:t>
            </a:r>
            <a:r>
              <a:rPr lang="en-US" sz="1200" b="1" smtClean="0"/>
              <a:t>lengthen interruption</a:t>
            </a:r>
            <a:endParaRPr lang="en-US" sz="1200" b="1"/>
          </a:p>
        </p:txBody>
      </p:sp>
      <p:sp>
        <p:nvSpPr>
          <p:cNvPr id="27" name="Pfeil nach rechts 26"/>
          <p:cNvSpPr/>
          <p:nvPr/>
        </p:nvSpPr>
        <p:spPr>
          <a:xfrm>
            <a:off x="1757187" y="2177853"/>
            <a:ext cx="2536910" cy="540357"/>
          </a:xfrm>
          <a:prstGeom prst="rightArrow">
            <a:avLst>
              <a:gd name="adj1" fmla="val 50000"/>
              <a:gd name="adj2" fmla="val 1166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Factors to </a:t>
            </a:r>
            <a:r>
              <a:rPr lang="en-US" sz="1200" b="1" smtClean="0">
                <a:solidFill>
                  <a:schemeClr val="bg1"/>
                </a:solidFill>
              </a:rPr>
              <a:t>shorten interruption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28" name="TextBox 18"/>
          <p:cNvSpPr txBox="1"/>
          <p:nvPr/>
        </p:nvSpPr>
        <p:spPr>
          <a:xfrm>
            <a:off x="2607216" y="1766981"/>
            <a:ext cx="1675586" cy="307777"/>
          </a:xfrm>
          <a:prstGeom prst="rect">
            <a:avLst/>
          </a:prstGeom>
          <a:pattFill prst="ltUp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NOAC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18"/>
          <p:cNvSpPr txBox="1"/>
          <p:nvPr/>
        </p:nvSpPr>
        <p:spPr>
          <a:xfrm>
            <a:off x="4953000" y="1766981"/>
            <a:ext cx="334518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mtClean="0"/>
              <a:t>NOAC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-39458" y="1"/>
            <a:ext cx="575669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de-CH" sz="1400" b="1" u="sng" dirty="0" smtClean="0"/>
              <a:t>Fig. </a:t>
            </a:r>
            <a:r>
              <a:rPr lang="de-CH" sz="1400" b="1" u="sng" dirty="0"/>
              <a:t>3</a:t>
            </a:r>
          </a:p>
        </p:txBody>
      </p:sp>
      <p:sp>
        <p:nvSpPr>
          <p:cNvPr id="26" name="TextBox 37"/>
          <p:cNvSpPr txBox="1"/>
          <p:nvPr/>
        </p:nvSpPr>
        <p:spPr>
          <a:xfrm>
            <a:off x="4690714" y="198904"/>
            <a:ext cx="117680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smtClean="0"/>
              <a:t>Resumption: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5807155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HRA2008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A4 Paper (210x297 mm)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Symbol</vt:lpstr>
      <vt:lpstr>Verdana</vt:lpstr>
      <vt:lpstr>Office Theme</vt:lpstr>
      <vt:lpstr>EHRA2008white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Steffel Jan</dc:creator>
  <cp:lastModifiedBy>Jennifer Hughes</cp:lastModifiedBy>
  <cp:revision>244</cp:revision>
  <dcterms:created xsi:type="dcterms:W3CDTF">2017-10-29T19:52:06Z</dcterms:created>
  <dcterms:modified xsi:type="dcterms:W3CDTF">2018-05-04T11:00:32Z</dcterms:modified>
</cp:coreProperties>
</file>