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7" r:id="rId3"/>
    <p:sldMasterId id="2147483659" r:id="rId4"/>
    <p:sldMasterId id="2147483661" r:id="rId5"/>
  </p:sldMasterIdLst>
  <p:notesMasterIdLst>
    <p:notesMasterId r:id="rId19"/>
  </p:notesMasterIdLst>
  <p:handoutMasterIdLst>
    <p:handoutMasterId r:id="rId20"/>
  </p:handoutMasterIdLst>
  <p:sldIdLst>
    <p:sldId id="260" r:id="rId6"/>
    <p:sldId id="262" r:id="rId7"/>
    <p:sldId id="263" r:id="rId8"/>
    <p:sldId id="264" r:id="rId9"/>
    <p:sldId id="271" r:id="rId10"/>
    <p:sldId id="265" r:id="rId11"/>
    <p:sldId id="272" r:id="rId12"/>
    <p:sldId id="273" r:id="rId13"/>
    <p:sldId id="274" r:id="rId14"/>
    <p:sldId id="266" r:id="rId15"/>
    <p:sldId id="267" r:id="rId16"/>
    <p:sldId id="269" r:id="rId17"/>
    <p:sldId id="270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08" y="6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-29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39FB0-39F5-41DC-A730-340B093679A6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F330C-850E-4FAD-93BC-E73DCB05A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991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934EE-7861-4237-B38A-3686382B821B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B95CF-6F46-4D8B-9098-48A8CA475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71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3507854"/>
            <a:ext cx="6120680" cy="360040"/>
          </a:xfrm>
        </p:spPr>
        <p:txBody>
          <a:bodyPr tIns="0" bIns="0" anchor="ctr"/>
          <a:lstStyle>
            <a:lvl1pPr marL="95250" indent="0">
              <a:defRPr baseline="0"/>
            </a:lvl1pPr>
          </a:lstStyle>
          <a:p>
            <a:r>
              <a:rPr lang="en-US" dirty="0"/>
              <a:t>Article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4515966"/>
            <a:ext cx="6119812" cy="287338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rgbClr val="E1586E"/>
                </a:solidFill>
              </a:defRPr>
            </a:lvl1pPr>
          </a:lstStyle>
          <a:p>
            <a:pPr lvl="0"/>
            <a:r>
              <a:rPr lang="en-US" dirty="0"/>
              <a:t>Article Reference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15616" y="4011910"/>
            <a:ext cx="6119812" cy="360363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GB" dirty="0"/>
              <a:t>Month and year of presentation (e.g. ‘October 2017’)</a:t>
            </a:r>
          </a:p>
        </p:txBody>
      </p:sp>
    </p:spTree>
    <p:extLst>
      <p:ext uri="{BB962C8B-B14F-4D97-AF65-F5344CB8AC3E}">
        <p14:creationId xmlns:p14="http://schemas.microsoft.com/office/powerpoint/2010/main" val="289062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withou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51520" y="1296000"/>
            <a:ext cx="8640000" cy="3312000"/>
          </a:xfrm>
          <a:noFill/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9409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06374"/>
            <a:ext cx="6552728" cy="106923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Article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971550" y="1419224"/>
            <a:ext cx="6553200" cy="2952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317801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2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Article Reference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72000" y="1224000"/>
            <a:ext cx="3456434" cy="3168000"/>
          </a:xfrm>
        </p:spPr>
        <p:txBody>
          <a:bodyPr t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716016" y="1224000"/>
            <a:ext cx="3456434" cy="3168000"/>
          </a:xfrm>
        </p:spPr>
        <p:txBody>
          <a:bodyPr t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130570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3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Article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971550" y="1224000"/>
            <a:ext cx="2206800" cy="3168000"/>
          </a:xfrm>
        </p:spPr>
        <p:txBody>
          <a:bodyPr t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66800" y="1224000"/>
            <a:ext cx="2206800" cy="3168000"/>
          </a:xfrm>
        </p:spPr>
        <p:txBody>
          <a:bodyPr t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961600" y="1224000"/>
            <a:ext cx="2206800" cy="3168000"/>
          </a:xfrm>
        </p:spPr>
        <p:txBody>
          <a:bodyPr t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160143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 3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Article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971550" y="2787774"/>
            <a:ext cx="2206800" cy="1604226"/>
          </a:xfrm>
        </p:spPr>
        <p:txBody>
          <a:bodyPr t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43336" y="2787774"/>
            <a:ext cx="2206800" cy="1604226"/>
          </a:xfrm>
        </p:spPr>
        <p:txBody>
          <a:bodyPr t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965377" y="2787774"/>
            <a:ext cx="2206800" cy="1604226"/>
          </a:xfrm>
        </p:spPr>
        <p:txBody>
          <a:bodyPr t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71550" y="1275606"/>
            <a:ext cx="2232025" cy="1439863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430724" y="1275606"/>
            <a:ext cx="2232025" cy="1439863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940152" y="1275606"/>
            <a:ext cx="2232025" cy="1439863"/>
          </a:xfrm>
        </p:spPr>
        <p:txBody>
          <a:bodyPr/>
          <a:lstStyle/>
          <a:p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21576" y="1597546"/>
            <a:ext cx="0" cy="2520280"/>
          </a:xfrm>
          <a:prstGeom prst="line">
            <a:avLst/>
          </a:prstGeom>
          <a:ln>
            <a:solidFill>
              <a:srgbClr val="E15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796552" y="1597546"/>
            <a:ext cx="0" cy="2520280"/>
          </a:xfrm>
          <a:prstGeom prst="line">
            <a:avLst/>
          </a:prstGeom>
          <a:ln>
            <a:solidFill>
              <a:srgbClr val="E15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590426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50/50 tex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Article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716000" y="1224000"/>
            <a:ext cx="3457575" cy="3168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71550" y="1224000"/>
            <a:ext cx="3456000" cy="316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7991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34/66 tex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971550" y="1224000"/>
            <a:ext cx="2206800" cy="3168000"/>
          </a:xfrm>
        </p:spPr>
        <p:txBody>
          <a:bodyPr t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466800" y="1224000"/>
            <a:ext cx="4701600" cy="3168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8070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colour 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4" y="1296000"/>
            <a:ext cx="8640000" cy="2880000"/>
          </a:xfrm>
        </p:spPr>
        <p:txBody>
          <a:bodyPr/>
          <a:lstStyle>
            <a:lvl1pPr>
              <a:defRPr b="0" i="1"/>
            </a:lvl1pPr>
            <a:lvl2pPr>
              <a:defRPr i="1"/>
            </a:lvl2pPr>
            <a:lvl3pPr>
              <a:defRPr b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23459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with fixed ur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51520" y="1296000"/>
            <a:ext cx="8640000" cy="2880000"/>
          </a:xfrm>
          <a:noFill/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083172" y="4320000"/>
            <a:ext cx="1809308" cy="288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academic.oup.com/</a:t>
            </a:r>
            <a:r>
              <a:rPr lang="en-US" sz="1200" b="1" u="non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ehjcr</a:t>
            </a:r>
            <a:endParaRPr lang="en-GB" sz="1200" b="1" u="non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6504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with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51520" y="1296000"/>
            <a:ext cx="8640000" cy="2881313"/>
          </a:xfrm>
          <a:noFill/>
        </p:spPr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2000" y="4320000"/>
            <a:ext cx="2881015" cy="288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1774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 animBg="1">
        <p:tmplLst>
          <p:tmpl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8640000" cy="30775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616" y="3420000"/>
            <a:ext cx="6120680" cy="72008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4227934"/>
            <a:ext cx="612068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00" y="4248000"/>
            <a:ext cx="1440000" cy="65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6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206375"/>
            <a:ext cx="6552728" cy="85725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200151"/>
            <a:ext cx="7200800" cy="31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600" y="4803998"/>
            <a:ext cx="720080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92075" indent="0" algn="l">
              <a:defRPr sz="1000">
                <a:solidFill>
                  <a:srgbClr val="E1586E"/>
                </a:solidFill>
              </a:defRPr>
            </a:lvl1pPr>
          </a:lstStyle>
          <a:p>
            <a:r>
              <a:rPr lang="en-GB" dirty="0"/>
              <a:t>Article Reference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03998"/>
            <a:ext cx="4320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20C15474-9A8A-469E-9DC0-A1D69AB524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47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71" r:id="rId3"/>
    <p:sldLayoutId id="2147483654" r:id="rId4"/>
    <p:sldLayoutId id="2147483653" r:id="rId5"/>
  </p:sldLayoutIdLst>
  <p:transition spd="med">
    <p:push dir="u"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Tx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144000" algn="l" defTabSz="914400" rtl="0" eaLnBrk="1" latinLnBrk="0" hangingPunct="1"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44000" algn="l" defTabSz="914400" rtl="0" eaLnBrk="1" latinLnBrk="0" hangingPunct="1"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144000" algn="l" defTabSz="914400" rtl="0" eaLnBrk="1" latinLnBrk="0" hangingPunct="1"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206375"/>
            <a:ext cx="6552728" cy="85725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296000"/>
            <a:ext cx="8640480" cy="2880000"/>
          </a:xfrm>
          <a:prstGeom prst="rect">
            <a:avLst/>
          </a:prstGeom>
          <a:solidFill>
            <a:schemeClr val="tx2"/>
          </a:solidFill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600" y="4803998"/>
            <a:ext cx="720080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03998"/>
            <a:ext cx="4320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20C15474-9A8A-469E-9DC0-A1D69AB524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8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 spd="med">
    <p:push dir="u"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ts val="600"/>
        </a:spcBef>
        <a:buFontTx/>
        <a:buNone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ctr" defTabSz="914400" rtl="0" eaLnBrk="1" latinLnBrk="0" hangingPunct="1">
        <a:spcBef>
          <a:spcPts val="600"/>
        </a:spcBef>
        <a:buFontTx/>
        <a:buNone/>
        <a:tabLst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ctr" defTabSz="914400" rtl="0" eaLnBrk="1" latinLnBrk="0" hangingPunct="1">
        <a:spcBef>
          <a:spcPts val="600"/>
        </a:spcBef>
        <a:buClr>
          <a:schemeClr val="tx2"/>
        </a:buClr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ctr" defTabSz="914400" rtl="0" eaLnBrk="1" latinLnBrk="0" hangingPunct="1">
        <a:spcBef>
          <a:spcPts val="600"/>
        </a:spcBef>
        <a:buClr>
          <a:schemeClr val="tx2"/>
        </a:buClr>
        <a:buFontTx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ctr" defTabSz="914400" rtl="0" eaLnBrk="1" latinLnBrk="0" hangingPunct="1">
        <a:spcBef>
          <a:spcPts val="600"/>
        </a:spcBef>
        <a:buClr>
          <a:schemeClr val="tx2"/>
        </a:buClr>
        <a:buFontTx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206375"/>
            <a:ext cx="6552728" cy="85725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1203598"/>
            <a:ext cx="3600400" cy="29147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72000" rIns="72000" bIns="7200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03998"/>
            <a:ext cx="4320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20C15474-9A8A-469E-9DC0-A1D69AB524A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00" y="259200"/>
            <a:ext cx="110576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7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0" r:id="rId2"/>
    <p:sldLayoutId id="2147483669" r:id="rId3"/>
  </p:sldLayoutIdLst>
  <p:transition spd="med">
    <p:push dir="u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spcBef>
          <a:spcPts val="0"/>
        </a:spcBef>
        <a:buFontTx/>
        <a:buNone/>
        <a:defRPr sz="1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400"/>
        </a:spcBef>
        <a:buFontTx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144000" algn="l" defTabSz="914400" rtl="0" eaLnBrk="1" latinLnBrk="0" hangingPunct="1"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44000" algn="l" defTabSz="914400" rtl="0" eaLnBrk="1" latinLnBrk="0" hangingPunct="1"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144000" algn="l" defTabSz="914400" rtl="0" eaLnBrk="1" latinLnBrk="0" hangingPunct="1"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206374"/>
            <a:ext cx="6552728" cy="99722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419621"/>
            <a:ext cx="6480720" cy="29485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600" y="4803998"/>
            <a:ext cx="720080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03998"/>
            <a:ext cx="43204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20C15474-9A8A-469E-9DC0-A1D69AB524A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2736000"/>
            <a:ext cx="1079999" cy="15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9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Tx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144000" algn="l" defTabSz="914400" rtl="0" eaLnBrk="1" latinLnBrk="0" hangingPunct="1"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44000" algn="l" defTabSz="914400" rtl="0" eaLnBrk="1" latinLnBrk="0" hangingPunct="1"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144000" algn="l" defTabSz="914400" rtl="0" eaLnBrk="1" latinLnBrk="0" hangingPunct="1"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9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AVI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128" y="3651870"/>
            <a:ext cx="7579672" cy="360040"/>
          </a:xfrm>
        </p:spPr>
        <p:txBody>
          <a:bodyPr>
            <a:noAutofit/>
          </a:bodyPr>
          <a:lstStyle/>
          <a:p>
            <a:r>
              <a:rPr lang="en-GB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Mind the gap: avoiding paravalvular leak using computer simulation in bicuspid transcatheter aortic valve replacement, a case report. </a:t>
            </a:r>
            <a:br>
              <a:rPr lang="en-GB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EHJ-CR-D-22-00342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July 2022</a:t>
            </a:r>
          </a:p>
        </p:txBody>
      </p:sp>
    </p:spTree>
    <p:extLst>
      <p:ext uri="{BB962C8B-B14F-4D97-AF65-F5344CB8AC3E}">
        <p14:creationId xmlns:p14="http://schemas.microsoft.com/office/powerpoint/2010/main" val="1089892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GB" sz="3600" b="0" dirty="0"/>
              <a:t>Discussion</a:t>
            </a:r>
            <a:br>
              <a:rPr lang="en-GB" sz="3600" b="0" dirty="0"/>
            </a:br>
            <a:endParaRPr lang="en-GB" sz="2200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EHJ-CR-D-22-00342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9552" y="3634845"/>
            <a:ext cx="7771070" cy="857250"/>
          </a:xfrm>
        </p:spPr>
        <p:txBody>
          <a:bodyPr>
            <a:normAutofit/>
          </a:bodyPr>
          <a:lstStyle/>
          <a:p>
            <a:r>
              <a:rPr lang="en-GB" sz="1200" dirty="0">
                <a:effectLst/>
                <a:ea typeface="Calibri" panose="020F0502020204030204" pitchFamily="34" charset="0"/>
              </a:rPr>
              <a:t>Multiple published and well-used algorithmic approaches exist including Calcium Algorithm Sizing for </a:t>
            </a:r>
            <a:r>
              <a:rPr lang="en-GB" sz="1200" dirty="0" err="1">
                <a:effectLst/>
                <a:ea typeface="Calibri" panose="020F0502020204030204" pitchFamily="34" charset="0"/>
              </a:rPr>
              <a:t>bicusPid</a:t>
            </a:r>
            <a:r>
              <a:rPr lang="en-GB" sz="1200" dirty="0">
                <a:effectLst/>
                <a:ea typeface="Calibri" panose="020F0502020204030204" pitchFamily="34" charset="0"/>
              </a:rPr>
              <a:t> Evaluation with Raphe (CASPER), supra-annular Bicuspid Aortic Valve anatomy and Relationship with Devices (BAVARD) and Level of Implantation at the </a:t>
            </a:r>
            <a:r>
              <a:rPr lang="en-GB" sz="1200" dirty="0" err="1">
                <a:effectLst/>
                <a:ea typeface="Calibri" panose="020F0502020204030204" pitchFamily="34" charset="0"/>
              </a:rPr>
              <a:t>RAphe</a:t>
            </a:r>
            <a:r>
              <a:rPr lang="en-GB" sz="1200" dirty="0">
                <a:effectLst/>
                <a:ea typeface="Calibri" panose="020F0502020204030204" pitchFamily="34" charset="0"/>
              </a:rPr>
              <a:t> (LIRA).</a:t>
            </a:r>
            <a:r>
              <a:rPr lang="en-GB" sz="1200" baseline="30000" dirty="0">
                <a:effectLst/>
                <a:ea typeface="Calibri" panose="020F0502020204030204" pitchFamily="34" charset="0"/>
              </a:rPr>
              <a:t>(4-6)</a:t>
            </a:r>
          </a:p>
          <a:p>
            <a:r>
              <a:rPr lang="en-GB" sz="1200" dirty="0"/>
              <a:t>Using these algorithms would yield results of 34 mm, 29 mm and 29 mm respectively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578C72E8-A01F-4C85-9D5C-D504B9E43E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258" y="782037"/>
            <a:ext cx="5071658" cy="285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0417"/>
      </p:ext>
    </p:extLst>
  </p:cSld>
  <p:clrMapOvr>
    <a:masterClrMapping/>
  </p:clrMapOvr>
  <p:transition spd="med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sz="3200" b="0" dirty="0"/>
              <a:t>Discussion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EHJ-CR-D-22-00342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72000" y="1224000"/>
            <a:ext cx="7128392" cy="316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Without the guidance provided by modelling, it is likely that this patient would have undergone implantation of the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Evolut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 34 mm valve. If the model is correct the patient may have had significant aortic regurgitation and a sub-optimal TAVI outcome.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model in this case has been shown to be safe and to accurately predict the result in a difficult, severely calcified BAV. The additional information provided with modelling could allow for a more patient-specific, tailored discussion at Heart Team meetings.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158967"/>
      </p:ext>
    </p:extLst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b="0" dirty="0"/>
              <a:t>Learning Points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EHJ-CR-D-22-00342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971550" y="1215342"/>
            <a:ext cx="2206800" cy="3176658"/>
          </a:xfrm>
        </p:spPr>
        <p:txBody>
          <a:bodyPr>
            <a:normAutofit/>
          </a:bodyPr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Determining the correct TAVR valve size is integral in ensuring a good outcome. Patient specific simulation modelling can assist in this.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443336" y="1215342"/>
            <a:ext cx="2206800" cy="3176658"/>
          </a:xfrm>
        </p:spPr>
        <p:txBody>
          <a:bodyPr>
            <a:normAutofit/>
          </a:bodyPr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several accepted methods for valve sizing in bicuspid aortic valve; the CASPAR, LIRA &amp; BAVARD methods.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965377" y="1215342"/>
            <a:ext cx="2206800" cy="3176658"/>
          </a:xfrm>
        </p:spPr>
        <p:txBody>
          <a:bodyPr>
            <a:normAutofit/>
          </a:bodyPr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demonstrate the use of patient-specific pre-procedural modelling which may have advantages over algorithm-based methodology to achieve the best result in an individual patient.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050889"/>
      </p:ext>
    </p:extLst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sz="3200" b="0" dirty="0"/>
              <a:t>References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EHJ-CR-D-22-00342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59482" y="844954"/>
            <a:ext cx="7128392" cy="3530278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20000"/>
              </a:lnSpc>
              <a:spcAft>
                <a:spcPts val="800"/>
              </a:spcAft>
              <a:buClr>
                <a:srgbClr val="212121"/>
              </a:buClr>
              <a:buFont typeface="+mj-lt"/>
              <a:buAutoNum type="arabicPeriod"/>
            </a:pPr>
            <a:r>
              <a:rPr lang="en-GB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Carroll JD, Mack MJ, </a:t>
            </a:r>
            <a:r>
              <a:rPr lang="en-GB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Vemulapalli</a:t>
            </a:r>
            <a:r>
              <a:rPr lang="en-GB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S, Herrmann HC, Gleason TG, </a:t>
            </a:r>
            <a:r>
              <a:rPr lang="en-GB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Hanzel</a:t>
            </a:r>
            <a:r>
              <a:rPr lang="en-GB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 et al. STS-ACC TVT Registry of Transcatheter Aortic Valve Replacement. J Am Coll </a:t>
            </a:r>
            <a:r>
              <a:rPr lang="en-GB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Cardiol</a:t>
            </a:r>
            <a:r>
              <a:rPr lang="en-GB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2020 Nov 24;76(21):2492-2516. 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Clr>
                <a:srgbClr val="212121"/>
              </a:buClr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Kim W.K., </a:t>
            </a:r>
            <a:r>
              <a:rPr lang="en-GB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Liebetrau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C, Fischer-</a:t>
            </a:r>
            <a:r>
              <a:rPr lang="en-GB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Rasokat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U, </a:t>
            </a:r>
            <a:r>
              <a:rPr lang="en-GB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Renker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M, Rolf A, Doss M et al, Challenges of recognizing bicuspid aortic valve in elderly patients undergoing TAVR. 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 J Cardiovasc Imaging. 2020 Feb;36(2):251-256.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Clr>
                <a:srgbClr val="212121"/>
              </a:buClr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Montalto C,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Sticchi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Crimi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Laricchia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Khokkar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A, Giannini F et al. Outcomes after transcatheter aortic valve replacement in bicuspid versus tricuspid anatomy. </a:t>
            </a:r>
            <a:r>
              <a:rPr lang="en-GB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JACC: Cardiovascular Interventions. 2021 October, 14(19) 2021:2144 – 2155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Clr>
                <a:srgbClr val="212121"/>
              </a:buClr>
              <a:buFont typeface="+mj-lt"/>
              <a:buAutoNum type="arabicPeriod"/>
            </a:pPr>
            <a:r>
              <a:rPr lang="en-GB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Petronio</a:t>
            </a:r>
            <a:r>
              <a:rPr lang="en-GB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AS, </a:t>
            </a:r>
            <a:r>
              <a:rPr lang="en-GB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Angelillis</a:t>
            </a:r>
            <a:r>
              <a:rPr lang="en-GB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M, De Backer O, Giannini C, Costa G, Fiorina C et al, Bicuspid aortic valve sizing for transcatheter aortic valve implantation: Development and validation of an algorithm based on multi-slice computed tomography. J Cardiovasc </a:t>
            </a:r>
            <a:r>
              <a:rPr lang="en-GB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Comput</a:t>
            </a:r>
            <a:r>
              <a:rPr lang="en-GB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Tomogr</a:t>
            </a:r>
            <a:r>
              <a:rPr lang="en-GB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2020 Sep-Oct;14(5):452-461. </a:t>
            </a:r>
            <a:endParaRPr lang="en-GB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Clr>
                <a:srgbClr val="212121"/>
              </a:buClr>
              <a:buFont typeface="+mj-lt"/>
              <a:buAutoNum type="arabicPeriod"/>
            </a:pPr>
            <a:r>
              <a:rPr lang="en-GB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Tchetche</a:t>
            </a:r>
            <a:r>
              <a:rPr lang="en-GB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D, de </a:t>
            </a:r>
            <a:r>
              <a:rPr lang="en-GB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Biase</a:t>
            </a:r>
            <a:r>
              <a:rPr lang="en-GB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C, van Gils L, Parma R, </a:t>
            </a:r>
            <a:r>
              <a:rPr lang="en-GB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Ochala</a:t>
            </a:r>
            <a:r>
              <a:rPr lang="en-GB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A, Lefevre T et al. Bicuspid Aortic Valve Anatomy and Relationship With Devices: The BAVARD </a:t>
            </a:r>
            <a:r>
              <a:rPr lang="en-GB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Multicenter</a:t>
            </a:r>
            <a:r>
              <a:rPr lang="en-GB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Registry. </a:t>
            </a:r>
            <a:r>
              <a:rPr lang="en-GB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Circ</a:t>
            </a:r>
            <a:r>
              <a:rPr lang="en-GB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Cardiovasc </a:t>
            </a:r>
            <a:r>
              <a:rPr lang="en-GB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Interv</a:t>
            </a:r>
            <a:r>
              <a:rPr lang="en-GB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2019 Jan;12(1):e007107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Clr>
                <a:srgbClr val="212121"/>
              </a:buClr>
              <a:buFont typeface="+mj-lt"/>
              <a:buAutoNum type="arabicPeriod"/>
            </a:pPr>
            <a:r>
              <a:rPr lang="en-GB" sz="1800" dirty="0" err="1">
                <a:effectLst/>
                <a:ea typeface="Calibri" panose="020F0502020204030204" pitchFamily="34" charset="0"/>
              </a:rPr>
              <a:t>Iannopollo</a:t>
            </a:r>
            <a:r>
              <a:rPr lang="en-GB" sz="1800" dirty="0">
                <a:effectLst/>
                <a:ea typeface="Calibri" panose="020F0502020204030204" pitchFamily="34" charset="0"/>
              </a:rPr>
              <a:t> G, Romano V, </a:t>
            </a:r>
            <a:r>
              <a:rPr lang="en-GB" sz="1800" dirty="0" err="1">
                <a:effectLst/>
                <a:ea typeface="Calibri" panose="020F0502020204030204" pitchFamily="34" charset="0"/>
              </a:rPr>
              <a:t>Buzzatti</a:t>
            </a:r>
            <a:r>
              <a:rPr lang="en-GB" sz="1800" dirty="0">
                <a:effectLst/>
                <a:ea typeface="Calibri" panose="020F0502020204030204" pitchFamily="34" charset="0"/>
              </a:rPr>
              <a:t> N, Ancona M, </a:t>
            </a:r>
            <a:r>
              <a:rPr lang="en-GB" sz="1800" dirty="0" err="1">
                <a:effectLst/>
                <a:ea typeface="Calibri" panose="020F0502020204030204" pitchFamily="34" charset="0"/>
              </a:rPr>
              <a:t>Ferri</a:t>
            </a:r>
            <a:r>
              <a:rPr lang="en-GB" sz="1800" dirty="0">
                <a:effectLst/>
                <a:ea typeface="Calibri" panose="020F0502020204030204" pitchFamily="34" charset="0"/>
              </a:rPr>
              <a:t> L, Russo F et al. Supra-annular sizing of transcatheter aortic valve prostheses in raphe-type bicuspid aortic valve disease: The LIRA method, </a:t>
            </a:r>
            <a:r>
              <a:rPr lang="en-GB" sz="18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Int J </a:t>
            </a:r>
            <a:r>
              <a:rPr lang="en-GB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Cardiol</a:t>
            </a:r>
            <a:r>
              <a:rPr lang="en-GB" sz="18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. 2020 Oct 15;317:144-151.</a:t>
            </a: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962906"/>
      </p:ext>
    </p:extLst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sz="3200" b="0" dirty="0"/>
              <a:t>Introduction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EHJ-CR-D-22-00342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3939" y="1193772"/>
            <a:ext cx="7778461" cy="34800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Calibri" panose="020F0502020204030204" pitchFamily="34" charset="0"/>
              </a:rPr>
              <a:t>Transcatheter aortic valve replacement (TAVR) is becoming increasingly prevalent worldwide. In 2019 the number of TAVR performed in the USA exceeded surgical aortic valve replacements (SAVR), 72,991 vs 57,626.</a:t>
            </a:r>
            <a:r>
              <a:rPr lang="en-GB" sz="1800" baseline="30000" dirty="0">
                <a:effectLst/>
                <a:ea typeface="Calibri" panose="020F0502020204030204" pitchFamily="34" charset="0"/>
              </a:rPr>
              <a:t>1</a:t>
            </a:r>
            <a:r>
              <a:rPr lang="en-GB" sz="1800" dirty="0">
                <a:effectLst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10% of those undergoing TAVR have bicuspid aortic valve (BAV).</a:t>
            </a:r>
            <a:r>
              <a:rPr lang="en-GB" sz="1800" baseline="30000" dirty="0"/>
              <a:t>2</a:t>
            </a:r>
            <a:r>
              <a:rPr lang="en-GB" sz="1800" dirty="0"/>
              <a:t> Therefore large numbers of BAV TAVR are being performed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BAV associated with increased risk of complication – severe paravalvular leak (PVL), cerebral ischaemic events and annular rupture.</a:t>
            </a:r>
            <a:r>
              <a:rPr lang="en-GB" sz="1800" baseline="30000" dirty="0"/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BAV poses increased complexity due to anatomical heterogeneity. This leads to difficulty in accurate valve sizing.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782646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GB" sz="3600" b="0" dirty="0"/>
              <a:t>Case Presentation</a:t>
            </a:r>
            <a:br>
              <a:rPr lang="en-GB" sz="3200" b="0" dirty="0"/>
            </a:br>
            <a:r>
              <a:rPr lang="en-GB" sz="2200" b="0" dirty="0"/>
              <a:t>History and Examination Findings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EHJ-CR-D-22-00342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9552" y="1490218"/>
            <a:ext cx="7128392" cy="3168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86 year old female admitted with progressive dyspnoea, NYHA IV, reducing exercise tolerance and syncope.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Past medical history of breast cancer, hypothyroidism and osteoarthritis. She is an ex-smoker.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On examination has both pulmonary and peripheral oedema, ejection systolic murmur and no second heart sound.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 Treated with intravenous diuretics with good effect.</a:t>
            </a:r>
          </a:p>
        </p:txBody>
      </p:sp>
    </p:spTree>
    <p:extLst>
      <p:ext uri="{BB962C8B-B14F-4D97-AF65-F5344CB8AC3E}">
        <p14:creationId xmlns:p14="http://schemas.microsoft.com/office/powerpoint/2010/main" val="2883334632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GB" sz="3600" b="0" dirty="0"/>
              <a:t>Case Presentation</a:t>
            </a:r>
            <a:br>
              <a:rPr lang="en-GB" sz="3600" b="0" dirty="0"/>
            </a:br>
            <a:r>
              <a:rPr lang="en-GB" sz="2200" b="0" dirty="0"/>
              <a:t>Investigations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EHJ-CR-D-22-00342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71600" y="1635998"/>
            <a:ext cx="6852486" cy="3168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ECG: Sinus rhythm with normal PR interval and narrow QRS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New diagnosis made of severe aortic stenosis and impaired left ventricular function, EF 40%. Peak gradient 71 mmHg, Mean gradient 43 mmHg.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28198"/>
      </p:ext>
    </p:extLst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GB" sz="3600" b="0" dirty="0"/>
              <a:t>Case Presentation</a:t>
            </a:r>
            <a:br>
              <a:rPr lang="en-GB" sz="3600" b="0" dirty="0"/>
            </a:br>
            <a:r>
              <a:rPr lang="en-GB" sz="2200" b="0" dirty="0"/>
              <a:t>Investigations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EHJ-CR-D-22-00342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71600" y="3588367"/>
            <a:ext cx="7200400" cy="857250"/>
          </a:xfrm>
        </p:spPr>
        <p:txBody>
          <a:bodyPr>
            <a:normAutofit/>
          </a:bodyPr>
          <a:lstStyle/>
          <a:p>
            <a:r>
              <a:rPr lang="en-GB" sz="1200" dirty="0">
                <a:effectLst/>
                <a:ea typeface="Calibri" panose="020F0502020204030204" pitchFamily="34" charset="0"/>
              </a:rPr>
              <a:t>Panel A Showing calcified Sievers Type 1 BAV with R-L fusion. The annular perimeter is 82.9mm. (Figure 1) There was a derived annular diameter of 26.4mm, a sinus of Valsalva diameter of 34.4mm and a </a:t>
            </a:r>
            <a:r>
              <a:rPr lang="en-GB" sz="1200" dirty="0" err="1">
                <a:effectLst/>
                <a:ea typeface="Calibri" panose="020F0502020204030204" pitchFamily="34" charset="0"/>
              </a:rPr>
              <a:t>sino</a:t>
            </a:r>
            <a:r>
              <a:rPr lang="en-GB" sz="1200" dirty="0">
                <a:effectLst/>
                <a:ea typeface="Calibri" panose="020F0502020204030204" pitchFamily="34" charset="0"/>
              </a:rPr>
              <a:t>-tubular junction height of 21.2mm Panel B shows the hockey puck virtual reality reconstruction of valvular structure and calcification, note the valve is inverted therefore the right and left coronary cusps are inverted between images. </a:t>
            </a:r>
            <a:endParaRPr lang="en-GB" sz="1200" dirty="0"/>
          </a:p>
        </p:txBody>
      </p:sp>
      <p:pic>
        <p:nvPicPr>
          <p:cNvPr id="8" name="Content Placeholder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600E08-2CB1-4237-BB2A-A28CF01AF62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7575" r="4322" b="6860"/>
          <a:stretch/>
        </p:blipFill>
        <p:spPr>
          <a:xfrm>
            <a:off x="1920869" y="1063625"/>
            <a:ext cx="4804022" cy="2524742"/>
          </a:xfrm>
        </p:spPr>
      </p:pic>
    </p:spTree>
    <p:extLst>
      <p:ext uri="{BB962C8B-B14F-4D97-AF65-F5344CB8AC3E}">
        <p14:creationId xmlns:p14="http://schemas.microsoft.com/office/powerpoint/2010/main" val="3286631151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GB" sz="3600" b="0" dirty="0"/>
              <a:t>Case Presentation</a:t>
            </a:r>
            <a:br>
              <a:rPr lang="en-GB" sz="3200" b="0" dirty="0"/>
            </a:br>
            <a:r>
              <a:rPr lang="en-GB" sz="2200" b="0" dirty="0"/>
              <a:t>Management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EHJ-CR-D-22-00342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72000" y="1224000"/>
            <a:ext cx="7128392" cy="3168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Discussed in Heart Team – best option would be TAVR rather than surgery, should a good result become available.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Feops</a:t>
            </a:r>
            <a:r>
              <a:rPr lang="en-GB" dirty="0"/>
              <a:t> </a:t>
            </a:r>
            <a:r>
              <a:rPr lang="en-GB" dirty="0" err="1"/>
              <a:t>HEARTguide</a:t>
            </a:r>
            <a:r>
              <a:rPr lang="en-GB" dirty="0"/>
              <a:t> used for pre-procedural patient specific computer simulation.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Initially poor results with </a:t>
            </a:r>
            <a:r>
              <a:rPr lang="en-GB" dirty="0" err="1"/>
              <a:t>Evolut</a:t>
            </a:r>
            <a:r>
              <a:rPr lang="en-GB" dirty="0"/>
              <a:t> PRO 29 mm and </a:t>
            </a:r>
            <a:r>
              <a:rPr lang="en-GB" dirty="0" err="1"/>
              <a:t>Evolut</a:t>
            </a:r>
            <a:r>
              <a:rPr lang="en-GB" dirty="0"/>
              <a:t> R 34mm in both high and medium position.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Re-modelled with new </a:t>
            </a:r>
            <a:r>
              <a:rPr lang="en-GB" dirty="0" err="1"/>
              <a:t>Evolut</a:t>
            </a:r>
            <a:r>
              <a:rPr lang="en-GB" dirty="0"/>
              <a:t> PRO+ 34 mm with good result in medium position. </a:t>
            </a:r>
          </a:p>
        </p:txBody>
      </p:sp>
    </p:spTree>
    <p:extLst>
      <p:ext uri="{BB962C8B-B14F-4D97-AF65-F5344CB8AC3E}">
        <p14:creationId xmlns:p14="http://schemas.microsoft.com/office/powerpoint/2010/main" val="2946818097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GB" sz="3600" b="0" dirty="0"/>
              <a:t>Case Presentation</a:t>
            </a:r>
            <a:br>
              <a:rPr lang="en-GB" sz="3200" b="0" dirty="0"/>
            </a:br>
            <a:r>
              <a:rPr lang="en-GB" sz="2200" b="0" dirty="0"/>
              <a:t>Management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EHJ-CR-D-22-00342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t>7</a:t>
            </a:fld>
            <a:endParaRPr lang="en-GB" dirty="0"/>
          </a:p>
        </p:txBody>
      </p:sp>
      <p:pic>
        <p:nvPicPr>
          <p:cNvPr id="7" name="Content Placeholder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20298EC2-837E-488A-A6C5-DB3F758DA2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05" y="1119788"/>
            <a:ext cx="4958888" cy="278937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F59699-AD60-4985-BD2F-CCEEC0316BF9}"/>
              </a:ext>
            </a:extLst>
          </p:cNvPr>
          <p:cNvSpPr txBox="1"/>
          <p:nvPr/>
        </p:nvSpPr>
        <p:spPr>
          <a:xfrm>
            <a:off x="706056" y="3943888"/>
            <a:ext cx="756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effectLst/>
                <a:latin typeface="+mj-lt"/>
                <a:ea typeface="Calibri" panose="020F0502020204030204" pitchFamily="34" charset="0"/>
              </a:rPr>
              <a:t>Demonstrating the 6 modelled scenarios. The 3 valves; </a:t>
            </a:r>
            <a:r>
              <a:rPr lang="en-GB" sz="1000" b="1" dirty="0" err="1">
                <a:effectLst/>
                <a:latin typeface="+mj-lt"/>
                <a:ea typeface="Calibri" panose="020F0502020204030204" pitchFamily="34" charset="0"/>
              </a:rPr>
              <a:t>Evolut</a:t>
            </a:r>
            <a:r>
              <a:rPr lang="en-GB" sz="1000" b="1" dirty="0">
                <a:effectLst/>
                <a:latin typeface="+mj-lt"/>
                <a:ea typeface="Calibri" panose="020F0502020204030204" pitchFamily="34" charset="0"/>
              </a:rPr>
              <a:t> 29 PRO, </a:t>
            </a:r>
            <a:r>
              <a:rPr lang="en-GB" sz="1000" b="1" dirty="0" err="1">
                <a:effectLst/>
                <a:latin typeface="+mj-lt"/>
                <a:ea typeface="Calibri" panose="020F0502020204030204" pitchFamily="34" charset="0"/>
              </a:rPr>
              <a:t>Evolut</a:t>
            </a:r>
            <a:r>
              <a:rPr lang="en-GB" sz="1000" b="1" dirty="0">
                <a:effectLst/>
                <a:latin typeface="+mj-lt"/>
                <a:ea typeface="Calibri" panose="020F0502020204030204" pitchFamily="34" charset="0"/>
              </a:rPr>
              <a:t> 34R and </a:t>
            </a:r>
            <a:r>
              <a:rPr lang="en-GB" sz="1000" b="1" dirty="0" err="1">
                <a:effectLst/>
                <a:latin typeface="+mj-lt"/>
                <a:ea typeface="Calibri" panose="020F0502020204030204" pitchFamily="34" charset="0"/>
              </a:rPr>
              <a:t>Evolut</a:t>
            </a:r>
            <a:r>
              <a:rPr lang="en-GB" sz="1000" b="1" dirty="0">
                <a:effectLst/>
                <a:latin typeface="+mj-lt"/>
                <a:ea typeface="Calibri" panose="020F0502020204030204" pitchFamily="34" charset="0"/>
              </a:rPr>
              <a:t> 34 PRO+ in both high and medium positions with the associated predicted paravalvular leak in millilitres per second. A more than mild paravalvular leak is predicted in greater than 16ml/s. This demonstrates the </a:t>
            </a:r>
            <a:r>
              <a:rPr lang="en-GB" sz="1000" b="1" dirty="0" err="1">
                <a:effectLst/>
                <a:latin typeface="+mj-lt"/>
                <a:ea typeface="Calibri" panose="020F0502020204030204" pitchFamily="34" charset="0"/>
              </a:rPr>
              <a:t>Evolut</a:t>
            </a:r>
            <a:r>
              <a:rPr lang="en-GB" sz="1000" b="1" dirty="0">
                <a:effectLst/>
                <a:latin typeface="+mj-lt"/>
                <a:ea typeface="Calibri" panose="020F0502020204030204" pitchFamily="34" charset="0"/>
              </a:rPr>
              <a:t> 34 PRO+ has the lowest amount of predicted paravalvular leak.</a:t>
            </a:r>
            <a:endParaRPr lang="en-GB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7100422"/>
      </p:ext>
    </p:extLst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GB" sz="3600" b="0" dirty="0"/>
              <a:t>Case Presentation</a:t>
            </a:r>
            <a:br>
              <a:rPr lang="en-GB" sz="3200" b="0" dirty="0"/>
            </a:br>
            <a:r>
              <a:rPr lang="en-GB" sz="2200" b="0" dirty="0"/>
              <a:t>Management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EHJ-CR-D-22-00342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72000" y="1224000"/>
            <a:ext cx="7128392" cy="3168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Decision to proceed with 34 mm </a:t>
            </a:r>
            <a:r>
              <a:rPr lang="en-GB" dirty="0" err="1"/>
              <a:t>Evolut</a:t>
            </a:r>
            <a:r>
              <a:rPr lang="en-GB" dirty="0"/>
              <a:t> PRO+ valve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3x recapture-redeployments required to place accurately.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Deployed at 3mm below NCC.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Result of angiographically mild PVL.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Echo showed mild-moderate PVL.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 ECG changes or rhythm disturbance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8 weeks post procedure patient had resumed usual activities and routine with no breathlessness or oedema.</a:t>
            </a:r>
          </a:p>
        </p:txBody>
      </p:sp>
    </p:spTree>
    <p:extLst>
      <p:ext uri="{BB962C8B-B14F-4D97-AF65-F5344CB8AC3E}">
        <p14:creationId xmlns:p14="http://schemas.microsoft.com/office/powerpoint/2010/main" val="3576929566"/>
      </p:ext>
    </p:extLst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GB" sz="3600" b="0" dirty="0"/>
              <a:t>Case Presentation</a:t>
            </a:r>
            <a:br>
              <a:rPr lang="en-GB" sz="3200" b="0" dirty="0"/>
            </a:br>
            <a:r>
              <a:rPr lang="en-GB" sz="2200" b="0" dirty="0"/>
              <a:t>Management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EHJ-CR-D-22-00342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5474-9A8A-469E-9DC0-A1D69AB524A6}" type="slidenum">
              <a:rPr lang="en-GB" smtClean="0"/>
              <a:t>9</a:t>
            </a:fld>
            <a:endParaRPr lang="en-GB" dirty="0"/>
          </a:p>
        </p:txBody>
      </p:sp>
      <p:pic>
        <p:nvPicPr>
          <p:cNvPr id="8" name="XA000009">
            <a:hlinkClick r:id="" action="ppaction://media"/>
            <a:extLst>
              <a:ext uri="{FF2B5EF4-FFF2-40B4-BE49-F238E27FC236}">
                <a16:creationId xmlns:a16="http://schemas.microsoft.com/office/drawing/2014/main" id="{F6963549-0AAA-40DB-B18E-E18A8C08517D}"/>
              </a:ext>
            </a:extLst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013" y="1223963"/>
            <a:ext cx="2784655" cy="2784655"/>
          </a:xfrm>
        </p:spPr>
      </p:pic>
      <p:pic>
        <p:nvPicPr>
          <p:cNvPr id="9" name="XA000014">
            <a:hlinkClick r:id="" action="ppaction://media"/>
            <a:extLst>
              <a:ext uri="{FF2B5EF4-FFF2-40B4-BE49-F238E27FC236}">
                <a16:creationId xmlns:a16="http://schemas.microsoft.com/office/drawing/2014/main" id="{E0480268-78AC-43B0-96BD-3F677A1C341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02138" y="1223963"/>
            <a:ext cx="2784655" cy="27846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102151-16D8-4626-AA8E-6B11A3F155B3}"/>
              </a:ext>
            </a:extLst>
          </p:cNvPr>
          <p:cNvSpPr txBox="1"/>
          <p:nvPr/>
        </p:nvSpPr>
        <p:spPr>
          <a:xfrm>
            <a:off x="810228" y="4051137"/>
            <a:ext cx="671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Panel A demonstrates valve positioning during deployment. Panel B demonstrates  the fully deployed valve and mild paravalvular leak seen during aortography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CFE3A5-67EB-4E45-84E8-2B0F7AB212A8}"/>
              </a:ext>
            </a:extLst>
          </p:cNvPr>
          <p:cNvSpPr txBox="1"/>
          <p:nvPr/>
        </p:nvSpPr>
        <p:spPr>
          <a:xfrm>
            <a:off x="1116013" y="1209233"/>
            <a:ext cx="29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1B60E-D81E-4EC0-859E-F16E39161CEF}"/>
              </a:ext>
            </a:extLst>
          </p:cNvPr>
          <p:cNvSpPr txBox="1"/>
          <p:nvPr/>
        </p:nvSpPr>
        <p:spPr>
          <a:xfrm>
            <a:off x="4402138" y="1193019"/>
            <a:ext cx="29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223894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s slide master">
  <a:themeElements>
    <a:clrScheme name="ESC - European Heart Journal">
      <a:dk1>
        <a:srgbClr val="080808"/>
      </a:dk1>
      <a:lt1>
        <a:srgbClr val="FFFFFF"/>
      </a:lt1>
      <a:dk2>
        <a:srgbClr val="E96076"/>
      </a:dk2>
      <a:lt2>
        <a:srgbClr val="878787"/>
      </a:lt2>
      <a:accent1>
        <a:srgbClr val="AE1022"/>
      </a:accent1>
      <a:accent2>
        <a:srgbClr val="EF7918"/>
      </a:accent2>
      <a:accent3>
        <a:srgbClr val="FBB800"/>
      </a:accent3>
      <a:accent4>
        <a:srgbClr val="D0D0D0"/>
      </a:accent4>
      <a:accent5>
        <a:srgbClr val="DEDEDE"/>
      </a:accent5>
      <a:accent6>
        <a:srgbClr val="EBEBEB"/>
      </a:accent6>
      <a:hlink>
        <a:srgbClr val="E96076"/>
      </a:hlink>
      <a:folHlink>
        <a:srgbClr val="E960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0" tIns="0" rIns="0" bIns="0" rtlCol="0" anchor="t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ain content slide master">
  <a:themeElements>
    <a:clrScheme name="ESC - European Heart Journal">
      <a:dk1>
        <a:srgbClr val="080808"/>
      </a:dk1>
      <a:lt1>
        <a:srgbClr val="FFFFFF"/>
      </a:lt1>
      <a:dk2>
        <a:srgbClr val="E96076"/>
      </a:dk2>
      <a:lt2>
        <a:srgbClr val="878787"/>
      </a:lt2>
      <a:accent1>
        <a:srgbClr val="AE1022"/>
      </a:accent1>
      <a:accent2>
        <a:srgbClr val="EF7918"/>
      </a:accent2>
      <a:accent3>
        <a:srgbClr val="FBB800"/>
      </a:accent3>
      <a:accent4>
        <a:srgbClr val="D0D0D0"/>
      </a:accent4>
      <a:accent5>
        <a:srgbClr val="DEDEDE"/>
      </a:accent5>
      <a:accent6>
        <a:srgbClr val="EBEBEB"/>
      </a:accent6>
      <a:hlink>
        <a:srgbClr val="E96076"/>
      </a:hlink>
      <a:folHlink>
        <a:srgbClr val="E960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ock colour divider slide master">
  <a:themeElements>
    <a:clrScheme name="ESC - European Heart Journal">
      <a:dk1>
        <a:srgbClr val="080808"/>
      </a:dk1>
      <a:lt1>
        <a:srgbClr val="FFFFFF"/>
      </a:lt1>
      <a:dk2>
        <a:srgbClr val="E96076"/>
      </a:dk2>
      <a:lt2>
        <a:srgbClr val="878787"/>
      </a:lt2>
      <a:accent1>
        <a:srgbClr val="AE1022"/>
      </a:accent1>
      <a:accent2>
        <a:srgbClr val="EF7918"/>
      </a:accent2>
      <a:accent3>
        <a:srgbClr val="FBB800"/>
      </a:accent3>
      <a:accent4>
        <a:srgbClr val="D0D0D0"/>
      </a:accent4>
      <a:accent5>
        <a:srgbClr val="DEDEDE"/>
      </a:accent5>
      <a:accent6>
        <a:srgbClr val="EBEBEB"/>
      </a:accent6>
      <a:hlink>
        <a:srgbClr val="E96076"/>
      </a:hlink>
      <a:folHlink>
        <a:srgbClr val="E960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mage divider slide master">
  <a:themeElements>
    <a:clrScheme name="ESC - European Heart Journal">
      <a:dk1>
        <a:srgbClr val="080808"/>
      </a:dk1>
      <a:lt1>
        <a:srgbClr val="FFFFFF"/>
      </a:lt1>
      <a:dk2>
        <a:srgbClr val="E96076"/>
      </a:dk2>
      <a:lt2>
        <a:srgbClr val="878787"/>
      </a:lt2>
      <a:accent1>
        <a:srgbClr val="AE1022"/>
      </a:accent1>
      <a:accent2>
        <a:srgbClr val="EF7918"/>
      </a:accent2>
      <a:accent3>
        <a:srgbClr val="FBB800"/>
      </a:accent3>
      <a:accent4>
        <a:srgbClr val="D0D0D0"/>
      </a:accent4>
      <a:accent5>
        <a:srgbClr val="DEDEDE"/>
      </a:accent5>
      <a:accent6>
        <a:srgbClr val="EBEBEB"/>
      </a:accent6>
      <a:hlink>
        <a:srgbClr val="E96076"/>
      </a:hlink>
      <a:folHlink>
        <a:srgbClr val="E960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ntro content slide master">
  <a:themeElements>
    <a:clrScheme name="ESC - European Heart Journal">
      <a:dk1>
        <a:srgbClr val="080808"/>
      </a:dk1>
      <a:lt1>
        <a:srgbClr val="FFFFFF"/>
      </a:lt1>
      <a:dk2>
        <a:srgbClr val="E96076"/>
      </a:dk2>
      <a:lt2>
        <a:srgbClr val="878787"/>
      </a:lt2>
      <a:accent1>
        <a:srgbClr val="AE1022"/>
      </a:accent1>
      <a:accent2>
        <a:srgbClr val="EF7918"/>
      </a:accent2>
      <a:accent3>
        <a:srgbClr val="FBB800"/>
      </a:accent3>
      <a:accent4>
        <a:srgbClr val="D0D0D0"/>
      </a:accent4>
      <a:accent5>
        <a:srgbClr val="DEDEDE"/>
      </a:accent5>
      <a:accent6>
        <a:srgbClr val="EBEBEB"/>
      </a:accent6>
      <a:hlink>
        <a:srgbClr val="E96076"/>
      </a:hlink>
      <a:folHlink>
        <a:srgbClr val="E960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1069</Words>
  <Application>Microsoft Office PowerPoint</Application>
  <PresentationFormat>On-screen Show (16:9)</PresentationFormat>
  <Paragraphs>80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 New Roman</vt:lpstr>
      <vt:lpstr>Covers slide master</vt:lpstr>
      <vt:lpstr>Main content slide master</vt:lpstr>
      <vt:lpstr>Block colour divider slide master</vt:lpstr>
      <vt:lpstr>Image divider slide master</vt:lpstr>
      <vt:lpstr>Intro content slide master</vt:lpstr>
      <vt:lpstr>Mind the gap: avoiding paravalvular leak using computer simulation in bicuspid transcatheter aortic valve replacement, a case report.  </vt:lpstr>
      <vt:lpstr>Introduction</vt:lpstr>
      <vt:lpstr>Case Presentation History and Examination Findings</vt:lpstr>
      <vt:lpstr>Case Presentation Investigations</vt:lpstr>
      <vt:lpstr>Case Presentation Investigations</vt:lpstr>
      <vt:lpstr>Case Presentation Management</vt:lpstr>
      <vt:lpstr>Case Presentation Management</vt:lpstr>
      <vt:lpstr>Case Presentation Management</vt:lpstr>
      <vt:lpstr>Case Presentation Management</vt:lpstr>
      <vt:lpstr>Discussion </vt:lpstr>
      <vt:lpstr>Discussion</vt:lpstr>
      <vt:lpstr>Learning Points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Presentation: 1 October 2017</dc:title>
  <dc:creator>Mark Arnold</dc:creator>
  <cp:lastModifiedBy>James Dargan</cp:lastModifiedBy>
  <cp:revision>53</cp:revision>
  <dcterms:created xsi:type="dcterms:W3CDTF">2017-10-02T09:19:02Z</dcterms:created>
  <dcterms:modified xsi:type="dcterms:W3CDTF">2022-07-10T13:21:46Z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446924040</vt:i4>
  </property>
  <property fmtid="{D5CDD505-2E9C-101B-9397-08002B2CF9AE}" pid="3" name="_NewReviewCycle">
    <vt:lpwstr/>
  </property>
  <property fmtid="{D5CDD505-2E9C-101B-9397-08002B2CF9AE}" pid="4" name="_EmailSubject">
    <vt:lpwstr>EHJ-CR Template</vt:lpwstr>
  </property>
  <property fmtid="{D5CDD505-2E9C-101B-9397-08002B2CF9AE}" pid="5" name="_AuthorEmail">
    <vt:lpwstr>charley.james@oup.com</vt:lpwstr>
  </property>
  <property fmtid="{D5CDD505-2E9C-101B-9397-08002B2CF9AE}" pid="6" name="_AuthorEmailDisplayName">
    <vt:lpwstr>JAMES, Charley</vt:lpwstr>
  </property>
</Properties>
</file>