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7"/>
  </p:normalViewPr>
  <p:slideViewPr>
    <p:cSldViewPr snapToGrid="0" snapToObjects="1">
      <p:cViewPr>
        <p:scale>
          <a:sx n="97" d="100"/>
          <a:sy n="97" d="100"/>
        </p:scale>
        <p:origin x="14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68959385095684E-2"/>
          <c:y val="8.4334219369075689E-2"/>
          <c:w val="0.85357877473596855"/>
          <c:h val="0.85773584432519179"/>
        </c:manualLayout>
      </c:layout>
      <c:bubbleChart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one year all cause deaths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Sheet1!$F$3:$J$3</c:f>
              <c:strCache>
                <c:ptCount val="5"/>
                <c:pt idx="0">
                  <c:v>EHFS II 2010</c:v>
                </c:pt>
                <c:pt idx="1">
                  <c:v>SC HF pilot 2010</c:v>
                </c:pt>
                <c:pt idx="2">
                  <c:v>ESC HF LT 2016</c:v>
                </c:pt>
                <c:pt idx="3">
                  <c:v>ESC HF LT 2017</c:v>
                </c:pt>
                <c:pt idx="4">
                  <c:v>ESC HF LT 2019</c:v>
                </c:pt>
              </c:strCache>
            </c:strRef>
          </c:xVal>
          <c:yVal>
            <c:numRef>
              <c:f>Sheet1!$F$4:$J$4</c:f>
              <c:numCache>
                <c:formatCode>General</c:formatCode>
                <c:ptCount val="5"/>
                <c:pt idx="0">
                  <c:v>26.1</c:v>
                </c:pt>
                <c:pt idx="1">
                  <c:v>17.399999999999999</c:v>
                </c:pt>
                <c:pt idx="2">
                  <c:v>26</c:v>
                </c:pt>
                <c:pt idx="3">
                  <c:v>26.7</c:v>
                </c:pt>
                <c:pt idx="4">
                  <c:v>22.2</c:v>
                </c:pt>
              </c:numCache>
            </c:numRef>
          </c:yVal>
          <c:bubbleSize>
            <c:numLit>
              <c:formatCode>General</c:formatCode>
              <c:ptCount val="5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0-52AA-9C4D-B161-BD82B58BF500}"/>
            </c:ext>
          </c:extLst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one year HF hospitalizations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Sheet1!$F$3:$J$3</c:f>
              <c:strCache>
                <c:ptCount val="5"/>
                <c:pt idx="0">
                  <c:v>EHFS II 2010</c:v>
                </c:pt>
                <c:pt idx="1">
                  <c:v>SC HF pilot 2010</c:v>
                </c:pt>
                <c:pt idx="2">
                  <c:v>ESC HF LT 2016</c:v>
                </c:pt>
                <c:pt idx="3">
                  <c:v>ESC HF LT 2017</c:v>
                </c:pt>
                <c:pt idx="4">
                  <c:v>ESC HF LT 2019</c:v>
                </c:pt>
              </c:strCache>
            </c:strRef>
          </c:xVal>
          <c:yVal>
            <c:numRef>
              <c:f>Sheet1!$F$5:$J$5</c:f>
              <c:numCache>
                <c:formatCode>General</c:formatCode>
                <c:ptCount val="5"/>
                <c:pt idx="1">
                  <c:v>24.8</c:v>
                </c:pt>
                <c:pt idx="2">
                  <c:v>22.2</c:v>
                </c:pt>
                <c:pt idx="3">
                  <c:v>25.9</c:v>
                </c:pt>
                <c:pt idx="4">
                  <c:v>25.6</c:v>
                </c:pt>
              </c:numCache>
            </c:numRef>
          </c:yVal>
          <c:bubbleSize>
            <c:numLit>
              <c:formatCode>General</c:formatCode>
              <c:ptCount val="5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1-52AA-9C4D-B161-BD82B58BF500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one year all cause hospitalizations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Sheet1!$F$3:$J$3</c:f>
              <c:strCache>
                <c:ptCount val="5"/>
                <c:pt idx="0">
                  <c:v>EHFS II 2010</c:v>
                </c:pt>
                <c:pt idx="1">
                  <c:v>SC HF pilot 2010</c:v>
                </c:pt>
                <c:pt idx="2">
                  <c:v>ESC HF LT 2016</c:v>
                </c:pt>
                <c:pt idx="3">
                  <c:v>ESC HF LT 2017</c:v>
                </c:pt>
                <c:pt idx="4">
                  <c:v>ESC HF LT 2019</c:v>
                </c:pt>
              </c:strCache>
            </c:strRef>
          </c:xVal>
          <c:yVal>
            <c:numRef>
              <c:f>Sheet1!$F$6:$J$6</c:f>
              <c:numCache>
                <c:formatCode>General</c:formatCode>
                <c:ptCount val="5"/>
                <c:pt idx="1">
                  <c:v>43.9</c:v>
                </c:pt>
                <c:pt idx="2">
                  <c:v>37.9</c:v>
                </c:pt>
                <c:pt idx="3">
                  <c:v>44.4</c:v>
                </c:pt>
                <c:pt idx="4">
                  <c:v>43.6</c:v>
                </c:pt>
              </c:numCache>
            </c:numRef>
          </c:yVal>
          <c:bubbleSize>
            <c:numLit>
              <c:formatCode>General</c:formatCode>
              <c:ptCount val="5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2-52AA-9C4D-B161-BD82B58BF500}"/>
            </c:ext>
          </c:extLst>
        </c:ser>
        <c:ser>
          <c:idx val="3"/>
          <c:order val="3"/>
          <c:tx>
            <c:strRef>
              <c:f>Sheet1!$E$7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xVal>
            <c:strRef>
              <c:f>Sheet1!$F$3:$J$3</c:f>
              <c:strCache>
                <c:ptCount val="5"/>
                <c:pt idx="0">
                  <c:v>EHFS II 2010</c:v>
                </c:pt>
                <c:pt idx="1">
                  <c:v>SC HF pilot 2010</c:v>
                </c:pt>
                <c:pt idx="2">
                  <c:v>ESC HF LT 2016</c:v>
                </c:pt>
                <c:pt idx="3">
                  <c:v>ESC HF LT 2017</c:v>
                </c:pt>
                <c:pt idx="4">
                  <c:v>ESC HF LT 2019</c:v>
                </c:pt>
              </c:strCache>
            </c:strRef>
          </c:xVal>
          <c:yVal>
            <c:numRef>
              <c:f>Sheet1!$F$7:$J$7</c:f>
              <c:numCache>
                <c:formatCode>General</c:formatCode>
                <c:ptCount val="5"/>
              </c:numCache>
            </c:numRef>
          </c:yVal>
          <c:bubbleSize>
            <c:numLit>
              <c:formatCode>General</c:formatCode>
              <c:ptCount val="5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3-52AA-9C4D-B161-BD82B58BF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20"/>
        <c:showNegBubbles val="0"/>
        <c:axId val="1573004480"/>
        <c:axId val="1543449024"/>
      </c:bubbleChart>
      <c:valAx>
        <c:axId val="1573004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43449024"/>
        <c:crosses val="autoZero"/>
        <c:crossBetween val="midCat"/>
      </c:valAx>
      <c:valAx>
        <c:axId val="154344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RO"/>
          </a:p>
        </c:txPr>
        <c:crossAx val="1573004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R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R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838084251741783E-2"/>
          <c:y val="0.20725409695819993"/>
          <c:w val="0.9009533849859197"/>
          <c:h val="0.7214873908362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one year all cause deaths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Sheet1!$F$3:$J$3</c:f>
              <c:strCache>
                <c:ptCount val="5"/>
                <c:pt idx="0">
                  <c:v>EHFS II 2010</c:v>
                </c:pt>
                <c:pt idx="1">
                  <c:v>ESC HF pilot 2010</c:v>
                </c:pt>
                <c:pt idx="2">
                  <c:v>ESC HF LT 2016</c:v>
                </c:pt>
                <c:pt idx="3">
                  <c:v>ESC HF LT 2017</c:v>
                </c:pt>
                <c:pt idx="4">
                  <c:v>ESC HF LT 2019</c:v>
                </c:pt>
              </c:strCache>
            </c:strRef>
          </c:cat>
          <c:val>
            <c:numRef>
              <c:f>Sheet1!$F$4:$J$4</c:f>
              <c:numCache>
                <c:formatCode>General</c:formatCode>
                <c:ptCount val="5"/>
                <c:pt idx="0">
                  <c:v>26.1</c:v>
                </c:pt>
                <c:pt idx="1">
                  <c:v>17.399999999999999</c:v>
                </c:pt>
                <c:pt idx="2">
                  <c:v>26</c:v>
                </c:pt>
                <c:pt idx="3">
                  <c:v>26.7</c:v>
                </c:pt>
                <c:pt idx="4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4F-AD4F-B13F-979621C2388E}"/>
            </c:ext>
          </c:extLst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one year HF hospitalizations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Sheet1!$F$3:$J$3</c:f>
              <c:strCache>
                <c:ptCount val="5"/>
                <c:pt idx="0">
                  <c:v>EHFS II 2010</c:v>
                </c:pt>
                <c:pt idx="1">
                  <c:v>ESC HF pilot 2010</c:v>
                </c:pt>
                <c:pt idx="2">
                  <c:v>ESC HF LT 2016</c:v>
                </c:pt>
                <c:pt idx="3">
                  <c:v>ESC HF LT 2017</c:v>
                </c:pt>
                <c:pt idx="4">
                  <c:v>ESC HF LT 2019</c:v>
                </c:pt>
              </c:strCache>
            </c:strRef>
          </c:cat>
          <c:val>
            <c:numRef>
              <c:f>Sheet1!$F$5:$J$5</c:f>
              <c:numCache>
                <c:formatCode>General</c:formatCode>
                <c:ptCount val="5"/>
                <c:pt idx="1">
                  <c:v>24.8</c:v>
                </c:pt>
                <c:pt idx="2">
                  <c:v>22.2</c:v>
                </c:pt>
                <c:pt idx="3">
                  <c:v>25.9</c:v>
                </c:pt>
                <c:pt idx="4">
                  <c:v>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4F-AD4F-B13F-979621C2388E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one year all cause hospitalizations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Sheet1!$F$3:$J$3</c:f>
              <c:strCache>
                <c:ptCount val="5"/>
                <c:pt idx="0">
                  <c:v>EHFS II 2010</c:v>
                </c:pt>
                <c:pt idx="1">
                  <c:v>ESC HF pilot 2010</c:v>
                </c:pt>
                <c:pt idx="2">
                  <c:v>ESC HF LT 2016</c:v>
                </c:pt>
                <c:pt idx="3">
                  <c:v>ESC HF LT 2017</c:v>
                </c:pt>
                <c:pt idx="4">
                  <c:v>ESC HF LT 2019</c:v>
                </c:pt>
              </c:strCache>
            </c:strRef>
          </c:cat>
          <c:val>
            <c:numRef>
              <c:f>Sheet1!$F$6:$J$6</c:f>
              <c:numCache>
                <c:formatCode>General</c:formatCode>
                <c:ptCount val="5"/>
                <c:pt idx="1">
                  <c:v>43.9</c:v>
                </c:pt>
                <c:pt idx="2">
                  <c:v>37.9</c:v>
                </c:pt>
                <c:pt idx="3">
                  <c:v>44.4</c:v>
                </c:pt>
                <c:pt idx="4">
                  <c:v>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4F-AD4F-B13F-979621C2388E}"/>
            </c:ext>
          </c:extLst>
        </c:ser>
        <c:ser>
          <c:idx val="3"/>
          <c:order val="3"/>
          <c:tx>
            <c:strRef>
              <c:f>Sheet1!$E$7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Sheet1!$F$3:$J$3</c:f>
              <c:strCache>
                <c:ptCount val="5"/>
                <c:pt idx="0">
                  <c:v>EHFS II 2010</c:v>
                </c:pt>
                <c:pt idx="1">
                  <c:v>ESC HF pilot 2010</c:v>
                </c:pt>
                <c:pt idx="2">
                  <c:v>ESC HF LT 2016</c:v>
                </c:pt>
                <c:pt idx="3">
                  <c:v>ESC HF LT 2017</c:v>
                </c:pt>
                <c:pt idx="4">
                  <c:v>ESC HF LT 2019</c:v>
                </c:pt>
              </c:strCache>
            </c:strRef>
          </c:cat>
          <c:val>
            <c:numRef>
              <c:f>Sheet1!$F$7:$J$7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BA4F-AD4F-B13F-979621C23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3004480"/>
        <c:axId val="1543449024"/>
      </c:barChart>
      <c:catAx>
        <c:axId val="157300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RO"/>
          </a:p>
        </c:txPr>
        <c:crossAx val="1543449024"/>
        <c:crosses val="autoZero"/>
        <c:auto val="1"/>
        <c:lblAlgn val="ctr"/>
        <c:lblOffset val="100"/>
        <c:noMultiLvlLbl val="0"/>
      </c:catAx>
      <c:valAx>
        <c:axId val="154344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RO"/>
          </a:p>
        </c:txPr>
        <c:crossAx val="157300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RO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RO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RO"/>
          </a:p>
        </c:txPr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R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R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CF8C8-18D6-8047-8337-35B02FC0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764EF-4C45-6948-9E2E-837C43A44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14A6C-55C3-1B4B-ADF5-631EF048B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5E403-FCDF-EE42-84D5-86815EE69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1E54A-9F88-7A4A-970E-F50422A2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2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5DE7-FA48-BC48-B8E9-02A18347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1567-5601-3D46-A018-4194628C8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68BAE-3430-6E49-9C38-F3B43E4A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FB1BF-5940-0B48-91F7-55F9CC9C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BCD8B-B291-2449-90AE-0ED0379D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17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A8E499-2A36-494D-B31D-41804543E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5AD19-BD41-2649-AB8D-9E287440B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BB1F7-4334-E848-A9F0-7119CC4A2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D83E6-E690-2C47-8A2D-C5C40AF4E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5DCDA-1737-F94A-8C58-AA070E28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0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32431-6A58-7243-9BD1-37D33FA56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ED215-E54A-BC43-B22C-9975E7F90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5F57A-369C-DA45-A91D-313F2197F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4D20D-5ACA-8B48-BB65-E10B954F4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6ACF3-8A0F-7447-969B-4A0F6CBA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6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5DCA-A38A-5B46-982E-DF608A211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4E110-0AAF-6B41-8C8D-F7A6DFFDC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181F3-3D3A-B34C-ABDB-DA9DC0FE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EF6F-5842-C740-8D3B-5AB3846E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85F27-B3C4-3E4C-AD1D-C666C3A6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44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AA02-2C50-C642-A2DE-2E844FD72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1AC09-FEA0-6F4D-A5DE-4FB4E5AAB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24306-939A-7545-B28C-638C60A07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F0F02-3323-F547-BCF3-18A61B64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EF74C-E5C6-D340-A091-5E8286B9A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F106D-B3E6-B943-B3A9-D47437B6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49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D6CC-F7D9-FE45-A1B0-6B27DC4B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EA3E5-AD75-6C43-8400-2E35F7474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9C970-082B-BD4D-92A6-D1BED8BEB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44BAC0-C4CD-9D4B-98C1-8EEA8B62E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EEEE9-48F3-6548-8ACD-3720E9E56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001F-3306-6A4E-A455-E15062E4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7112D4-86DA-1741-8634-8706A4C2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8D64C-C1D4-C143-83AA-3BB5719F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90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E9C0-8C06-AD48-B855-D568829D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2CAADD-C5A6-C946-BE1C-3B9C90F19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9D0837-ECA4-B540-92BD-132B1ABB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371A7-97F3-6F42-ACAD-6A3F3EA2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6EDF43-F875-B34F-AD9C-F61532AE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D809A-63C5-8440-9A07-0D9E1975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596D6-21C3-F94E-8CC9-F21D6544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3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2C6CA-80C5-D54A-BB0E-DF07C0595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2AFD4-0E80-3B42-AF00-DB45C58BC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2E8B3-71AE-EA4D-9F67-252F5741F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DA704-CF0F-A341-80AF-DADC5BEE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65A42-7572-104F-9834-8E123BA67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F67BD-A05F-FA47-8E14-F57ABE78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9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0565-1CD1-1A4A-A317-DF0F11FBA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650C3-9D41-C74A-9ADE-614193E0D3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476E3-D65D-8144-80B3-B437084DB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31618-3D4A-FB42-B7AA-3B8A1A8A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45584-49A1-E84E-8AA7-AADD2F1A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89F42-78B5-ED45-A21B-19428153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87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72E927-ABA0-DA43-BCDD-1C8F8A30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63E5B-47F8-914C-8650-004B37FAD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39E4F-AEEF-3E44-B9BD-31A0E6B3C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91CD-C3F8-0E44-A2B0-5520DC12E01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C3FFC-A197-6042-B851-4E8C0984A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A12A8-A8B2-0342-9368-7C02F292F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B563-E885-F542-8C38-C3C10FCD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8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71E196-C37B-2B43-9A49-569A5DCAF045}"/>
              </a:ext>
            </a:extLst>
          </p:cNvPr>
          <p:cNvCxnSpPr>
            <a:cxnSpLocks/>
          </p:cNvCxnSpPr>
          <p:nvPr/>
        </p:nvCxnSpPr>
        <p:spPr>
          <a:xfrm>
            <a:off x="783983" y="5611756"/>
            <a:ext cx="96910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DFA150-8B94-904C-A187-6EC461AAD40D}"/>
              </a:ext>
            </a:extLst>
          </p:cNvPr>
          <p:cNvCxnSpPr>
            <a:cxnSpLocks/>
          </p:cNvCxnSpPr>
          <p:nvPr/>
        </p:nvCxnSpPr>
        <p:spPr>
          <a:xfrm flipV="1">
            <a:off x="783983" y="1325506"/>
            <a:ext cx="0" cy="4286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64FCA71-5D19-A545-9735-BA16D53B5B92}"/>
              </a:ext>
            </a:extLst>
          </p:cNvPr>
          <p:cNvSpPr txBox="1"/>
          <p:nvPr/>
        </p:nvSpPr>
        <p:spPr>
          <a:xfrm>
            <a:off x="1245329" y="6054669"/>
            <a:ext cx="1338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EHFS II 2010</a:t>
            </a:r>
          </a:p>
          <a:p>
            <a:r>
              <a:rPr lang="en-RO" dirty="0"/>
              <a:t>2981 pts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5354CA-72C6-AC4F-BC1A-1740D2F53530}"/>
              </a:ext>
            </a:extLst>
          </p:cNvPr>
          <p:cNvSpPr txBox="1"/>
          <p:nvPr/>
        </p:nvSpPr>
        <p:spPr>
          <a:xfrm>
            <a:off x="2759804" y="6054669"/>
            <a:ext cx="1827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ESC HF pilot 2013</a:t>
            </a:r>
          </a:p>
          <a:p>
            <a:r>
              <a:rPr lang="en-RO" dirty="0"/>
              <a:t>1892 pts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196EE8-6AA6-A443-842B-93BBEC38B023}"/>
              </a:ext>
            </a:extLst>
          </p:cNvPr>
          <p:cNvSpPr txBox="1"/>
          <p:nvPr/>
        </p:nvSpPr>
        <p:spPr>
          <a:xfrm>
            <a:off x="4585621" y="6068957"/>
            <a:ext cx="1593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ESC HF LT 2016</a:t>
            </a:r>
          </a:p>
          <a:p>
            <a:r>
              <a:rPr lang="en-RO" dirty="0"/>
              <a:t>5039 pts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20B51E-3A30-0342-A00C-B2EE750A0FC7}"/>
              </a:ext>
            </a:extLst>
          </p:cNvPr>
          <p:cNvSpPr txBox="1"/>
          <p:nvPr/>
        </p:nvSpPr>
        <p:spPr>
          <a:xfrm>
            <a:off x="6457283" y="6054669"/>
            <a:ext cx="1593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ESC HF LT 2017</a:t>
            </a:r>
          </a:p>
          <a:p>
            <a:r>
              <a:rPr lang="en-RO" dirty="0"/>
              <a:t>6629 pts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A975C3-E834-E049-9107-0BDC64DEEBC7}"/>
              </a:ext>
            </a:extLst>
          </p:cNvPr>
          <p:cNvSpPr txBox="1"/>
          <p:nvPr/>
        </p:nvSpPr>
        <p:spPr>
          <a:xfrm>
            <a:off x="8350979" y="6068957"/>
            <a:ext cx="1593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ESC HF LT 2019</a:t>
            </a:r>
          </a:p>
          <a:p>
            <a:r>
              <a:rPr lang="en-RO" dirty="0"/>
              <a:t>7865 pts</a:t>
            </a:r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E88B5A-264E-BE48-A8CB-91C697A9AC3D}"/>
              </a:ext>
            </a:extLst>
          </p:cNvPr>
          <p:cNvCxnSpPr>
            <a:cxnSpLocks/>
          </p:cNvCxnSpPr>
          <p:nvPr/>
        </p:nvCxnSpPr>
        <p:spPr>
          <a:xfrm>
            <a:off x="641108" y="4125856"/>
            <a:ext cx="328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2CBA38-74CF-3F4B-AE68-FB7DCF185326}"/>
              </a:ext>
            </a:extLst>
          </p:cNvPr>
          <p:cNvCxnSpPr>
            <a:cxnSpLocks/>
          </p:cNvCxnSpPr>
          <p:nvPr/>
        </p:nvCxnSpPr>
        <p:spPr>
          <a:xfrm>
            <a:off x="619677" y="3454343"/>
            <a:ext cx="328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06FA906-1427-1E49-A423-DF1C8761AB61}"/>
              </a:ext>
            </a:extLst>
          </p:cNvPr>
          <p:cNvCxnSpPr>
            <a:cxnSpLocks/>
          </p:cNvCxnSpPr>
          <p:nvPr/>
        </p:nvCxnSpPr>
        <p:spPr>
          <a:xfrm>
            <a:off x="641108" y="2782830"/>
            <a:ext cx="328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2528E37-CC93-4648-A70C-7C14CD86A4FC}"/>
              </a:ext>
            </a:extLst>
          </p:cNvPr>
          <p:cNvCxnSpPr>
            <a:cxnSpLocks/>
          </p:cNvCxnSpPr>
          <p:nvPr/>
        </p:nvCxnSpPr>
        <p:spPr>
          <a:xfrm>
            <a:off x="619677" y="2268480"/>
            <a:ext cx="328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A9C0D62A-8AF7-9241-9CFC-A046CD63D59D}"/>
              </a:ext>
            </a:extLst>
          </p:cNvPr>
          <p:cNvSpPr/>
          <p:nvPr/>
        </p:nvSpPr>
        <p:spPr>
          <a:xfrm>
            <a:off x="1902599" y="3960111"/>
            <a:ext cx="132072" cy="1315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E01C966-2BAA-7246-913F-2BE15A4E7622}"/>
              </a:ext>
            </a:extLst>
          </p:cNvPr>
          <p:cNvSpPr/>
          <p:nvPr/>
        </p:nvSpPr>
        <p:spPr>
          <a:xfrm>
            <a:off x="5308137" y="3954831"/>
            <a:ext cx="132072" cy="1315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C53528-DC1F-4B4F-B3E5-EDBA44A16A9B}"/>
              </a:ext>
            </a:extLst>
          </p:cNvPr>
          <p:cNvCxnSpPr>
            <a:cxnSpLocks/>
          </p:cNvCxnSpPr>
          <p:nvPr/>
        </p:nvCxnSpPr>
        <p:spPr>
          <a:xfrm>
            <a:off x="619677" y="4753277"/>
            <a:ext cx="328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E6DD9983-03A3-A643-9824-93FF44D95CFB}"/>
              </a:ext>
            </a:extLst>
          </p:cNvPr>
          <p:cNvSpPr/>
          <p:nvPr/>
        </p:nvSpPr>
        <p:spPr>
          <a:xfrm>
            <a:off x="5316791" y="2581720"/>
            <a:ext cx="123418" cy="1168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148355-95F5-EA47-9EAA-B4B2D2A46624}"/>
              </a:ext>
            </a:extLst>
          </p:cNvPr>
          <p:cNvSpPr txBox="1"/>
          <p:nvPr/>
        </p:nvSpPr>
        <p:spPr>
          <a:xfrm>
            <a:off x="4878414" y="2517048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37.9%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42359A-4ECC-1C4B-BD3C-98CB716E0696}"/>
              </a:ext>
            </a:extLst>
          </p:cNvPr>
          <p:cNvSpPr txBox="1"/>
          <p:nvPr/>
        </p:nvSpPr>
        <p:spPr>
          <a:xfrm>
            <a:off x="4893949" y="3897490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26.0%</a:t>
            </a:r>
          </a:p>
        </p:txBody>
      </p:sp>
      <p:sp>
        <p:nvSpPr>
          <p:cNvPr id="26" name="Triangle 25">
            <a:extLst>
              <a:ext uri="{FF2B5EF4-FFF2-40B4-BE49-F238E27FC236}">
                <a16:creationId xmlns:a16="http://schemas.microsoft.com/office/drawing/2014/main" id="{2E8A7CDC-4A46-6A4A-91E2-6A97162F910D}"/>
              </a:ext>
            </a:extLst>
          </p:cNvPr>
          <p:cNvSpPr/>
          <p:nvPr/>
        </p:nvSpPr>
        <p:spPr>
          <a:xfrm>
            <a:off x="5313955" y="4483885"/>
            <a:ext cx="146879" cy="15125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5B550A-F0C8-9343-9B52-459082DF3C9C}"/>
              </a:ext>
            </a:extLst>
          </p:cNvPr>
          <p:cNvSpPr txBox="1"/>
          <p:nvPr/>
        </p:nvSpPr>
        <p:spPr>
          <a:xfrm>
            <a:off x="157981" y="4020601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25.0%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7A2AC2-F4AB-C047-B851-274F70672784}"/>
              </a:ext>
            </a:extLst>
          </p:cNvPr>
          <p:cNvSpPr txBox="1"/>
          <p:nvPr/>
        </p:nvSpPr>
        <p:spPr>
          <a:xfrm>
            <a:off x="138110" y="3374329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30.0%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BE19E0-33A4-014B-B326-0DFCAB8DAB84}"/>
              </a:ext>
            </a:extLst>
          </p:cNvPr>
          <p:cNvSpPr txBox="1"/>
          <p:nvPr/>
        </p:nvSpPr>
        <p:spPr>
          <a:xfrm>
            <a:off x="157981" y="2693772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35.0%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55AF48-13A8-DC46-AB0E-ADE362C04906}"/>
              </a:ext>
            </a:extLst>
          </p:cNvPr>
          <p:cNvSpPr txBox="1"/>
          <p:nvPr/>
        </p:nvSpPr>
        <p:spPr>
          <a:xfrm>
            <a:off x="157980" y="2143880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40.0%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C093C2-913C-5442-BEFD-D70ED1CC3D01}"/>
              </a:ext>
            </a:extLst>
          </p:cNvPr>
          <p:cNvSpPr txBox="1"/>
          <p:nvPr/>
        </p:nvSpPr>
        <p:spPr>
          <a:xfrm>
            <a:off x="157981" y="1605049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45.0%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3C16936-B187-D541-A88A-EF2AD2C6C722}"/>
              </a:ext>
            </a:extLst>
          </p:cNvPr>
          <p:cNvCxnSpPr>
            <a:cxnSpLocks/>
          </p:cNvCxnSpPr>
          <p:nvPr/>
        </p:nvCxnSpPr>
        <p:spPr>
          <a:xfrm>
            <a:off x="619677" y="1731381"/>
            <a:ext cx="328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992FB4F-969E-694C-B9BD-3E95BD574586}"/>
              </a:ext>
            </a:extLst>
          </p:cNvPr>
          <p:cNvSpPr txBox="1"/>
          <p:nvPr/>
        </p:nvSpPr>
        <p:spPr>
          <a:xfrm>
            <a:off x="4868906" y="4436401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22.2%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078B974-A848-8C42-9EE3-1CB260F6E2C9}"/>
              </a:ext>
            </a:extLst>
          </p:cNvPr>
          <p:cNvSpPr/>
          <p:nvPr/>
        </p:nvSpPr>
        <p:spPr>
          <a:xfrm>
            <a:off x="6997541" y="3767022"/>
            <a:ext cx="132072" cy="1315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4E9587-1D1E-0149-B430-5B461D28EB55}"/>
              </a:ext>
            </a:extLst>
          </p:cNvPr>
          <p:cNvSpPr/>
          <p:nvPr/>
        </p:nvSpPr>
        <p:spPr>
          <a:xfrm>
            <a:off x="6996687" y="1672942"/>
            <a:ext cx="123418" cy="1168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EBC0C3-A311-2E45-B33C-A51ECCDE033D}"/>
              </a:ext>
            </a:extLst>
          </p:cNvPr>
          <p:cNvSpPr txBox="1"/>
          <p:nvPr/>
        </p:nvSpPr>
        <p:spPr>
          <a:xfrm>
            <a:off x="6558310" y="1608270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44.4%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D8E1A0-0060-364D-AFAD-CAB1F6A0444F}"/>
              </a:ext>
            </a:extLst>
          </p:cNvPr>
          <p:cNvSpPr txBox="1"/>
          <p:nvPr/>
        </p:nvSpPr>
        <p:spPr>
          <a:xfrm>
            <a:off x="6583353" y="3709681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26.7%</a:t>
            </a:r>
          </a:p>
        </p:txBody>
      </p:sp>
      <p:sp>
        <p:nvSpPr>
          <p:cNvPr id="38" name="Triangle 37">
            <a:extLst>
              <a:ext uri="{FF2B5EF4-FFF2-40B4-BE49-F238E27FC236}">
                <a16:creationId xmlns:a16="http://schemas.microsoft.com/office/drawing/2014/main" id="{D4C327DA-E694-E74B-9AAD-E98ACB853C12}"/>
              </a:ext>
            </a:extLst>
          </p:cNvPr>
          <p:cNvSpPr/>
          <p:nvPr/>
        </p:nvSpPr>
        <p:spPr>
          <a:xfrm>
            <a:off x="7003359" y="3967456"/>
            <a:ext cx="146879" cy="15125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D7FD399-780B-694F-AE06-C119E33A5315}"/>
              </a:ext>
            </a:extLst>
          </p:cNvPr>
          <p:cNvSpPr txBox="1"/>
          <p:nvPr/>
        </p:nvSpPr>
        <p:spPr>
          <a:xfrm>
            <a:off x="6558310" y="3919972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25.9%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1DE3A60-16C2-EF44-8640-D577ABFFDE09}"/>
              </a:ext>
            </a:extLst>
          </p:cNvPr>
          <p:cNvSpPr/>
          <p:nvPr/>
        </p:nvSpPr>
        <p:spPr>
          <a:xfrm>
            <a:off x="8966958" y="4438639"/>
            <a:ext cx="132072" cy="1315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2D1C470-8A35-8342-9FC4-4B80BC16F8C3}"/>
              </a:ext>
            </a:extLst>
          </p:cNvPr>
          <p:cNvSpPr/>
          <p:nvPr/>
        </p:nvSpPr>
        <p:spPr>
          <a:xfrm>
            <a:off x="8991147" y="1764978"/>
            <a:ext cx="123418" cy="1168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D91C6E-B71D-5748-AD67-AC19ADC9AB2D}"/>
              </a:ext>
            </a:extLst>
          </p:cNvPr>
          <p:cNvSpPr txBox="1"/>
          <p:nvPr/>
        </p:nvSpPr>
        <p:spPr>
          <a:xfrm>
            <a:off x="8552770" y="1700306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43.6%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ABFE35-C5CF-E447-858A-BD8EF37C8F42}"/>
              </a:ext>
            </a:extLst>
          </p:cNvPr>
          <p:cNvSpPr txBox="1"/>
          <p:nvPr/>
        </p:nvSpPr>
        <p:spPr>
          <a:xfrm>
            <a:off x="8552770" y="4381298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22.2%</a:t>
            </a:r>
          </a:p>
        </p:txBody>
      </p:sp>
      <p:sp>
        <p:nvSpPr>
          <p:cNvPr id="44" name="Triangle 43">
            <a:extLst>
              <a:ext uri="{FF2B5EF4-FFF2-40B4-BE49-F238E27FC236}">
                <a16:creationId xmlns:a16="http://schemas.microsoft.com/office/drawing/2014/main" id="{568F1F88-5624-E24F-BD14-2CA700ED12CB}"/>
              </a:ext>
            </a:extLst>
          </p:cNvPr>
          <p:cNvSpPr/>
          <p:nvPr/>
        </p:nvSpPr>
        <p:spPr>
          <a:xfrm>
            <a:off x="8997819" y="3981800"/>
            <a:ext cx="146879" cy="15125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D60756-C23D-0342-8881-7B86B7C1D861}"/>
              </a:ext>
            </a:extLst>
          </p:cNvPr>
          <p:cNvSpPr txBox="1"/>
          <p:nvPr/>
        </p:nvSpPr>
        <p:spPr>
          <a:xfrm>
            <a:off x="8552770" y="3934316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25.6%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3CD3CD3-085D-4C42-A501-945DEF7C33E3}"/>
              </a:ext>
            </a:extLst>
          </p:cNvPr>
          <p:cNvSpPr/>
          <p:nvPr/>
        </p:nvSpPr>
        <p:spPr>
          <a:xfrm>
            <a:off x="3612330" y="4964097"/>
            <a:ext cx="132072" cy="1315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C15E05A-A1C5-2745-950B-E978307576F2}"/>
              </a:ext>
            </a:extLst>
          </p:cNvPr>
          <p:cNvSpPr/>
          <p:nvPr/>
        </p:nvSpPr>
        <p:spPr>
          <a:xfrm>
            <a:off x="3508272" y="1823417"/>
            <a:ext cx="123418" cy="1168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57A1C8E-A1BD-EA4B-BB69-90CC81CBFC37}"/>
              </a:ext>
            </a:extLst>
          </p:cNvPr>
          <p:cNvSpPr txBox="1"/>
          <p:nvPr/>
        </p:nvSpPr>
        <p:spPr>
          <a:xfrm>
            <a:off x="3069895" y="1758745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43.9%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4813377-98C0-A848-8C60-6E5E2E695C90}"/>
              </a:ext>
            </a:extLst>
          </p:cNvPr>
          <p:cNvSpPr txBox="1"/>
          <p:nvPr/>
        </p:nvSpPr>
        <p:spPr>
          <a:xfrm>
            <a:off x="3198142" y="4906756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17.4%</a:t>
            </a:r>
          </a:p>
        </p:txBody>
      </p:sp>
      <p:sp>
        <p:nvSpPr>
          <p:cNvPr id="50" name="Triangle 49">
            <a:extLst>
              <a:ext uri="{FF2B5EF4-FFF2-40B4-BE49-F238E27FC236}">
                <a16:creationId xmlns:a16="http://schemas.microsoft.com/office/drawing/2014/main" id="{D6825640-B2C4-FE4C-A0A0-E216201D95F6}"/>
              </a:ext>
            </a:extLst>
          </p:cNvPr>
          <p:cNvSpPr/>
          <p:nvPr/>
        </p:nvSpPr>
        <p:spPr>
          <a:xfrm>
            <a:off x="3596915" y="4249240"/>
            <a:ext cx="146879" cy="15125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6F0F47F-0A32-4544-B3AD-73570F72070E}"/>
              </a:ext>
            </a:extLst>
          </p:cNvPr>
          <p:cNvSpPr txBox="1"/>
          <p:nvPr/>
        </p:nvSpPr>
        <p:spPr>
          <a:xfrm>
            <a:off x="3151866" y="4201756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24.8%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B5C0C2-57D7-5E41-BBAE-6510057F9FD5}"/>
              </a:ext>
            </a:extLst>
          </p:cNvPr>
          <p:cNvSpPr txBox="1"/>
          <p:nvPr/>
        </p:nvSpPr>
        <p:spPr>
          <a:xfrm>
            <a:off x="1427441" y="3926039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26.2%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743DC5-5744-6D45-8F40-44EB3D49B3D7}"/>
              </a:ext>
            </a:extLst>
          </p:cNvPr>
          <p:cNvSpPr txBox="1"/>
          <p:nvPr/>
        </p:nvSpPr>
        <p:spPr>
          <a:xfrm>
            <a:off x="144519" y="4643655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20.0%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DE56585-8CAF-7D46-992D-4367F96BD0E6}"/>
              </a:ext>
            </a:extLst>
          </p:cNvPr>
          <p:cNvSpPr/>
          <p:nvPr/>
        </p:nvSpPr>
        <p:spPr>
          <a:xfrm>
            <a:off x="10185356" y="223964"/>
            <a:ext cx="132072" cy="1315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4ABC1FE7-B5EC-0145-88DD-99EC50D1ECE8}"/>
              </a:ext>
            </a:extLst>
          </p:cNvPr>
          <p:cNvSpPr/>
          <p:nvPr/>
        </p:nvSpPr>
        <p:spPr>
          <a:xfrm>
            <a:off x="10170549" y="536559"/>
            <a:ext cx="146879" cy="15125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0B10750-6E00-B343-AC48-D3B85AC7824C}"/>
              </a:ext>
            </a:extLst>
          </p:cNvPr>
          <p:cNvSpPr/>
          <p:nvPr/>
        </p:nvSpPr>
        <p:spPr>
          <a:xfrm>
            <a:off x="10170549" y="988772"/>
            <a:ext cx="123418" cy="1168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BAA13B-6EAF-914B-AAC8-74FC60564630}"/>
              </a:ext>
            </a:extLst>
          </p:cNvPr>
          <p:cNvSpPr txBox="1"/>
          <p:nvPr/>
        </p:nvSpPr>
        <p:spPr>
          <a:xfrm>
            <a:off x="10293967" y="139858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1 year all cause death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3351265-C24C-6E4B-A294-1467347E6A8F}"/>
              </a:ext>
            </a:extLst>
          </p:cNvPr>
          <p:cNvSpPr txBox="1"/>
          <p:nvPr/>
        </p:nvSpPr>
        <p:spPr>
          <a:xfrm>
            <a:off x="10317428" y="892432"/>
            <a:ext cx="18197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1 year all cause hospitalizations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885A4D4-15D6-F245-BBEC-EA5A67311987}"/>
              </a:ext>
            </a:extLst>
          </p:cNvPr>
          <p:cNvSpPr txBox="1"/>
          <p:nvPr/>
        </p:nvSpPr>
        <p:spPr>
          <a:xfrm>
            <a:off x="10317428" y="489075"/>
            <a:ext cx="1515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1 year HF hospitalizations</a:t>
            </a:r>
          </a:p>
        </p:txBody>
      </p:sp>
    </p:spTree>
    <p:extLst>
      <p:ext uri="{BB962C8B-B14F-4D97-AF65-F5344CB8AC3E}">
        <p14:creationId xmlns:p14="http://schemas.microsoft.com/office/powerpoint/2010/main" val="374497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14C6C8F-02C9-D848-BA5D-1E8650676D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168489"/>
              </p:ext>
            </p:extLst>
          </p:nvPr>
        </p:nvGraphicFramePr>
        <p:xfrm>
          <a:off x="266423" y="513940"/>
          <a:ext cx="11276219" cy="5793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D15A3EF-06F6-5948-8B34-0314FD10DF61}"/>
              </a:ext>
            </a:extLst>
          </p:cNvPr>
          <p:cNvSpPr txBox="1"/>
          <p:nvPr/>
        </p:nvSpPr>
        <p:spPr>
          <a:xfrm>
            <a:off x="1904971" y="6058060"/>
            <a:ext cx="1081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EHFS II 2010</a:t>
            </a:r>
          </a:p>
          <a:p>
            <a:r>
              <a:rPr lang="en-RO" sz="1400" dirty="0"/>
              <a:t>2981 pts</a:t>
            </a:r>
            <a:endParaRPr lang="en-GB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606D86-961D-444A-AFFA-34A896370EF7}"/>
              </a:ext>
            </a:extLst>
          </p:cNvPr>
          <p:cNvSpPr txBox="1"/>
          <p:nvPr/>
        </p:nvSpPr>
        <p:spPr>
          <a:xfrm>
            <a:off x="3494014" y="6058060"/>
            <a:ext cx="1462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ESC HF pilot 2013</a:t>
            </a:r>
          </a:p>
          <a:p>
            <a:r>
              <a:rPr lang="en-RO" sz="1400" dirty="0"/>
              <a:t>1892 pts</a:t>
            </a: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3B4040-DDDA-2A42-A402-CAFEAE64245C}"/>
              </a:ext>
            </a:extLst>
          </p:cNvPr>
          <p:cNvSpPr txBox="1"/>
          <p:nvPr/>
        </p:nvSpPr>
        <p:spPr>
          <a:xfrm>
            <a:off x="5235839" y="6082450"/>
            <a:ext cx="1279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ESC HF LT 2016</a:t>
            </a:r>
          </a:p>
          <a:p>
            <a:r>
              <a:rPr lang="en-RO" sz="1400" dirty="0"/>
              <a:t>5039 pts</a:t>
            </a:r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62654-0740-174D-ABA1-2231E6813459}"/>
              </a:ext>
            </a:extLst>
          </p:cNvPr>
          <p:cNvSpPr txBox="1"/>
          <p:nvPr/>
        </p:nvSpPr>
        <p:spPr>
          <a:xfrm>
            <a:off x="6803419" y="6082450"/>
            <a:ext cx="1279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ESC HF LT 2017</a:t>
            </a:r>
          </a:p>
          <a:p>
            <a:r>
              <a:rPr lang="en-RO" sz="1400" dirty="0"/>
              <a:t>6629 pts</a:t>
            </a:r>
            <a:endParaRPr lang="en-GB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8A1D95-492C-6040-8958-2EC240A8001F}"/>
              </a:ext>
            </a:extLst>
          </p:cNvPr>
          <p:cNvSpPr txBox="1"/>
          <p:nvPr/>
        </p:nvSpPr>
        <p:spPr>
          <a:xfrm>
            <a:off x="8370999" y="6082450"/>
            <a:ext cx="1279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ESC HF LT 2019</a:t>
            </a:r>
          </a:p>
          <a:p>
            <a:r>
              <a:rPr lang="en-RO" sz="1400" dirty="0"/>
              <a:t>7865 pts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0561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04F59B8-85A6-C249-B2C6-D8C41CD095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4800"/>
              </p:ext>
            </p:extLst>
          </p:nvPr>
        </p:nvGraphicFramePr>
        <p:xfrm>
          <a:off x="463826" y="622851"/>
          <a:ext cx="10933044" cy="5698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AF45C4B-80D0-CD4E-BFF2-6B9833973C92}"/>
              </a:ext>
            </a:extLst>
          </p:cNvPr>
          <p:cNvSpPr txBox="1"/>
          <p:nvPr/>
        </p:nvSpPr>
        <p:spPr>
          <a:xfrm>
            <a:off x="1321875" y="6235149"/>
            <a:ext cx="815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400" dirty="0"/>
              <a:t>2981 pts</a:t>
            </a:r>
            <a:endParaRPr lang="en-GB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1F38D4-0D6F-7248-B368-BDC50B7B77C5}"/>
              </a:ext>
            </a:extLst>
          </p:cNvPr>
          <p:cNvSpPr txBox="1"/>
          <p:nvPr/>
        </p:nvSpPr>
        <p:spPr>
          <a:xfrm>
            <a:off x="3285267" y="6235149"/>
            <a:ext cx="815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400" dirty="0"/>
              <a:t>1892 pts</a:t>
            </a:r>
            <a:endParaRPr lang="en-GB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3EB71C-86D6-3C49-98B2-63A7FCA90C86}"/>
              </a:ext>
            </a:extLst>
          </p:cNvPr>
          <p:cNvSpPr txBox="1"/>
          <p:nvPr/>
        </p:nvSpPr>
        <p:spPr>
          <a:xfrm>
            <a:off x="5210005" y="6206747"/>
            <a:ext cx="815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400" dirty="0"/>
              <a:t>5039 pts</a:t>
            </a: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CF554C-D79E-3A4A-90FA-29F462600807}"/>
              </a:ext>
            </a:extLst>
          </p:cNvPr>
          <p:cNvSpPr txBox="1"/>
          <p:nvPr/>
        </p:nvSpPr>
        <p:spPr>
          <a:xfrm>
            <a:off x="7173397" y="6203435"/>
            <a:ext cx="815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400" dirty="0"/>
              <a:t>6629 pts</a:t>
            </a:r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3B031C-053B-A742-9E2B-C6646C716A28}"/>
              </a:ext>
            </a:extLst>
          </p:cNvPr>
          <p:cNvSpPr txBox="1"/>
          <p:nvPr/>
        </p:nvSpPr>
        <p:spPr>
          <a:xfrm>
            <a:off x="9136789" y="6203434"/>
            <a:ext cx="815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400" dirty="0"/>
              <a:t>7865 pts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44252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120</Words>
  <Application>Microsoft Macintosh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Ovidiu Chioncel</dc:creator>
  <cp:lastModifiedBy>Ovidiu Chioncel</cp:lastModifiedBy>
  <cp:revision>6</cp:revision>
  <dcterms:created xsi:type="dcterms:W3CDTF">2021-07-03T08:11:14Z</dcterms:created>
  <dcterms:modified xsi:type="dcterms:W3CDTF">2021-07-04T16:55:38Z</dcterms:modified>
</cp:coreProperties>
</file>