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67" r:id="rId5"/>
    <p:sldId id="258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/>
    <p:restoredTop sz="94676"/>
  </p:normalViewPr>
  <p:slideViewPr>
    <p:cSldViewPr snapToGrid="0" snapToObjects="1">
      <p:cViewPr varScale="1">
        <p:scale>
          <a:sx n="95" d="100"/>
          <a:sy n="95" d="100"/>
        </p:scale>
        <p:origin x="2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13C8-5CC8-A040-A318-D032589FA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E6674-D48A-284C-BC6E-6A86954B2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5CAA4-0829-F346-A460-3DA0363A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308A-A5D1-0847-A7AC-3FD32145DD96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F2B91-3314-694D-A03E-D43D5C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56AE8-4CBA-0B45-ADBC-123D3C4B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EEAB-D353-F14A-AF25-6A34D22A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5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2E10A-6F7A-0A4F-A417-D4BD9214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4F73D-1E1D-514A-8CF8-0E1545941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507C9-1AB9-E646-98F7-F67EFA01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308A-A5D1-0847-A7AC-3FD32145DD96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C2E50-AF77-1B4A-B5AD-9985E4AC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12604-781E-3940-ABBE-8DE7E86F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EEAB-D353-F14A-AF25-6A34D22A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14314-AAF9-7947-AE55-903D71DFE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21823-0F6F-F348-8FF1-AEE035B7C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20127-810D-9B44-93F6-805F4410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308A-A5D1-0847-A7AC-3FD32145DD96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6A0B2-9BD0-3448-B005-87B162A7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12148-184E-4A47-A75F-E770B47D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EEAB-D353-F14A-AF25-6A34D22A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7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1757-06E1-0749-B90B-E38C424C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60AF-C723-5942-B4DA-B9D73C7EA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3D1C-109C-D348-928D-44A501A3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308A-A5D1-0847-A7AC-3FD32145DD96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1991-B3C6-5540-BF07-DED35577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B0E32-6ED6-AD45-BFEA-4CC44B6F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EEAB-D353-F14A-AF25-6A34D22A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80D8-DF3D-7E41-9170-525543BD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5DDFE-CA4C-F24A-979A-6C30EAD1A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D334D-1532-6C4C-B8BE-3CD32819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308A-A5D1-0847-A7AC-3FD32145DD96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5DB17-BC52-4F44-B65D-69DC6A5A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83397-4BCF-7641-8166-067828D8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EEAB-D353-F14A-AF25-6A34D22A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8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11D6-247B-264E-BA5B-2ED2CD69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87FD5-3D18-634E-96B9-03C601A4F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21D9D-3D4D-1B41-9D72-DCF3EEA57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E8A10-817B-634D-9463-4037A46C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308A-A5D1-0847-A7AC-3FD32145DD96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D7705-C5F5-694B-8E7E-9F7A0AF4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AB146-08E1-A941-A2F8-077A92B6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EEAB-D353-F14A-AF25-6A34D22A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0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027D-D490-5C41-89B2-6C676FE8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BFC86-D866-F841-868D-086079F4B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87EDD-0627-5D4F-88F2-50412F6DA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31006-B0C3-1B40-839B-6469BB920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C518D-882C-AD46-81E1-BA07E3F4A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91A2B3-0DEB-FC4A-9925-46D17D8F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308A-A5D1-0847-A7AC-3FD32145DD96}" type="datetimeFigureOut">
              <a:rPr lang="en-US" smtClean="0"/>
              <a:t>4/1/21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A4677-15E3-0A4C-8A5C-A9B7E73C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9AFE8C-D268-504C-ABFD-0873F863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EEAB-D353-F14A-AF25-6A34D22A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1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ACCA0-55EF-BD43-A5CE-960F85AD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D6894-D490-C945-969C-6CBE3BF9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308A-A5D1-0847-A7AC-3FD32145DD96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03464-06B9-8741-8CF2-5C3CA35F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27D27-B559-0F47-8EC5-43D0423F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EEAB-D353-F14A-AF25-6A34D22A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2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D9EEB7-C088-584E-8EC8-6143524F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308A-A5D1-0847-A7AC-3FD32145DD96}" type="datetimeFigureOut">
              <a:rPr lang="en-US" smtClean="0"/>
              <a:t>4/1/21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B73A5-AAB2-DB48-A90D-18E93F73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6D6F4-5FBA-3740-8222-3AB03F4B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EEAB-D353-F14A-AF25-6A34D22A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0293-034E-2A4B-8067-5881EDAB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D2C5A-4163-D14D-8467-6074DBA62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79F15-0056-2043-AAE6-0E9BE39AB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7EC10-95FF-2D45-96B3-BF91E01B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308A-A5D1-0847-A7AC-3FD32145DD96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CEA45-1219-2F44-93D0-E015218D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763BB-8245-504B-92ED-69B49C84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EEAB-D353-F14A-AF25-6A34D22A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D35E-11E2-BD47-8C42-628E5F5D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B534E-24D4-E843-AED6-28BF13E57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D90FB-AEE7-3D43-862E-040C13696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32D8F-6043-D94C-979A-24100C6C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308A-A5D1-0847-A7AC-3FD32145DD96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778BC-EEA0-F048-B969-D648E4F8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36033-13C0-C346-A188-88C8361F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EEAB-D353-F14A-AF25-6A34D22A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8E891-5E8E-ED4B-8E42-568E3AD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799D1-C44F-3545-A0F1-6628D6675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B0D4B-10EE-8542-8586-BC1693148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A308A-A5D1-0847-A7AC-3FD32145DD96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8F84A-FB33-CA41-8AC9-F688E1EC0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AC98E-6319-6D4C-9610-C529BE9FB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EAB-D353-F14A-AF25-6A34D22A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6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5930FB-9BAD-7E47-8B30-6D6D43425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526" y="1070536"/>
            <a:ext cx="4254502" cy="4254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A3070-211A-E645-B506-1632DA8CD281}"/>
              </a:ext>
            </a:extLst>
          </p:cNvPr>
          <p:cNvSpPr txBox="1"/>
          <p:nvPr/>
        </p:nvSpPr>
        <p:spPr>
          <a:xfrm>
            <a:off x="1394122" y="5384132"/>
            <a:ext cx="9195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S1. Selection of single cell RNA-seq data available through the </a:t>
            </a:r>
            <a:r>
              <a:rPr lang="en-US" sz="1200" b="1" i="1" dirty="0"/>
              <a:t>Tabula </a:t>
            </a:r>
            <a:r>
              <a:rPr lang="en-US" sz="1200" b="1" i="1" dirty="0" err="1"/>
              <a:t>Muris</a:t>
            </a:r>
            <a:r>
              <a:rPr lang="en-US" sz="1200" b="1" i="1" dirty="0"/>
              <a:t> </a:t>
            </a:r>
            <a:r>
              <a:rPr lang="en-US" sz="1200" b="1" dirty="0"/>
              <a:t>Compendium. a)</a:t>
            </a:r>
            <a:r>
              <a:rPr lang="en-US" sz="1200" dirty="0"/>
              <a:t> Tissue, cell type and number of cells sequenced for data queried. Only tissues and cell types with &gt;70 cells sequenced were included in the analyses. </a:t>
            </a:r>
            <a:r>
              <a:rPr lang="en-US" sz="1200" b="1" dirty="0"/>
              <a:t>b) </a:t>
            </a:r>
            <a:r>
              <a:rPr lang="en-US" sz="1200" dirty="0"/>
              <a:t>PCA analysis of tissue/cell type expression reveals a positive correlation between PC2 and endothelial cell type expression.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7E599C-40DD-804B-A0D3-208E61D1D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23164"/>
              </p:ext>
            </p:extLst>
          </p:nvPr>
        </p:nvGraphicFramePr>
        <p:xfrm>
          <a:off x="1699448" y="1491277"/>
          <a:ext cx="4058802" cy="3625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2934">
                  <a:extLst>
                    <a:ext uri="{9D8B030D-6E8A-4147-A177-3AD203B41FA5}">
                      <a16:colId xmlns:a16="http://schemas.microsoft.com/office/drawing/2014/main" val="8939952"/>
                    </a:ext>
                  </a:extLst>
                </a:gridCol>
                <a:gridCol w="1352934">
                  <a:extLst>
                    <a:ext uri="{9D8B030D-6E8A-4147-A177-3AD203B41FA5}">
                      <a16:colId xmlns:a16="http://schemas.microsoft.com/office/drawing/2014/main" val="1198296481"/>
                    </a:ext>
                  </a:extLst>
                </a:gridCol>
                <a:gridCol w="1352934">
                  <a:extLst>
                    <a:ext uri="{9D8B030D-6E8A-4147-A177-3AD203B41FA5}">
                      <a16:colId xmlns:a16="http://schemas.microsoft.com/office/drawing/2014/main" val="3314980049"/>
                    </a:ext>
                  </a:extLst>
                </a:gridCol>
              </a:tblGrid>
              <a:tr h="228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Cell type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# cells sequenced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663060874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Lung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endothelial cell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1419931924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Heart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endocardial cell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1829301423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Aorta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endothelial cell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2863896639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Heart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endothelial cell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1021865239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Heart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cardiac muscle cell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1045274723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Aorta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erythrocyte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3286246009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Lung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epithelial cell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1258110967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Lung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classical monocyte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2750527301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Lung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myeloid cell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1392563249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Heart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leukocyte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1963510871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Heart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myofibroblast cell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4035469894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Lung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stromal cell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2882141596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Heart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fibroblast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540053165"/>
                  </a:ext>
                </a:extLst>
              </a:tr>
              <a:tr h="24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Aorta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fibroblast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33917534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D79874-7148-674A-9505-D23CDF6990B6}"/>
              </a:ext>
            </a:extLst>
          </p:cNvPr>
          <p:cNvSpPr txBox="1"/>
          <p:nvPr/>
        </p:nvSpPr>
        <p:spPr>
          <a:xfrm>
            <a:off x="1433001" y="1076069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22B21-9EA2-7B4A-8EEC-B2EE61BE49AB}"/>
              </a:ext>
            </a:extLst>
          </p:cNvPr>
          <p:cNvSpPr txBox="1"/>
          <p:nvPr/>
        </p:nvSpPr>
        <p:spPr>
          <a:xfrm>
            <a:off x="5916442" y="1076065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8545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8EDD0A-0F9B-554D-B99F-3788A07D96B9}"/>
              </a:ext>
            </a:extLst>
          </p:cNvPr>
          <p:cNvSpPr txBox="1"/>
          <p:nvPr/>
        </p:nvSpPr>
        <p:spPr>
          <a:xfrm>
            <a:off x="1923800" y="5998093"/>
            <a:ext cx="806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 S2. Gene-level burden test for rare synonymous variants using 2789 European PAH cases and 18,819 European controls (11,101 SPARK parents, 7718 NFE </a:t>
            </a:r>
            <a:r>
              <a:rPr lang="en-US" sz="1200" b="1" dirty="0" err="1"/>
              <a:t>gnomAD</a:t>
            </a:r>
            <a:r>
              <a:rPr lang="en-US" sz="1200" b="1" dirty="0"/>
              <a:t> v2.1.1).</a:t>
            </a:r>
            <a:r>
              <a:rPr lang="en-US" sz="1200" dirty="0"/>
              <a:t> Results of a binomial test confined to rare synonymous variants in 20,000 protein-coding genes.</a:t>
            </a: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54F5C17E-67C0-BB4B-B2F6-1260BBC2A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315" y="1247499"/>
            <a:ext cx="49723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5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A55922-5835-2647-9D71-DE04A3DB9CE3}"/>
              </a:ext>
            </a:extLst>
          </p:cNvPr>
          <p:cNvGrpSpPr/>
          <p:nvPr/>
        </p:nvGrpSpPr>
        <p:grpSpPr>
          <a:xfrm>
            <a:off x="989283" y="922622"/>
            <a:ext cx="3650227" cy="3507693"/>
            <a:chOff x="931856" y="2011829"/>
            <a:chExt cx="3801783" cy="380178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260659A-0B6F-7B4A-9B95-48A1C15FB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856" y="2011829"/>
              <a:ext cx="3801783" cy="380178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1D051AA-64FD-104D-B026-5BC6AEA26D21}"/>
                </a:ext>
              </a:extLst>
            </p:cNvPr>
            <p:cNvSpPr/>
            <p:nvPr/>
          </p:nvSpPr>
          <p:spPr>
            <a:xfrm>
              <a:off x="1842247" y="2145815"/>
              <a:ext cx="2205318" cy="193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CB6E91-47BE-294B-94A2-57AA1C9A4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99120"/>
              </p:ext>
            </p:extLst>
          </p:nvPr>
        </p:nvGraphicFramePr>
        <p:xfrm>
          <a:off x="5024805" y="1115341"/>
          <a:ext cx="5764911" cy="4309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752">
                  <a:extLst>
                    <a:ext uri="{9D8B030D-6E8A-4147-A177-3AD203B41FA5}">
                      <a16:colId xmlns:a16="http://schemas.microsoft.com/office/drawing/2014/main" val="406484733"/>
                    </a:ext>
                  </a:extLst>
                </a:gridCol>
                <a:gridCol w="2363197">
                  <a:extLst>
                    <a:ext uri="{9D8B030D-6E8A-4147-A177-3AD203B41FA5}">
                      <a16:colId xmlns:a16="http://schemas.microsoft.com/office/drawing/2014/main" val="1718295044"/>
                    </a:ext>
                  </a:extLst>
                </a:gridCol>
                <a:gridCol w="575109">
                  <a:extLst>
                    <a:ext uri="{9D8B030D-6E8A-4147-A177-3AD203B41FA5}">
                      <a16:colId xmlns:a16="http://schemas.microsoft.com/office/drawing/2014/main" val="2742736700"/>
                    </a:ext>
                  </a:extLst>
                </a:gridCol>
                <a:gridCol w="816830">
                  <a:extLst>
                    <a:ext uri="{9D8B030D-6E8A-4147-A177-3AD203B41FA5}">
                      <a16:colId xmlns:a16="http://schemas.microsoft.com/office/drawing/2014/main" val="72269302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1539627170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814864185"/>
                    </a:ext>
                  </a:extLst>
                </a:gridCol>
              </a:tblGrid>
              <a:tr h="415777">
                <a:tc>
                  <a:txBody>
                    <a:bodyPr/>
                    <a:lstStyle/>
                    <a:p>
                      <a:r>
                        <a:rPr lang="en-US" sz="1000" b="1" dirty="0"/>
                        <a:t>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Gene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Revel</a:t>
                      </a:r>
                    </a:p>
                    <a:p>
                      <a:pPr algn="ctr"/>
                      <a:r>
                        <a:rPr lang="en-US" sz="1000" b="1" dirty="0"/>
                        <a:t>cut-off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Variant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P-value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FDR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423416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r>
                        <a:rPr lang="en-US" sz="1000" i="1" dirty="0"/>
                        <a:t>BMPR2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Bone morphogenetic receptor type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LGD + D-Mis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1.00E-07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7.20E-04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919367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r>
                        <a:rPr lang="en-US" sz="1000" i="1" dirty="0"/>
                        <a:t>BMPR2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Bone morphogenetic receptor type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D-Mis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1.00E-07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7.20E-04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87007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r>
                        <a:rPr lang="en-US" sz="1000" i="1" dirty="0"/>
                        <a:t>TBX4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T-box transcription factor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LGD + D-Mis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1.00E-07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7.20E-04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60322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r>
                        <a:rPr lang="en-US" sz="1000" i="1" dirty="0"/>
                        <a:t>GDF2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Growth differentiation factor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LGD + D-Mis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1.00E-07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7.20E-04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022700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r>
                        <a:rPr lang="en-US" sz="1000" i="1" dirty="0"/>
                        <a:t>GDF2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Growth differentiation factor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D-Mis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1.00E-07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7.20E-04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75787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r>
                        <a:rPr lang="en-US" sz="1000" i="1" dirty="0"/>
                        <a:t>KDR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Kinase insert domain 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LGD + D-Mis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2.00E-07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1.03E-03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8512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r>
                        <a:rPr lang="en-US" sz="1000" i="1" dirty="0"/>
                        <a:t>ACVRL1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Activin receptor like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LGD + D-Mis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2.00E-07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1.03E-03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096768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r>
                        <a:rPr lang="en-US" sz="1000" i="1" dirty="0"/>
                        <a:t>SOX17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SRY box transcription factor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LGD + D-Mis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3.00E-07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1.35E-03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002954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r>
                        <a:rPr lang="en-US" sz="1000" i="1" dirty="0"/>
                        <a:t>ACVRL1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Activin receptor like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D-Mis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2.30E-06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628522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pPr marL="11113" indent="0">
                        <a:tabLst/>
                      </a:pPr>
                      <a:r>
                        <a:rPr lang="en-US" sz="1000" i="1" dirty="0"/>
                        <a:t>COL6A5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Collagen type VI alpha 5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LGD + D-Mis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4.00E-06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47499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pPr marL="11113" indent="0">
                        <a:tabLst/>
                      </a:pPr>
                      <a:r>
                        <a:rPr lang="en-US" sz="1000" i="1" dirty="0"/>
                        <a:t>AQP1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Aquaphorin</a:t>
                      </a:r>
                      <a:r>
                        <a:rPr lang="en-US" sz="10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LGD + D-Mis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1.50E-05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142396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pPr marL="11113" indent="0">
                        <a:tabLst/>
                      </a:pPr>
                      <a:r>
                        <a:rPr lang="en-US" sz="1000" i="1" dirty="0"/>
                        <a:t>ATP13A3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ATPase type 13A3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LGD + D-Mis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1.70E-05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94024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pPr marL="11113" indent="0">
                        <a:tabLst/>
                      </a:pPr>
                      <a:r>
                        <a:rPr lang="en-US" sz="1000" i="1" dirty="0"/>
                        <a:t>JPT2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Jupiter microtubule-associated homolog 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D-Mis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2.80E-05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527603"/>
                  </a:ext>
                </a:extLst>
              </a:tr>
              <a:tr h="278092">
                <a:tc>
                  <a:txBody>
                    <a:bodyPr/>
                    <a:lstStyle/>
                    <a:p>
                      <a:pPr marL="11113" indent="0">
                        <a:tabLst/>
                      </a:pPr>
                      <a:r>
                        <a:rPr lang="en-US" sz="1000" i="1" dirty="0"/>
                        <a:t>FBLN2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Fibulin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D-Mis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3.40E-05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657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53E5AA7-3396-5545-8173-09E5BFB14F21}"/>
              </a:ext>
            </a:extLst>
          </p:cNvPr>
          <p:cNvSpPr txBox="1"/>
          <p:nvPr/>
        </p:nvSpPr>
        <p:spPr>
          <a:xfrm>
            <a:off x="841366" y="5715620"/>
            <a:ext cx="976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Fig. S3. Gene-based association analysis using 2,789 European cases from all PAH subclasses and 18,819 European controls (11,101 SPARK parents, 7,718 NFE </a:t>
            </a:r>
            <a:r>
              <a:rPr lang="en-US" sz="1200" b="1" dirty="0" err="1"/>
              <a:t>gnomAD</a:t>
            </a:r>
            <a:r>
              <a:rPr lang="en-US" sz="1200" b="1" dirty="0"/>
              <a:t> v2.1.1). a) </a:t>
            </a:r>
            <a:r>
              <a:rPr lang="en-US" sz="1200" dirty="0"/>
              <a:t>Results of a binomial test confined to rare, likely gene damaging (LGD) and predicted deleterious missense (D-Mis) variants or D-Mis only variants in 20,000 protein-coding genes. Horizontal gray line indicates the Bonferroni-corrected threshold for significance. </a:t>
            </a:r>
            <a:r>
              <a:rPr lang="en-US" sz="1200" b="1" dirty="0"/>
              <a:t>b)</a:t>
            </a:r>
            <a:r>
              <a:rPr lang="en-US" sz="1200" dirty="0"/>
              <a:t> Complete list of top association genes (FDR&lt;0.1).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BD46C-D446-B342-8502-A41636F2E782}"/>
              </a:ext>
            </a:extLst>
          </p:cNvPr>
          <p:cNvSpPr txBox="1"/>
          <p:nvPr/>
        </p:nvSpPr>
        <p:spPr>
          <a:xfrm>
            <a:off x="841366" y="1054381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D05FF-3572-6A4B-9AB9-8DD6CF841139}"/>
              </a:ext>
            </a:extLst>
          </p:cNvPr>
          <p:cNvSpPr txBox="1"/>
          <p:nvPr/>
        </p:nvSpPr>
        <p:spPr>
          <a:xfrm>
            <a:off x="4746365" y="1054381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1C4CD1-4E7D-4C4B-9F9B-57421387E9F5}"/>
              </a:ext>
            </a:extLst>
          </p:cNvPr>
          <p:cNvSpPr txBox="1"/>
          <p:nvPr/>
        </p:nvSpPr>
        <p:spPr>
          <a:xfrm>
            <a:off x="2049957" y="1056090"/>
            <a:ext cx="1673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All European PAH cases</a:t>
            </a:r>
          </a:p>
        </p:txBody>
      </p:sp>
    </p:spTree>
    <p:extLst>
      <p:ext uri="{BB962C8B-B14F-4D97-AF65-F5344CB8AC3E}">
        <p14:creationId xmlns:p14="http://schemas.microsoft.com/office/powerpoint/2010/main" val="183607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220B1-2F4F-6846-A38D-4D09E4B7E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" y="1231231"/>
            <a:ext cx="10002900" cy="3408008"/>
          </a:xfrm>
          <a:prstGeom prst="rect">
            <a:avLst/>
          </a:prstGeom>
        </p:spPr>
      </p:pic>
      <p:sp>
        <p:nvSpPr>
          <p:cNvPr id="6" name="Text Box 20">
            <a:extLst>
              <a:ext uri="{FF2B5EF4-FFF2-40B4-BE49-F238E27FC236}">
                <a16:creationId xmlns:a16="http://schemas.microsoft.com/office/drawing/2014/main" id="{4BB397C3-2561-0C40-A259-A0FE6ACCC579}"/>
              </a:ext>
            </a:extLst>
          </p:cNvPr>
          <p:cNvSpPr txBox="1"/>
          <p:nvPr/>
        </p:nvSpPr>
        <p:spPr>
          <a:xfrm>
            <a:off x="1094822" y="4967981"/>
            <a:ext cx="10002900" cy="76637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Fig. S</a:t>
            </a:r>
            <a:r>
              <a:rPr lang="en-US" sz="1200" b="1" dirty="0"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1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 Power of detecting association of new risk genes by rare inherited variants.</a:t>
            </a:r>
            <a:r>
              <a:rPr lang="en-U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The power analysis is based on sample size (~1800 IPAH cases, 20,000 controls), effect size (relative risk, RR) and cumulative allele frequency (CAF, the sum of allele frequency of rare deleterious variants in one gene in the population</a:t>
            </a:r>
            <a:r>
              <a:rPr lang="en-US" sz="1200" dirty="0">
                <a:ea typeface="SimSun" panose="02010600030101010101" pitchFamily="2" charset="-122"/>
                <a:cs typeface="Times New Roman" panose="02020603050405020304" pitchFamily="18" charset="0"/>
              </a:rPr>
              <a:t>). In each panel, different curves represent different RR given a type I error threshold of 2.5e-06 (genome-wide significance with Bonferroni correction). The range of </a:t>
            </a:r>
            <a:r>
              <a:rPr lang="en-U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CAF in the population</a:t>
            </a:r>
            <a:r>
              <a:rPr lang="en-US" sz="1200" dirty="0">
                <a:ea typeface="SimSun" panose="02010600030101010101" pitchFamily="2" charset="-122"/>
                <a:cs typeface="Times New Roman" panose="02020603050405020304" pitchFamily="18" charset="0"/>
              </a:rPr>
              <a:t> was</a:t>
            </a:r>
            <a:r>
              <a:rPr lang="en-U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selected to match known PAH genes (</a:t>
            </a:r>
            <a:r>
              <a:rPr lang="en-US" sz="12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SOX17</a:t>
            </a:r>
            <a:r>
              <a:rPr lang="en-U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BMPR2</a:t>
            </a:r>
            <a:r>
              <a:rPr lang="en-U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and </a:t>
            </a:r>
            <a:r>
              <a:rPr lang="en-US" sz="12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TBX4</a:t>
            </a:r>
            <a:r>
              <a:rPr lang="en-U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) to represent a reasonable range. For genes with CAF similar to </a:t>
            </a:r>
            <a:r>
              <a:rPr lang="en-US" sz="12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BMPR2</a:t>
            </a:r>
            <a:r>
              <a:rPr lang="en-U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or </a:t>
            </a:r>
            <a:r>
              <a:rPr lang="en-US" sz="12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TBX4</a:t>
            </a:r>
            <a:r>
              <a:rPr lang="en-U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we have 80% power to detect genes with RR=5 or 3, respectively. For genes with CAF similar to </a:t>
            </a:r>
            <a:r>
              <a:rPr lang="en-US" sz="12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SOX17</a:t>
            </a:r>
            <a:r>
              <a:rPr lang="en-U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the lowest CAF among the three genes, we have 80% power to detect genes with RR=15. We note that recently identified risk genes, </a:t>
            </a:r>
            <a:r>
              <a:rPr lang="en-US" sz="12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SOX17</a:t>
            </a:r>
            <a:r>
              <a:rPr lang="en-U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sz="12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KDR</a:t>
            </a:r>
            <a:r>
              <a:rPr lang="en-U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have RR=50 and 20,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54151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018B996-616C-D644-BFDD-BF8BC3106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10" y="877163"/>
            <a:ext cx="2557618" cy="24241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4301F5-1DD3-A846-80BA-64E30CF32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010" y="3448238"/>
            <a:ext cx="2571905" cy="24165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3EA9DE-34D4-A246-9251-9B56DF4A891A}"/>
              </a:ext>
            </a:extLst>
          </p:cNvPr>
          <p:cNvSpPr/>
          <p:nvPr/>
        </p:nvSpPr>
        <p:spPr>
          <a:xfrm>
            <a:off x="2932334" y="5971375"/>
            <a:ext cx="6327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ea typeface="DengXian" panose="02010600030101010101" pitchFamily="2" charset="-122"/>
              </a:rPr>
              <a:t>Fig S5.</a:t>
            </a:r>
            <a:r>
              <a:rPr lang="en-US" sz="1200" dirty="0">
                <a:ea typeface="DengXian" panose="02010600030101010101" pitchFamily="2" charset="-122"/>
              </a:rPr>
              <a:t> </a:t>
            </a:r>
            <a:r>
              <a:rPr lang="en-US" sz="1200" b="1" dirty="0">
                <a:ea typeface="DengXian" panose="02010600030101010101" pitchFamily="2" charset="-122"/>
              </a:rPr>
              <a:t>Depth of coding sequence coverage.</a:t>
            </a:r>
            <a:r>
              <a:rPr lang="en-US" sz="1200" dirty="0">
                <a:ea typeface="DengXian" panose="02010600030101010101" pitchFamily="2" charset="-122"/>
              </a:rPr>
              <a:t> Percentage of case and control samples with &gt;10X or &gt;15X coverage for novel PAH genes </a:t>
            </a:r>
            <a:r>
              <a:rPr lang="en-US" sz="1200" b="1" dirty="0">
                <a:ea typeface="DengXian" panose="02010600030101010101" pitchFamily="2" charset="-122"/>
              </a:rPr>
              <a:t>a)</a:t>
            </a:r>
            <a:r>
              <a:rPr lang="en-US" sz="1200" dirty="0">
                <a:ea typeface="DengXian" panose="02010600030101010101" pitchFamily="2" charset="-122"/>
              </a:rPr>
              <a:t> </a:t>
            </a:r>
            <a:r>
              <a:rPr lang="en-US" sz="1200" i="1" dirty="0">
                <a:ea typeface="DengXian" panose="02010600030101010101" pitchFamily="2" charset="-122"/>
              </a:rPr>
              <a:t>FBLN2</a:t>
            </a:r>
            <a:r>
              <a:rPr lang="en-US" sz="1200" dirty="0">
                <a:ea typeface="DengXian" panose="02010600030101010101" pitchFamily="2" charset="-122"/>
              </a:rPr>
              <a:t> and </a:t>
            </a:r>
            <a:r>
              <a:rPr lang="en-US" sz="1200" b="1" dirty="0">
                <a:ea typeface="DengXian" panose="02010600030101010101" pitchFamily="2" charset="-122"/>
              </a:rPr>
              <a:t>b)</a:t>
            </a:r>
            <a:r>
              <a:rPr lang="en-US" sz="1200" dirty="0">
                <a:ea typeface="DengXian" panose="02010600030101010101" pitchFamily="2" charset="-122"/>
              </a:rPr>
              <a:t> </a:t>
            </a:r>
            <a:r>
              <a:rPr lang="en-US" sz="1200" i="1" dirty="0">
                <a:ea typeface="DengXian" panose="02010600030101010101" pitchFamily="2" charset="-122"/>
              </a:rPr>
              <a:t>PDGFD</a:t>
            </a:r>
            <a:r>
              <a:rPr lang="en-US" sz="1200" dirty="0">
                <a:ea typeface="DengXian" panose="02010600030101010101" pitchFamily="2" charset="-122"/>
              </a:rPr>
              <a:t>. 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387DC-0A58-5A49-9D14-DC035C316AE7}"/>
              </a:ext>
            </a:extLst>
          </p:cNvPr>
          <p:cNvSpPr txBox="1"/>
          <p:nvPr/>
        </p:nvSpPr>
        <p:spPr>
          <a:xfrm>
            <a:off x="3153286" y="847073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232354-3B42-614D-A3AA-2A84C353163E}"/>
              </a:ext>
            </a:extLst>
          </p:cNvPr>
          <p:cNvSpPr txBox="1"/>
          <p:nvPr/>
        </p:nvSpPr>
        <p:spPr>
          <a:xfrm>
            <a:off x="3153286" y="3420445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DE32AA6-91CC-9C4B-966B-54EC740BB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404" y="881957"/>
            <a:ext cx="2552388" cy="24145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A62F037-7928-D844-BCCE-73A347AA2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940" y="3414704"/>
            <a:ext cx="2656078" cy="24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7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2FE6B55-C15B-0E49-86DC-5CC94E41A908}"/>
              </a:ext>
            </a:extLst>
          </p:cNvPr>
          <p:cNvGrpSpPr/>
          <p:nvPr/>
        </p:nvGrpSpPr>
        <p:grpSpPr>
          <a:xfrm>
            <a:off x="3800943" y="1418335"/>
            <a:ext cx="3810710" cy="3810710"/>
            <a:chOff x="1097698" y="2562309"/>
            <a:chExt cx="3810710" cy="38107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E0D169-9B18-BD44-946F-573009047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7698" y="2562309"/>
              <a:ext cx="3810710" cy="381071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3BA74E8-B8E2-754A-8286-E7416D881F7A}"/>
                </a:ext>
              </a:extLst>
            </p:cNvPr>
            <p:cNvSpPr/>
            <p:nvPr/>
          </p:nvSpPr>
          <p:spPr>
            <a:xfrm>
              <a:off x="2941983" y="2690191"/>
              <a:ext cx="397565" cy="185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713EE3-E6B8-9049-BBF7-CE9261A8CCFF}"/>
              </a:ext>
            </a:extLst>
          </p:cNvPr>
          <p:cNvSpPr txBox="1"/>
          <p:nvPr/>
        </p:nvSpPr>
        <p:spPr>
          <a:xfrm>
            <a:off x="2240533" y="5285313"/>
            <a:ext cx="689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Fig. S6. Gene-based association analysis using 988 European APAH cases and 18,819 European controls (11,101 SPARK parents, 7,718 NFE </a:t>
            </a:r>
            <a:r>
              <a:rPr lang="en-US" sz="1200" b="1" dirty="0" err="1"/>
              <a:t>gnomAD</a:t>
            </a:r>
            <a:r>
              <a:rPr lang="en-US" sz="1200" b="1" dirty="0"/>
              <a:t> v2.1.1). </a:t>
            </a:r>
            <a:r>
              <a:rPr lang="en-US" sz="1200" dirty="0"/>
              <a:t>Results of a binomial test confined to rare, likely gene damaging (LGD) and predicted deleterious missense (D-Mis) variants or D-Mis only variants in 20,000 protein-coding genes. No genes met the Bonferroni-corrected threshold for significance.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C6981-CBE0-B14E-B59F-0C4CA5BBD55B}"/>
              </a:ext>
            </a:extLst>
          </p:cNvPr>
          <p:cNvSpPr txBox="1"/>
          <p:nvPr/>
        </p:nvSpPr>
        <p:spPr>
          <a:xfrm>
            <a:off x="4841703" y="1529282"/>
            <a:ext cx="1873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European APAH cases only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22AF6-7C74-3B4A-8426-A817B72FE2FA}"/>
              </a:ext>
            </a:extLst>
          </p:cNvPr>
          <p:cNvSpPr txBox="1"/>
          <p:nvPr/>
        </p:nvSpPr>
        <p:spPr>
          <a:xfrm>
            <a:off x="6279782" y="1838563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ACVRL1</a:t>
            </a:r>
          </a:p>
        </p:txBody>
      </p:sp>
    </p:spTree>
    <p:extLst>
      <p:ext uri="{BB962C8B-B14F-4D97-AF65-F5344CB8AC3E}">
        <p14:creationId xmlns:p14="http://schemas.microsoft.com/office/powerpoint/2010/main" val="3735998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65905</TotalTime>
  <Words>731</Words>
  <Application>Microsoft Macintosh PowerPoint</Application>
  <PresentationFormat>Widescreen</PresentationFormat>
  <Paragraphs>151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Welch, Carrie L.</dc:creator>
  <cp:keywords/>
  <dc:description/>
  <cp:lastModifiedBy>Welch, Carrie L.</cp:lastModifiedBy>
  <cp:revision>142</cp:revision>
  <dcterms:created xsi:type="dcterms:W3CDTF">2019-12-31T21:10:02Z</dcterms:created>
  <dcterms:modified xsi:type="dcterms:W3CDTF">2021-04-01T20:02:19Z</dcterms:modified>
  <cp:category/>
</cp:coreProperties>
</file>