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1"/>
  </p:sldMasterIdLst>
  <p:notesMasterIdLst>
    <p:notesMasterId r:id="rId14"/>
  </p:notesMasterIdLst>
  <p:sldIdLst>
    <p:sldId id="257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</p:sldIdLst>
  <p:sldSz cx="12192000" cy="1801812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1554887-DD71-9840-BD78-EC829848663C}">
          <p14:sldIdLst>
            <p14:sldId id="257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67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im van Delft" initials="" lastIdx="17" clrIdx="6"/>
  <p:cmAuthor id="1" name="Microsoft Office User" initials="MOU [8]" lastIdx="1" clrIdx="0"/>
  <p:cmAuthor id="2" name="Microsoft Office User" initials="MOU [10]" lastIdx="1" clrIdx="1"/>
  <p:cmAuthor id="3" name="Microsoft Office User" initials="MOU [11]" lastIdx="1" clrIdx="2"/>
  <p:cmAuthor id="4" name="Microsoft Office User" initials="MOU [12]" lastIdx="1" clrIdx="3"/>
  <p:cmAuthor id="5" name="Microsoft Office User" initials="MOU" lastIdx="20" clrIdx="4">
    <p:extLst/>
  </p:cmAuthor>
  <p:cmAuthor id="6" name="Microsoft Office User" initials="MOU [2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10"/>
    <p:restoredTop sz="95442"/>
  </p:normalViewPr>
  <p:slideViewPr>
    <p:cSldViewPr snapToGrid="0" snapToObjects="1">
      <p:cViewPr>
        <p:scale>
          <a:sx n="87" d="100"/>
          <a:sy n="87" d="100"/>
        </p:scale>
        <p:origin x="1672" y="144"/>
      </p:cViewPr>
      <p:guideLst>
        <p:guide orient="horz" pos="567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3D4CD-5246-B341-9ACF-D3F3E1F5FDCA}" type="datetimeFigureOut">
              <a:rPr lang="en-US" smtClean="0"/>
              <a:t>8/25/20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84425" y="1143000"/>
            <a:ext cx="208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45D50-2324-E84F-BB40-EA165610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51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4425" y="1143000"/>
            <a:ext cx="2089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45D50-2324-E84F-BB40-EA16561050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05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45D50-2324-E84F-BB40-EA16561050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89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45D50-2324-E84F-BB40-EA16561050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65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4425" y="1143000"/>
            <a:ext cx="2089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45D50-2324-E84F-BB40-EA16561050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40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4425" y="1143000"/>
            <a:ext cx="2089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45D50-2324-E84F-BB40-EA16561050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69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45D50-2324-E84F-BB40-EA16561050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2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45D50-2324-E84F-BB40-EA16561050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7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45D50-2324-E84F-BB40-EA16561050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52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45D50-2324-E84F-BB40-EA16561050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18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45D50-2324-E84F-BB40-EA16561050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39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948801"/>
            <a:ext cx="10363200" cy="627297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9463688"/>
            <a:ext cx="9144000" cy="4350208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B0E8-7035-7649-8857-E787F3A5867D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979A-9C88-0249-A7F3-51AD43106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6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B0E8-7035-7649-8857-E787F3A5867D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979A-9C88-0249-A7F3-51AD43106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6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959298"/>
            <a:ext cx="2628900" cy="152695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959298"/>
            <a:ext cx="7734300" cy="152695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B0E8-7035-7649-8857-E787F3A5867D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979A-9C88-0249-A7F3-51AD43106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94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B0E8-7035-7649-8857-E787F3A5867D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979A-9C88-0249-A7F3-51AD43106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492024"/>
            <a:ext cx="10515600" cy="7495038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2057968"/>
            <a:ext cx="10515600" cy="3941464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B0E8-7035-7649-8857-E787F3A5867D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979A-9C88-0249-A7F3-51AD43106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6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796492"/>
            <a:ext cx="5181600" cy="114323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796492"/>
            <a:ext cx="5181600" cy="114323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B0E8-7035-7649-8857-E787F3A5867D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979A-9C88-0249-A7F3-51AD43106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9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59302"/>
            <a:ext cx="10515600" cy="34826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4416945"/>
            <a:ext cx="5157787" cy="216467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6581620"/>
            <a:ext cx="5157787" cy="96805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4416945"/>
            <a:ext cx="5183188" cy="216467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6581620"/>
            <a:ext cx="5183188" cy="96805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B0E8-7035-7649-8857-E787F3A5867D}" type="datetimeFigureOut">
              <a:rPr lang="en-US" smtClean="0"/>
              <a:t>8/25/20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979A-9C88-0249-A7F3-51AD43106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5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B0E8-7035-7649-8857-E787F3A5867D}" type="datetimeFigureOut">
              <a:rPr lang="en-US" smtClean="0"/>
              <a:t>8/25/20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979A-9C88-0249-A7F3-51AD43106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8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B0E8-7035-7649-8857-E787F3A5867D}" type="datetimeFigureOut">
              <a:rPr lang="en-US" smtClean="0"/>
              <a:t>8/25/20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979A-9C88-0249-A7F3-51AD43106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0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01208"/>
            <a:ext cx="3932237" cy="4204229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594280"/>
            <a:ext cx="6172200" cy="1280454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405437"/>
            <a:ext cx="3932237" cy="10014242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B0E8-7035-7649-8857-E787F3A5867D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979A-9C88-0249-A7F3-51AD43106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8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01208"/>
            <a:ext cx="3932237" cy="4204229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594280"/>
            <a:ext cx="6172200" cy="1280454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405437"/>
            <a:ext cx="3932237" cy="10014242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B0E8-7035-7649-8857-E787F3A5867D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979A-9C88-0249-A7F3-51AD43106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59302"/>
            <a:ext cx="10515600" cy="3482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796492"/>
            <a:ext cx="10515600" cy="11432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6700137"/>
            <a:ext cx="2743200" cy="9592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AB0E8-7035-7649-8857-E787F3A5867D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6700137"/>
            <a:ext cx="4114800" cy="9592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6700137"/>
            <a:ext cx="2743200" cy="9592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4979A-9C88-0249-A7F3-51AD43106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88" y="621021"/>
            <a:ext cx="10515600" cy="622847"/>
          </a:xfrm>
        </p:spPr>
        <p:txBody>
          <a:bodyPr>
            <a:normAutofit/>
          </a:bodyPr>
          <a:lstStyle/>
          <a:p>
            <a:r>
              <a:rPr lang="en-US" sz="2800" b="1" dirty="0"/>
              <a:t>Supplemental digital content 1: </a:t>
            </a:r>
            <a:r>
              <a:rPr lang="en-US" sz="2800" dirty="0"/>
              <a:t>Overview of women with LAM avulsion 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7850404"/>
              </p:ext>
            </p:extLst>
          </p:nvPr>
        </p:nvGraphicFramePr>
        <p:xfrm>
          <a:off x="661222" y="1365053"/>
          <a:ext cx="9833973" cy="11542783"/>
        </p:xfrm>
        <a:graphic>
          <a:graphicData uri="http://schemas.openxmlformats.org/drawingml/2006/table">
            <a:tbl>
              <a:tblPr firstRow="1" firstCol="1" bandRow="1"/>
              <a:tblGrid>
                <a:gridCol w="990517"/>
                <a:gridCol w="1226501"/>
                <a:gridCol w="1384044"/>
                <a:gridCol w="1371600"/>
                <a:gridCol w="1172710"/>
                <a:gridCol w="1362681"/>
                <a:gridCol w="2325920"/>
              </a:tblGrid>
              <a:tr h="612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Patient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Mode</a:t>
                      </a:r>
                      <a:r>
                        <a:rPr lang="en-US" sz="1600" b="1" baseline="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 of delivery (1</a:t>
                      </a:r>
                      <a:r>
                        <a:rPr lang="en-US" sz="1600" b="1" baseline="30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st</a:t>
                      </a:r>
                      <a:r>
                        <a:rPr lang="en-US" sz="1600" b="1" baseline="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)</a:t>
                      </a:r>
                      <a:endParaRPr lang="en-US" sz="1600" b="1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LAM condition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3 months FU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LAM condition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1 year FU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Mode</a:t>
                      </a:r>
                      <a:r>
                        <a:rPr lang="en-GB" sz="1600" b="1" baseline="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 of delivery (2</a:t>
                      </a:r>
                      <a:r>
                        <a:rPr lang="en-GB" sz="1600" b="1" baseline="30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nd</a:t>
                      </a:r>
                      <a:r>
                        <a:rPr lang="en-GB" sz="1600" b="1" baseline="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)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LAM condition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4 year FU</a:t>
                      </a:r>
                      <a:endParaRPr lang="en-US" sz="1600" b="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Conclusion LAM</a:t>
                      </a:r>
                      <a:r>
                        <a:rPr lang="en-GB" sz="1600" b="1" baseline="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 condition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baseline="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4 year FU</a:t>
                      </a:r>
                      <a:endParaRPr lang="en-US" sz="1600" b="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632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One</a:t>
                      </a:r>
                      <a:r>
                        <a:rPr lang="en-GB" sz="1600" b="1" baseline="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 vaginal d</a:t>
                      </a:r>
                      <a:r>
                        <a:rPr lang="en-GB" sz="1600" b="1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elivery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7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026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3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Forceps</a:t>
                      </a:r>
                      <a:endParaRPr lang="en-US" sz="1600" dirty="0" smtClean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Major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i="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-</a:t>
                      </a:r>
                      <a:endParaRPr lang="en-US" sz="1600" i="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x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Major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latin typeface="+mn-lt"/>
                        </a:rPr>
                        <a:t>Persistent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049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3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Forceps</a:t>
                      </a:r>
                      <a:endParaRPr lang="en-US" sz="1600" dirty="0" smtClean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i="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-</a:t>
                      </a:r>
                      <a:endParaRPr lang="en-US" sz="1600" i="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Major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x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Major 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latin typeface="+mn-lt"/>
                        </a:rPr>
                        <a:t>Persistent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170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Forceps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Major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Major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x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Major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latin typeface="+mn-lt"/>
                        </a:rPr>
                        <a:t>Persistent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241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Forceps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Major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Major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x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Major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latin typeface="+mn-lt"/>
                        </a:rPr>
                        <a:t>Persistent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209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3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Ventouse</a:t>
                      </a:r>
                      <a:endParaRPr lang="en-US" sz="16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Minor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Persistent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062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3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SVD</a:t>
                      </a:r>
                      <a:endParaRPr lang="en-US" sz="1600" dirty="0" smtClean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Major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Intact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x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Intact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latin typeface="+mn-lt"/>
                        </a:rPr>
                        <a:t>Non-persistent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110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3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Ventouse</a:t>
                      </a:r>
                      <a:endParaRPr lang="en-US" sz="1600" dirty="0" smtClean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Major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-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x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Intact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latin typeface="+mn-lt"/>
                        </a:rPr>
                        <a:t>Non-persistent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236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3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Forceps</a:t>
                      </a:r>
                      <a:endParaRPr lang="en-US" sz="1600" dirty="0" smtClean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Major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Intact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x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Intact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latin typeface="+mn-lt"/>
                        </a:rPr>
                        <a:t>Non-persistent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198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SVD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Minor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Intact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x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Intact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latin typeface="+mn-lt"/>
                        </a:rPr>
                        <a:t>Non-persistent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001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3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Ventouse</a:t>
                      </a:r>
                      <a:endParaRPr lang="en-US" sz="1600" dirty="0" smtClean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Major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Major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err="1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ElCS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Major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latin typeface="+mn-lt"/>
                        </a:rPr>
                        <a:t>Persistent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127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SVD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Major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Intact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err="1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ElCS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Major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latin typeface="+mn-lt"/>
                        </a:rPr>
                        <a:t>Persistent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263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SVD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Minor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Minor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ElCS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Intact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latin typeface="+mn-lt"/>
                        </a:rPr>
                        <a:t>Non-persistent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632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 smtClean="0">
                          <a:latin typeface="+mn-lt"/>
                        </a:rPr>
                        <a:t>Two vaginal deliveries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7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074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3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Forceps</a:t>
                      </a:r>
                      <a:endParaRPr lang="en-US" sz="1600" dirty="0" smtClean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+mn-lt"/>
                        </a:rPr>
                        <a:t>Major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+mn-lt"/>
                        </a:rPr>
                        <a:t>Major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+mn-lt"/>
                        </a:rPr>
                        <a:t>SVD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+mn-lt"/>
                        </a:rPr>
                        <a:t>Major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latin typeface="+mn-lt"/>
                        </a:rPr>
                        <a:t>Persistent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107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3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Forceps</a:t>
                      </a:r>
                      <a:endParaRPr lang="en-US" sz="1600" dirty="0" smtClean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+mn-lt"/>
                        </a:rPr>
                        <a:t>Major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+mn-lt"/>
                        </a:rPr>
                        <a:t>Major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+mn-lt"/>
                        </a:rPr>
                        <a:t>SVD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+mn-lt"/>
                        </a:rPr>
                        <a:t>Major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latin typeface="+mn-lt"/>
                        </a:rPr>
                        <a:t>Persistent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007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3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SVD</a:t>
                      </a:r>
                      <a:endParaRPr lang="en-US" sz="1600" dirty="0" smtClean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+mn-lt"/>
                        </a:rPr>
                        <a:t>Major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Intact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+mn-lt"/>
                        </a:rPr>
                        <a:t>SVD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+mn-lt"/>
                        </a:rPr>
                        <a:t>Minor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latin typeface="+mn-lt"/>
                        </a:rPr>
                        <a:t>Re-occurrence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043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3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Ventouse</a:t>
                      </a:r>
                      <a:endParaRPr lang="en-US" sz="1600" dirty="0" smtClean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+mn-lt"/>
                        </a:rPr>
                        <a:t>Major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Intact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+mn-lt"/>
                        </a:rPr>
                        <a:t>SVD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+mn-lt"/>
                        </a:rPr>
                        <a:t>Major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latin typeface="+mn-lt"/>
                        </a:rPr>
                        <a:t>Re-occurrence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045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SVD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+mn-lt"/>
                        </a:rPr>
                        <a:t>Major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Intact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+mn-lt"/>
                        </a:rPr>
                        <a:t>SVD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Intact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latin typeface="+mn-lt"/>
                        </a:rPr>
                        <a:t>Non-persistent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051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3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SVD</a:t>
                      </a:r>
                      <a:endParaRPr lang="en-US" sz="1600" dirty="0" smtClean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+mn-lt"/>
                        </a:rPr>
                        <a:t>Major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Intact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latin typeface="+mn-lt"/>
                        </a:rPr>
                        <a:t>SVD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+ SVD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Intact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latin typeface="+mn-lt"/>
                        </a:rPr>
                        <a:t>Non-persistent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133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SVD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+mn-lt"/>
                        </a:rPr>
                        <a:t>Major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Intact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+mn-lt"/>
                        </a:rPr>
                        <a:t>SVD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Intact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latin typeface="+mn-lt"/>
                        </a:rPr>
                        <a:t>Non-persistent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105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SVD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+mn-lt"/>
                        </a:rPr>
                        <a:t>Minor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+mn-lt"/>
                        </a:rPr>
                        <a:t>-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+mn-lt"/>
                        </a:rPr>
                        <a:t>SVD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+mn-lt"/>
                        </a:rPr>
                        <a:t>Major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latin typeface="+mn-lt"/>
                        </a:rPr>
                        <a:t>Persistent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latin typeface="+mn-lt"/>
                        </a:rPr>
                        <a:t>195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3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+mn-lt"/>
                        </a:rPr>
                        <a:t>SVD</a:t>
                      </a:r>
                      <a:endParaRPr lang="en-US" sz="1600" dirty="0" smtClean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+mn-lt"/>
                        </a:rPr>
                        <a:t>Minor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Intact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+mn-lt"/>
                        </a:rPr>
                        <a:t>SVD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+mn-lt"/>
                        </a:rPr>
                        <a:t>Major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latin typeface="+mn-lt"/>
                        </a:rPr>
                        <a:t>Re-occurrence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latin typeface="+mn-lt"/>
                        </a:rPr>
                        <a:t>005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3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Forceps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+mn-lt"/>
                        </a:rPr>
                        <a:t>SVD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+mn-lt"/>
                        </a:rPr>
                        <a:t>Major 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Unknown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632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Other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7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163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3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CS</a:t>
                      </a:r>
                      <a:endParaRPr lang="en-US" sz="1600" dirty="0" smtClean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Intact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Intact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err="1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Ventouse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Major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NEW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632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DNA 4 years</a:t>
                      </a:r>
                      <a:endParaRPr lang="en-US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3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039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3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V&amp;F</a:t>
                      </a:r>
                      <a:endParaRPr lang="en-US" sz="1600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Major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-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?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-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-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076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3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SVD</a:t>
                      </a:r>
                      <a:endParaRPr lang="en-US" sz="1600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Minor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Intact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?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-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-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103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3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Forceps</a:t>
                      </a:r>
                      <a:endParaRPr lang="en-US" sz="1600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Major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Minor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?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-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-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109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3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Forceps</a:t>
                      </a:r>
                      <a:endParaRPr lang="en-US" sz="1600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Major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-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?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-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-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136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3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V&amp;F</a:t>
                      </a:r>
                      <a:endParaRPr lang="en-US" sz="1600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Major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Major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?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-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-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164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3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Forceps</a:t>
                      </a:r>
                      <a:endParaRPr lang="en-US" sz="1600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Minor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Intact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?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-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-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188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3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Ventouse</a:t>
                      </a:r>
                      <a:endParaRPr lang="en-US" sz="1600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Major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Intact</a:t>
                      </a:r>
                      <a:endParaRPr lang="en-US" sz="16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?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-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-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206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3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SVD</a:t>
                      </a:r>
                      <a:endParaRPr lang="en-US" sz="1600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Major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-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?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-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-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212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3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SVD</a:t>
                      </a:r>
                      <a:endParaRPr lang="en-US" sz="1600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Minor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-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?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-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-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260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3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SVD</a:t>
                      </a:r>
                      <a:endParaRPr lang="en-US" sz="1600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Major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-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?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-</a:t>
                      </a:r>
                      <a:endParaRPr lang="en-US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-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262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3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SVD</a:t>
                      </a:r>
                      <a:endParaRPr lang="en-US" sz="1600" dirty="0" smtClean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2050" marR="32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Major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-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?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-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-</a:t>
                      </a:r>
                      <a:endParaRPr lang="en-US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1222" y="13029021"/>
            <a:ext cx="8468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SVD: </a:t>
            </a:r>
            <a:r>
              <a:rPr lang="en-US" dirty="0" err="1" smtClean="0"/>
              <a:t>spontaneaus</a:t>
            </a:r>
            <a:r>
              <a:rPr lang="en-US" dirty="0" smtClean="0"/>
              <a:t> vaginal delivery</a:t>
            </a:r>
            <a:r>
              <a:rPr lang="en-US" dirty="0"/>
              <a:t>;</a:t>
            </a:r>
            <a:r>
              <a:rPr lang="en-US" dirty="0" smtClean="0"/>
              <a:t> FU: follow-up; V&amp;F: </a:t>
            </a:r>
            <a:r>
              <a:rPr lang="en-US" dirty="0" err="1" smtClean="0"/>
              <a:t>ventouse</a:t>
            </a:r>
            <a:r>
              <a:rPr lang="en-US" dirty="0" smtClean="0"/>
              <a:t> and forceps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55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484" y="627884"/>
            <a:ext cx="10515600" cy="62572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I Hiatal area at rest</a:t>
            </a:r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84" y="1155597"/>
            <a:ext cx="9525000" cy="4760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5916573"/>
            <a:ext cx="9525000" cy="47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1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007" y="301781"/>
            <a:ext cx="10515600" cy="5978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J Hiatal area squeeze</a:t>
            </a:r>
            <a:endParaRPr lang="en-US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84" y="899653"/>
            <a:ext cx="9525000" cy="4760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84" y="5660629"/>
            <a:ext cx="9525000" cy="47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6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993" y="448445"/>
            <a:ext cx="10515600" cy="61343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K Hiatal area </a:t>
            </a:r>
            <a:r>
              <a:rPr lang="en-US" smtClean="0">
                <a:latin typeface="+mj-lt"/>
              </a:rPr>
              <a:t>at Valsalva</a:t>
            </a:r>
            <a:endParaRPr lang="en-US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3" y="1108127"/>
            <a:ext cx="9525000" cy="4760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3" y="5915346"/>
            <a:ext cx="9525000" cy="47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5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19" y="606273"/>
            <a:ext cx="10872019" cy="587374"/>
          </a:xfrm>
        </p:spPr>
        <p:txBody>
          <a:bodyPr>
            <a:noAutofit/>
          </a:bodyPr>
          <a:lstStyle/>
          <a:p>
            <a:r>
              <a:rPr lang="en-US" sz="2800" b="1" dirty="0">
                <a:ea typeface="Arial" charset="0"/>
                <a:cs typeface="Arial" charset="0"/>
              </a:rPr>
              <a:t>Supplemental digital content 2: </a:t>
            </a:r>
            <a:r>
              <a:rPr lang="en-US" sz="2800" dirty="0">
                <a:ea typeface="Arial" charset="0"/>
                <a:cs typeface="Arial" charset="0"/>
              </a:rPr>
              <a:t>Graphs </a:t>
            </a:r>
            <a:r>
              <a:rPr lang="en-US" sz="2800">
                <a:ea typeface="Arial" charset="0"/>
                <a:cs typeface="Arial" charset="0"/>
              </a:rPr>
              <a:t>of </a:t>
            </a:r>
            <a:r>
              <a:rPr lang="en-US" sz="2800" smtClean="0">
                <a:ea typeface="Arial" charset="0"/>
                <a:cs typeface="Arial" charset="0"/>
              </a:rPr>
              <a:t>symptoms and signs </a:t>
            </a:r>
            <a:r>
              <a:rPr lang="en-US" sz="2800" dirty="0">
                <a:ea typeface="Arial" charset="0"/>
                <a:cs typeface="Arial" charset="0"/>
              </a:rPr>
              <a:t>of PFD four years after delivery in women with either one or two or more deliveries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220" y="1523438"/>
            <a:ext cx="10515600" cy="482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 </a:t>
            </a:r>
            <a:r>
              <a:rPr lang="en-US" sz="2400" dirty="0"/>
              <a:t>Urinary incontinence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20" y="2295602"/>
            <a:ext cx="9721069" cy="48589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03" y="7154581"/>
            <a:ext cx="9525000" cy="47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5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60" y="761030"/>
            <a:ext cx="10515600" cy="43359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B </a:t>
            </a:r>
            <a:r>
              <a:rPr lang="en-US" sz="2400" dirty="0" err="1"/>
              <a:t>Faecal</a:t>
            </a:r>
            <a:r>
              <a:rPr lang="en-US" sz="2400" dirty="0"/>
              <a:t> incontinence 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60" y="1406410"/>
            <a:ext cx="9525000" cy="4760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02" y="6379176"/>
            <a:ext cx="9525000" cy="47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9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0477"/>
            <a:ext cx="10515600" cy="486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 Pelvic organ prolapse symptoms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61" y="1014925"/>
            <a:ext cx="9525000" cy="4760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61" y="5775901"/>
            <a:ext cx="9525000" cy="47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5560"/>
            <a:ext cx="10515600" cy="456543"/>
          </a:xfrm>
        </p:spPr>
        <p:txBody>
          <a:bodyPr>
            <a:normAutofit/>
          </a:bodyPr>
          <a:lstStyle/>
          <a:p>
            <a:r>
              <a:rPr lang="en-US" sz="2400" dirty="0"/>
              <a:t>D </a:t>
            </a:r>
            <a:r>
              <a:rPr lang="en-US" sz="2400" dirty="0" smtClean="0"/>
              <a:t>Sexual dysfunction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98913"/>
            <a:ext cx="9525000" cy="476097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2" y="6469216"/>
            <a:ext cx="9525000" cy="47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3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503" y="383716"/>
            <a:ext cx="10515600" cy="619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+mj-lt"/>
              </a:rPr>
              <a:t>E </a:t>
            </a:r>
            <a:r>
              <a:rPr lang="en-US" sz="2800" dirty="0"/>
              <a:t>Pelvic floor muscle </a:t>
            </a:r>
            <a:r>
              <a:rPr lang="en-US" sz="2800" dirty="0" smtClean="0"/>
              <a:t>strength</a:t>
            </a:r>
            <a:endParaRPr lang="en-US" sz="28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64" y="1138999"/>
            <a:ext cx="9525000" cy="4760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3" y="5899975"/>
            <a:ext cx="9525000" cy="47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9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968" y="448854"/>
            <a:ext cx="10515600" cy="568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+mj-lt"/>
              </a:rPr>
              <a:t>F Anterior Vaginal Wall Prolapse</a:t>
            </a:r>
            <a:endParaRPr lang="en-US" sz="28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20" y="1017639"/>
            <a:ext cx="9525000" cy="4760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20" y="5849580"/>
            <a:ext cx="9525000" cy="47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2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9302"/>
            <a:ext cx="10515600" cy="515537"/>
          </a:xfrm>
        </p:spPr>
        <p:txBody>
          <a:bodyPr>
            <a:normAutofit/>
          </a:bodyPr>
          <a:lstStyle/>
          <a:p>
            <a:r>
              <a:rPr lang="en-US" sz="2800" dirty="0"/>
              <a:t>G Middle compartment prolapse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74839"/>
            <a:ext cx="9525000" cy="4760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51439"/>
            <a:ext cx="9525000" cy="47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9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505138"/>
            <a:ext cx="10515600" cy="5419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H Posterior Vaginal Wall Prolapse</a:t>
            </a:r>
            <a:endParaRPr lang="en-US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64" y="1213444"/>
            <a:ext cx="9525000" cy="4760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64" y="5974420"/>
            <a:ext cx="9525000" cy="47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2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26791</TotalTime>
  <Words>393</Words>
  <Application>Microsoft Macintosh PowerPoint</Application>
  <PresentationFormat>Custom</PresentationFormat>
  <Paragraphs>277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Calibri Light</vt:lpstr>
      <vt:lpstr>Times New Roman</vt:lpstr>
      <vt:lpstr>Arial</vt:lpstr>
      <vt:lpstr>Office Theme</vt:lpstr>
      <vt:lpstr>Supplemental digital content 1: Overview of women with LAM avulsion </vt:lpstr>
      <vt:lpstr>Supplemental digital content 2: Graphs of symptoms and signs of PFD four years after delivery in women with either one or two or more deliveries </vt:lpstr>
      <vt:lpstr>PowerPoint Presentation</vt:lpstr>
      <vt:lpstr>PowerPoint Presentation</vt:lpstr>
      <vt:lpstr>D Sexual dysfunction</vt:lpstr>
      <vt:lpstr>PowerPoint Presentation</vt:lpstr>
      <vt:lpstr>PowerPoint Presentation</vt:lpstr>
      <vt:lpstr>G Middle compartment prolapse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 1 Flowchart patient follow-up</dc:title>
  <dc:creator>Microsoft Office User</dc:creator>
  <cp:lastModifiedBy>Microsoft Office User</cp:lastModifiedBy>
  <cp:revision>157</cp:revision>
  <dcterms:created xsi:type="dcterms:W3CDTF">2019-07-12T10:37:22Z</dcterms:created>
  <dcterms:modified xsi:type="dcterms:W3CDTF">2020-08-25T19:26:36Z</dcterms:modified>
</cp:coreProperties>
</file>