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66" r:id="rId4"/>
    <p:sldId id="265" r:id="rId5"/>
    <p:sldId id="262" r:id="rId6"/>
    <p:sldId id="264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nathan Blackwell" initials="J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144" y="4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nathan\Documents\Fellowship\Delayed%20diagnosis\V2\V3%20Delayed%20Diagnosis\All%20GITs%20percentag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nathan\Documents\Fellowship\Delayed%20diagnosis\V2\V3%20Delayed%20Diagnosis\All%20GITs%20percentage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nathan\Documents\Fellowship\Delayed%20diagnosis\V2\V3%20Delayed%20Diagnosis\All%20GITs%20percentage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nathan\Documents\Fellowship\Delayed%20diagnosis\V2\V3%20Delayed%20Diagnosis\All%20GITs%20percentage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nathan\Documents\Fellowship\Delayed%20diagnosis\V2\V3%20Delayed%20Diagnosis\All%20GITs%20percentage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nathan\Documents\Fellowship\Delayed%20diagnosis\V2\V3%20Delayed%20Diagnosis\All%20GITs%20percentage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nathan\Documents\Fellowship\Delayed%20diagnosis\V2\V3%20Delayed%20Diagnosis\All%20GITs%20percentages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nathan\Documents\Fellowship\Delayed%20diagnosis\V2\V3%20Delayed%20Diagnosis\All%20GITs%20percentages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nathan\Documents\Fellowship\Delayed%20diagnosis\V2\V3%20Delayed%20Diagnosis\All%20GITs%20percentages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nathan\Documents\Fellowship\Delayed%20diagnosis\V2\V3%20Delayed%20Diagnosis\All%20GITs%20percentag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nathan\Documents\Fellowship\Delayed%20diagnosis\V2\V3%20Delayed%20Diagnosis\All%20GITs%20percentag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nathan\Documents\Fellowship\Delayed%20diagnosis\V2\V3%20Delayed%20Diagnosis\All%20GITs%20percentag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nathan\Documents\Fellowship\Delayed%20diagnosis\V2\V3%20Delayed%20Diagnosis\All%20GITs%20percentage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nathan\Documents\Fellowship\Delayed%20diagnosis\V2\V3%20Delayed%20Diagnosis\All%20GITs%20percentage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nathan\Documents\Fellowship\Delayed%20diagnosis\V2\V3%20Delayed%20Diagnosis\All%20GITs%20percentage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nathan\Documents\Fellowship\Delayed%20diagnosis\V2\V3%20Delayed%20Diagnosis\All%20GITs%20percentage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nathan\Documents\Fellowship\Delayed%20diagnosis\Final\For%20submission\Earache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CD!$N$1</c:f>
              <c:strCache>
                <c:ptCount val="1"/>
                <c:pt idx="0">
                  <c:v>Crohn's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CD!$M$2:$M$11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CD!$N$2:$N$11</c:f>
              <c:numCache>
                <c:formatCode>General</c:formatCode>
                <c:ptCount val="10"/>
                <c:pt idx="0">
                  <c:v>6.04</c:v>
                </c:pt>
                <c:pt idx="1">
                  <c:v>7.43</c:v>
                </c:pt>
                <c:pt idx="2">
                  <c:v>7.6</c:v>
                </c:pt>
                <c:pt idx="3">
                  <c:v>8.07</c:v>
                </c:pt>
                <c:pt idx="4">
                  <c:v>9.14</c:v>
                </c:pt>
                <c:pt idx="5">
                  <c:v>10.41</c:v>
                </c:pt>
                <c:pt idx="6">
                  <c:v>11.82</c:v>
                </c:pt>
                <c:pt idx="7">
                  <c:v>13.6</c:v>
                </c:pt>
                <c:pt idx="8">
                  <c:v>16.82</c:v>
                </c:pt>
                <c:pt idx="9">
                  <c:v>29.1</c:v>
                </c:pt>
              </c:numCache>
            </c:numRef>
          </c:val>
        </c:ser>
        <c:ser>
          <c:idx val="1"/>
          <c:order val="1"/>
          <c:tx>
            <c:strRef>
              <c:f>CD!$O$1</c:f>
              <c:strCache>
                <c:ptCount val="1"/>
                <c:pt idx="0">
                  <c:v>CD Control</c:v>
                </c:pt>
              </c:strCache>
            </c:strRef>
          </c:tx>
          <c:spPr>
            <a:pattFill prst="pct80">
              <a:fgClr>
                <a:schemeClr val="accent2"/>
              </a:fgClr>
              <a:bgClr>
                <a:schemeClr val="bg1"/>
              </a:bgClr>
            </a:pattFill>
            <a:ln>
              <a:noFill/>
            </a:ln>
            <a:effectLst/>
          </c:spPr>
          <c:cat>
            <c:numRef>
              <c:f>CD!$M$2:$M$11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CD!$O$2:$O$11</c:f>
              <c:numCache>
                <c:formatCode>General</c:formatCode>
                <c:ptCount val="10"/>
                <c:pt idx="0">
                  <c:v>4.71</c:v>
                </c:pt>
                <c:pt idx="1">
                  <c:v>4.84</c:v>
                </c:pt>
                <c:pt idx="2">
                  <c:v>5.12</c:v>
                </c:pt>
                <c:pt idx="3">
                  <c:v>5.32</c:v>
                </c:pt>
                <c:pt idx="4">
                  <c:v>5.68</c:v>
                </c:pt>
                <c:pt idx="5">
                  <c:v>6.18</c:v>
                </c:pt>
                <c:pt idx="6">
                  <c:v>5.9700000000000006</c:v>
                </c:pt>
                <c:pt idx="7">
                  <c:v>5.7200000000000006</c:v>
                </c:pt>
                <c:pt idx="8">
                  <c:v>6.16</c:v>
                </c:pt>
                <c:pt idx="9">
                  <c:v>6.5200000000000005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2197744"/>
        <c:axId val="392207936"/>
      </c:areaChart>
      <c:catAx>
        <c:axId val="3921977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Year</a:t>
                </a:r>
                <a:r>
                  <a:rPr lang="en-GB" baseline="0"/>
                  <a:t>s before diagnosis</a:t>
                </a:r>
                <a:endParaRPr lang="en-GB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2207936"/>
        <c:crosses val="autoZero"/>
        <c:auto val="1"/>
        <c:lblAlgn val="ctr"/>
        <c:lblOffset val="100"/>
        <c:noMultiLvlLbl val="0"/>
      </c:catAx>
      <c:valAx>
        <c:axId val="392207936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%</a:t>
                </a:r>
                <a:r>
                  <a:rPr lang="en-GB" baseline="0"/>
                  <a:t> Prevalence GI symptoms</a:t>
                </a:r>
                <a:endParaRPr lang="en-GB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21977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bg2">
          <a:lumMod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UC!$B$1</c:f>
              <c:strCache>
                <c:ptCount val="1"/>
                <c:pt idx="0">
                  <c:v>Excess in UC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/>
          </c:spPr>
          <c:cat>
            <c:numRef>
              <c:f>UC!$A$15:$A$24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UC!$B$15:$B$24</c:f>
              <c:numCache>
                <c:formatCode>General</c:formatCode>
                <c:ptCount val="10"/>
                <c:pt idx="0">
                  <c:v>3.81</c:v>
                </c:pt>
                <c:pt idx="1">
                  <c:v>4.37</c:v>
                </c:pt>
                <c:pt idx="2">
                  <c:v>4.18</c:v>
                </c:pt>
                <c:pt idx="3">
                  <c:v>4.3499999999999996</c:v>
                </c:pt>
                <c:pt idx="4">
                  <c:v>4.79</c:v>
                </c:pt>
                <c:pt idx="5">
                  <c:v>4.7700000000000005</c:v>
                </c:pt>
                <c:pt idx="6">
                  <c:v>5.4399999999999995</c:v>
                </c:pt>
                <c:pt idx="7">
                  <c:v>5.7799999999999994</c:v>
                </c:pt>
                <c:pt idx="8">
                  <c:v>6.63</c:v>
                </c:pt>
                <c:pt idx="9">
                  <c:v>8.51</c:v>
                </c:pt>
              </c:numCache>
            </c:numRef>
          </c:val>
        </c:ser>
        <c:ser>
          <c:idx val="1"/>
          <c:order val="1"/>
          <c:tx>
            <c:strRef>
              <c:f>UC!$C$1</c:f>
              <c:strCache>
                <c:ptCount val="1"/>
                <c:pt idx="0">
                  <c:v>Comparison Cohort</c:v>
                </c:pt>
              </c:strCache>
            </c:strRef>
          </c:tx>
          <c:spPr>
            <a:pattFill prst="pct80">
              <a:fgClr>
                <a:schemeClr val="accent2"/>
              </a:fgClr>
              <a:bgClr>
                <a:schemeClr val="bg1"/>
              </a:bgClr>
            </a:pattFill>
            <a:ln w="25400">
              <a:noFill/>
            </a:ln>
            <a:effectLst/>
          </c:spPr>
          <c:cat>
            <c:numRef>
              <c:f>UC!$A$15:$A$24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UC!$C$15:$C$24</c:f>
              <c:numCache>
                <c:formatCode>General</c:formatCode>
                <c:ptCount val="10"/>
                <c:pt idx="0">
                  <c:v>2.54</c:v>
                </c:pt>
                <c:pt idx="1">
                  <c:v>2.91</c:v>
                </c:pt>
                <c:pt idx="2">
                  <c:v>2.94</c:v>
                </c:pt>
                <c:pt idx="3">
                  <c:v>3.15</c:v>
                </c:pt>
                <c:pt idx="4">
                  <c:v>3.17</c:v>
                </c:pt>
                <c:pt idx="5">
                  <c:v>3.4799999999999995</c:v>
                </c:pt>
                <c:pt idx="6">
                  <c:v>3.4299999999999997</c:v>
                </c:pt>
                <c:pt idx="7">
                  <c:v>3.3600000000000003</c:v>
                </c:pt>
                <c:pt idx="8">
                  <c:v>3.8299999999999996</c:v>
                </c:pt>
                <c:pt idx="9">
                  <c:v>3.94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7359192"/>
        <c:axId val="307352528"/>
      </c:areaChart>
      <c:catAx>
        <c:axId val="3073591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Years before diagnosis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7352528"/>
        <c:crosses val="autoZero"/>
        <c:auto val="1"/>
        <c:lblAlgn val="ctr"/>
        <c:lblOffset val="100"/>
        <c:noMultiLvlLbl val="0"/>
      </c:catAx>
      <c:valAx>
        <c:axId val="307352528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%</a:t>
                </a:r>
                <a:r>
                  <a:rPr lang="en-GB" baseline="0"/>
                  <a:t> Prevalence Abdominal Pain</a:t>
                </a:r>
                <a:endParaRPr lang="en-GB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735919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solidFill>
        <a:schemeClr val="bg2">
          <a:lumMod val="7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UC!$F$1</c:f>
              <c:strCache>
                <c:ptCount val="1"/>
                <c:pt idx="0">
                  <c:v>Excess in UC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/>
          </c:spPr>
          <c:cat>
            <c:numRef>
              <c:f>UC!$E$15:$E$24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UC!$F$15:$F$24</c:f>
              <c:numCache>
                <c:formatCode>General</c:formatCode>
                <c:ptCount val="10"/>
                <c:pt idx="0">
                  <c:v>1.92</c:v>
                </c:pt>
                <c:pt idx="1">
                  <c:v>2.6</c:v>
                </c:pt>
                <c:pt idx="2">
                  <c:v>2.29</c:v>
                </c:pt>
                <c:pt idx="3">
                  <c:v>2.6399999999999997</c:v>
                </c:pt>
                <c:pt idx="4">
                  <c:v>3.04</c:v>
                </c:pt>
                <c:pt idx="5">
                  <c:v>3.08</c:v>
                </c:pt>
                <c:pt idx="6">
                  <c:v>3.7700000000000005</c:v>
                </c:pt>
                <c:pt idx="7">
                  <c:v>4.3100000000000005</c:v>
                </c:pt>
                <c:pt idx="8">
                  <c:v>5.51</c:v>
                </c:pt>
                <c:pt idx="9">
                  <c:v>8.74</c:v>
                </c:pt>
              </c:numCache>
            </c:numRef>
          </c:val>
        </c:ser>
        <c:ser>
          <c:idx val="1"/>
          <c:order val="1"/>
          <c:tx>
            <c:strRef>
              <c:f>UC!$G$1</c:f>
              <c:strCache>
                <c:ptCount val="1"/>
                <c:pt idx="0">
                  <c:v>Comparison Cohort</c:v>
                </c:pt>
              </c:strCache>
            </c:strRef>
          </c:tx>
          <c:spPr>
            <a:pattFill prst="pct80">
              <a:fgClr>
                <a:schemeClr val="accent2"/>
              </a:fgClr>
              <a:bgClr>
                <a:schemeClr val="bg1"/>
              </a:bgClr>
            </a:pattFill>
            <a:ln w="25400">
              <a:noFill/>
            </a:ln>
            <a:effectLst/>
          </c:spPr>
          <c:cat>
            <c:numRef>
              <c:f>UC!$E$15:$E$24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UC!$G$15:$G$24</c:f>
              <c:numCache>
                <c:formatCode>General</c:formatCode>
                <c:ptCount val="10"/>
                <c:pt idx="0">
                  <c:v>1.4300000000000002</c:v>
                </c:pt>
                <c:pt idx="1">
                  <c:v>1.51</c:v>
                </c:pt>
                <c:pt idx="2">
                  <c:v>1.61</c:v>
                </c:pt>
                <c:pt idx="3">
                  <c:v>1.6600000000000001</c:v>
                </c:pt>
                <c:pt idx="4">
                  <c:v>1.6800000000000002</c:v>
                </c:pt>
                <c:pt idx="5">
                  <c:v>1.61</c:v>
                </c:pt>
                <c:pt idx="6">
                  <c:v>1.75</c:v>
                </c:pt>
                <c:pt idx="7">
                  <c:v>1.8</c:v>
                </c:pt>
                <c:pt idx="8">
                  <c:v>1.8199999999999998</c:v>
                </c:pt>
                <c:pt idx="9">
                  <c:v>2.0300000000000002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7352920"/>
        <c:axId val="307355272"/>
      </c:areaChart>
      <c:catAx>
        <c:axId val="3073529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Years before diagnosis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7355272"/>
        <c:crosses val="autoZero"/>
        <c:auto val="1"/>
        <c:lblAlgn val="ctr"/>
        <c:lblOffset val="100"/>
        <c:noMultiLvlLbl val="0"/>
      </c:catAx>
      <c:valAx>
        <c:axId val="307355272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% Prevalence Diarrhoea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73529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solidFill>
        <a:schemeClr val="bg2">
          <a:lumMod val="7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UC!$J$1</c:f>
              <c:strCache>
                <c:ptCount val="1"/>
                <c:pt idx="0">
                  <c:v>Excess before UC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/>
          </c:spPr>
          <c:cat>
            <c:numRef>
              <c:f>UC!$I$15:$I$24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UC!$J$15:$J$24</c:f>
              <c:numCache>
                <c:formatCode>General</c:formatCode>
                <c:ptCount val="10"/>
                <c:pt idx="0">
                  <c:v>1.7100000000000002</c:v>
                </c:pt>
                <c:pt idx="1">
                  <c:v>1.8199999999999998</c:v>
                </c:pt>
                <c:pt idx="2">
                  <c:v>1.85</c:v>
                </c:pt>
                <c:pt idx="3">
                  <c:v>2.2999999999999998</c:v>
                </c:pt>
                <c:pt idx="4">
                  <c:v>2.92</c:v>
                </c:pt>
                <c:pt idx="5">
                  <c:v>2.8600000000000003</c:v>
                </c:pt>
                <c:pt idx="6">
                  <c:v>3.4299999999999997</c:v>
                </c:pt>
                <c:pt idx="7">
                  <c:v>4.2700000000000005</c:v>
                </c:pt>
                <c:pt idx="8">
                  <c:v>5.32</c:v>
                </c:pt>
                <c:pt idx="9">
                  <c:v>10.559999999999999</c:v>
                </c:pt>
              </c:numCache>
            </c:numRef>
          </c:val>
        </c:ser>
        <c:ser>
          <c:idx val="1"/>
          <c:order val="1"/>
          <c:tx>
            <c:strRef>
              <c:f>UC!$K$1</c:f>
              <c:strCache>
                <c:ptCount val="1"/>
                <c:pt idx="0">
                  <c:v>Comparison Cohort</c:v>
                </c:pt>
              </c:strCache>
            </c:strRef>
          </c:tx>
          <c:spPr>
            <a:pattFill prst="pct80">
              <a:fgClr>
                <a:schemeClr val="accent2"/>
              </a:fgClr>
              <a:bgClr>
                <a:schemeClr val="bg1"/>
              </a:bgClr>
            </a:pattFill>
            <a:ln w="25400">
              <a:noFill/>
            </a:ln>
            <a:effectLst/>
          </c:spPr>
          <c:cat>
            <c:numRef>
              <c:f>UC!$I$15:$I$24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UC!$K$15:$K$24</c:f>
              <c:numCache>
                <c:formatCode>General</c:formatCode>
                <c:ptCount val="10"/>
                <c:pt idx="0">
                  <c:v>0.66</c:v>
                </c:pt>
                <c:pt idx="1">
                  <c:v>0.8</c:v>
                </c:pt>
                <c:pt idx="2">
                  <c:v>0.93</c:v>
                </c:pt>
                <c:pt idx="3">
                  <c:v>0.96</c:v>
                </c:pt>
                <c:pt idx="4">
                  <c:v>0.85</c:v>
                </c:pt>
                <c:pt idx="5">
                  <c:v>0.89</c:v>
                </c:pt>
                <c:pt idx="6">
                  <c:v>1.03</c:v>
                </c:pt>
                <c:pt idx="7">
                  <c:v>1.08</c:v>
                </c:pt>
                <c:pt idx="8">
                  <c:v>1.1299999999999999</c:v>
                </c:pt>
                <c:pt idx="9">
                  <c:v>1.22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0275720"/>
        <c:axId val="360278856"/>
      </c:areaChart>
      <c:catAx>
        <c:axId val="3602757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Years before diagnosis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0278856"/>
        <c:crosses val="autoZero"/>
        <c:auto val="1"/>
        <c:lblAlgn val="ctr"/>
        <c:lblOffset val="100"/>
        <c:noMultiLvlLbl val="0"/>
      </c:catAx>
      <c:valAx>
        <c:axId val="360278856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%</a:t>
                </a:r>
                <a:r>
                  <a:rPr lang="en-GB" baseline="0"/>
                  <a:t> Prevalence Rectal Bleeding</a:t>
                </a:r>
                <a:endParaRPr lang="en-GB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02757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solidFill>
        <a:schemeClr val="bg2">
          <a:lumMod val="7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UC!$N$14</c:f>
              <c:strCache>
                <c:ptCount val="1"/>
                <c:pt idx="0">
                  <c:v>Excess in UC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UC!$M$15:$M$24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UC!$N$15:$N$24</c:f>
              <c:numCache>
                <c:formatCode>General</c:formatCode>
                <c:ptCount val="10"/>
                <c:pt idx="0">
                  <c:v>6.83</c:v>
                </c:pt>
                <c:pt idx="1">
                  <c:v>8.0299999999999994</c:v>
                </c:pt>
                <c:pt idx="2">
                  <c:v>7.69</c:v>
                </c:pt>
                <c:pt idx="3">
                  <c:v>8.39</c:v>
                </c:pt>
                <c:pt idx="4">
                  <c:v>9.59</c:v>
                </c:pt>
                <c:pt idx="5">
                  <c:v>9.620000000000001</c:v>
                </c:pt>
                <c:pt idx="6">
                  <c:v>11.32</c:v>
                </c:pt>
                <c:pt idx="7">
                  <c:v>12.77</c:v>
                </c:pt>
                <c:pt idx="8">
                  <c:v>15.41</c:v>
                </c:pt>
                <c:pt idx="9">
                  <c:v>23.86</c:v>
                </c:pt>
              </c:numCache>
            </c:numRef>
          </c:val>
        </c:ser>
        <c:ser>
          <c:idx val="1"/>
          <c:order val="1"/>
          <c:tx>
            <c:strRef>
              <c:f>UC!$O$14</c:f>
              <c:strCache>
                <c:ptCount val="1"/>
                <c:pt idx="0">
                  <c:v>Comparison Cohort</c:v>
                </c:pt>
              </c:strCache>
            </c:strRef>
          </c:tx>
          <c:spPr>
            <a:pattFill prst="pct80">
              <a:fgClr>
                <a:schemeClr val="accent2"/>
              </a:fgClr>
              <a:bgClr>
                <a:schemeClr val="bg1"/>
              </a:bgClr>
            </a:pattFill>
            <a:ln>
              <a:noFill/>
            </a:ln>
            <a:effectLst/>
          </c:spPr>
          <c:cat>
            <c:numRef>
              <c:f>UC!$M$15:$M$24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UC!$O$15:$O$24</c:f>
              <c:numCache>
                <c:formatCode>General</c:formatCode>
                <c:ptCount val="10"/>
                <c:pt idx="0">
                  <c:v>4.32</c:v>
                </c:pt>
                <c:pt idx="1">
                  <c:v>4.88</c:v>
                </c:pt>
                <c:pt idx="2">
                  <c:v>5.16</c:v>
                </c:pt>
                <c:pt idx="3">
                  <c:v>5.42</c:v>
                </c:pt>
                <c:pt idx="4">
                  <c:v>5.37</c:v>
                </c:pt>
                <c:pt idx="5">
                  <c:v>5.62</c:v>
                </c:pt>
                <c:pt idx="6">
                  <c:v>5.88</c:v>
                </c:pt>
                <c:pt idx="7">
                  <c:v>5.8100000000000005</c:v>
                </c:pt>
                <c:pt idx="8">
                  <c:v>6.4099999999999993</c:v>
                </c:pt>
                <c:pt idx="9">
                  <c:v>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0277680"/>
        <c:axId val="360278072"/>
      </c:areaChart>
      <c:catAx>
        <c:axId val="3602776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Years before diagnosis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0278072"/>
        <c:crosses val="autoZero"/>
        <c:auto val="1"/>
        <c:lblAlgn val="ctr"/>
        <c:lblOffset val="100"/>
        <c:noMultiLvlLbl val="0"/>
      </c:catAx>
      <c:valAx>
        <c:axId val="360278072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%</a:t>
                </a:r>
                <a:r>
                  <a:rPr lang="en-GB" baseline="0"/>
                  <a:t> Prevalence GI symptoms</a:t>
                </a:r>
                <a:endParaRPr lang="en-GB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027768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solidFill>
        <a:schemeClr val="bg2">
          <a:lumMod val="7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UC!$B$1</c:f>
              <c:strCache>
                <c:ptCount val="1"/>
                <c:pt idx="0">
                  <c:v>Excess in UC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/>
          </c:spPr>
          <c:cat>
            <c:numRef>
              <c:f>UC!$A$15:$A$24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UC!$B$15:$B$24</c:f>
              <c:numCache>
                <c:formatCode>General</c:formatCode>
                <c:ptCount val="10"/>
                <c:pt idx="0">
                  <c:v>3.81</c:v>
                </c:pt>
                <c:pt idx="1">
                  <c:v>4.37</c:v>
                </c:pt>
                <c:pt idx="2">
                  <c:v>4.18</c:v>
                </c:pt>
                <c:pt idx="3">
                  <c:v>4.3499999999999996</c:v>
                </c:pt>
                <c:pt idx="4">
                  <c:v>4.79</c:v>
                </c:pt>
                <c:pt idx="5">
                  <c:v>4.7700000000000005</c:v>
                </c:pt>
                <c:pt idx="6">
                  <c:v>5.4399999999999995</c:v>
                </c:pt>
                <c:pt idx="7">
                  <c:v>5.7799999999999994</c:v>
                </c:pt>
                <c:pt idx="8">
                  <c:v>6.63</c:v>
                </c:pt>
                <c:pt idx="9">
                  <c:v>8.51</c:v>
                </c:pt>
              </c:numCache>
            </c:numRef>
          </c:val>
        </c:ser>
        <c:ser>
          <c:idx val="1"/>
          <c:order val="1"/>
          <c:tx>
            <c:strRef>
              <c:f>UC!$C$1</c:f>
              <c:strCache>
                <c:ptCount val="1"/>
                <c:pt idx="0">
                  <c:v>Comparison Cohort</c:v>
                </c:pt>
              </c:strCache>
            </c:strRef>
          </c:tx>
          <c:spPr>
            <a:pattFill prst="pct80">
              <a:fgClr>
                <a:schemeClr val="accent2"/>
              </a:fgClr>
              <a:bgClr>
                <a:schemeClr val="bg1"/>
              </a:bgClr>
            </a:pattFill>
            <a:ln w="25400">
              <a:noFill/>
            </a:ln>
            <a:effectLst/>
          </c:spPr>
          <c:cat>
            <c:numRef>
              <c:f>UC!$A$15:$A$24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UC!$C$15:$C$24</c:f>
              <c:numCache>
                <c:formatCode>General</c:formatCode>
                <c:ptCount val="10"/>
                <c:pt idx="0">
                  <c:v>2.54</c:v>
                </c:pt>
                <c:pt idx="1">
                  <c:v>2.91</c:v>
                </c:pt>
                <c:pt idx="2">
                  <c:v>2.94</c:v>
                </c:pt>
                <c:pt idx="3">
                  <c:v>3.15</c:v>
                </c:pt>
                <c:pt idx="4">
                  <c:v>3.17</c:v>
                </c:pt>
                <c:pt idx="5">
                  <c:v>3.4799999999999995</c:v>
                </c:pt>
                <c:pt idx="6">
                  <c:v>3.4299999999999997</c:v>
                </c:pt>
                <c:pt idx="7">
                  <c:v>3.3600000000000003</c:v>
                </c:pt>
                <c:pt idx="8">
                  <c:v>3.8299999999999996</c:v>
                </c:pt>
                <c:pt idx="9">
                  <c:v>3.94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2006056"/>
        <c:axId val="392009192"/>
      </c:areaChart>
      <c:catAx>
        <c:axId val="3920060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Years before diagnosis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2009192"/>
        <c:crosses val="autoZero"/>
        <c:auto val="1"/>
        <c:lblAlgn val="ctr"/>
        <c:lblOffset val="100"/>
        <c:noMultiLvlLbl val="0"/>
      </c:catAx>
      <c:valAx>
        <c:axId val="392009192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%</a:t>
                </a:r>
                <a:r>
                  <a:rPr lang="en-GB" baseline="0"/>
                  <a:t> Prevalence Abdominal Pain</a:t>
                </a:r>
                <a:endParaRPr lang="en-GB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20060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solidFill>
        <a:schemeClr val="bg2">
          <a:lumMod val="7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UC!$F$1</c:f>
              <c:strCache>
                <c:ptCount val="1"/>
                <c:pt idx="0">
                  <c:v>Excess in UC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/>
          </c:spPr>
          <c:cat>
            <c:numRef>
              <c:f>UC!$E$15:$E$24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UC!$F$15:$F$24</c:f>
              <c:numCache>
                <c:formatCode>General</c:formatCode>
                <c:ptCount val="10"/>
                <c:pt idx="0">
                  <c:v>1.92</c:v>
                </c:pt>
                <c:pt idx="1">
                  <c:v>2.6</c:v>
                </c:pt>
                <c:pt idx="2">
                  <c:v>2.29</c:v>
                </c:pt>
                <c:pt idx="3">
                  <c:v>2.6399999999999997</c:v>
                </c:pt>
                <c:pt idx="4">
                  <c:v>3.04</c:v>
                </c:pt>
                <c:pt idx="5">
                  <c:v>3.08</c:v>
                </c:pt>
                <c:pt idx="6">
                  <c:v>3.7700000000000005</c:v>
                </c:pt>
                <c:pt idx="7">
                  <c:v>4.3100000000000005</c:v>
                </c:pt>
                <c:pt idx="8">
                  <c:v>5.51</c:v>
                </c:pt>
                <c:pt idx="9">
                  <c:v>8.74</c:v>
                </c:pt>
              </c:numCache>
            </c:numRef>
          </c:val>
        </c:ser>
        <c:ser>
          <c:idx val="1"/>
          <c:order val="1"/>
          <c:tx>
            <c:strRef>
              <c:f>UC!$G$1</c:f>
              <c:strCache>
                <c:ptCount val="1"/>
                <c:pt idx="0">
                  <c:v>Comparison Cohort</c:v>
                </c:pt>
              </c:strCache>
            </c:strRef>
          </c:tx>
          <c:spPr>
            <a:pattFill prst="pct80">
              <a:fgClr>
                <a:schemeClr val="accent2"/>
              </a:fgClr>
              <a:bgClr>
                <a:schemeClr val="bg1"/>
              </a:bgClr>
            </a:pattFill>
            <a:ln w="25400">
              <a:noFill/>
            </a:ln>
            <a:effectLst/>
          </c:spPr>
          <c:cat>
            <c:numRef>
              <c:f>UC!$E$15:$E$24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UC!$G$15:$G$24</c:f>
              <c:numCache>
                <c:formatCode>General</c:formatCode>
                <c:ptCount val="10"/>
                <c:pt idx="0">
                  <c:v>1.4300000000000002</c:v>
                </c:pt>
                <c:pt idx="1">
                  <c:v>1.51</c:v>
                </c:pt>
                <c:pt idx="2">
                  <c:v>1.61</c:v>
                </c:pt>
                <c:pt idx="3">
                  <c:v>1.6600000000000001</c:v>
                </c:pt>
                <c:pt idx="4">
                  <c:v>1.6800000000000002</c:v>
                </c:pt>
                <c:pt idx="5">
                  <c:v>1.61</c:v>
                </c:pt>
                <c:pt idx="6">
                  <c:v>1.75</c:v>
                </c:pt>
                <c:pt idx="7">
                  <c:v>1.8</c:v>
                </c:pt>
                <c:pt idx="8">
                  <c:v>1.8199999999999998</c:v>
                </c:pt>
                <c:pt idx="9">
                  <c:v>2.0300000000000002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2014288"/>
        <c:axId val="392013112"/>
      </c:areaChart>
      <c:catAx>
        <c:axId val="3920142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Years before diagnosis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2013112"/>
        <c:crosses val="autoZero"/>
        <c:auto val="1"/>
        <c:lblAlgn val="ctr"/>
        <c:lblOffset val="100"/>
        <c:noMultiLvlLbl val="0"/>
      </c:catAx>
      <c:valAx>
        <c:axId val="392013112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% Prevalence Diarrhoea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201428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solidFill>
        <a:schemeClr val="bg2">
          <a:lumMod val="7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UC!$J$1</c:f>
              <c:strCache>
                <c:ptCount val="1"/>
                <c:pt idx="0">
                  <c:v>Excess before UC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/>
          </c:spPr>
          <c:cat>
            <c:numRef>
              <c:f>UC!$I$15:$I$24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UC!$J$15:$J$24</c:f>
              <c:numCache>
                <c:formatCode>General</c:formatCode>
                <c:ptCount val="10"/>
                <c:pt idx="0">
                  <c:v>1.7100000000000002</c:v>
                </c:pt>
                <c:pt idx="1">
                  <c:v>1.8199999999999998</c:v>
                </c:pt>
                <c:pt idx="2">
                  <c:v>1.85</c:v>
                </c:pt>
                <c:pt idx="3">
                  <c:v>2.2999999999999998</c:v>
                </c:pt>
                <c:pt idx="4">
                  <c:v>2.92</c:v>
                </c:pt>
                <c:pt idx="5">
                  <c:v>2.8600000000000003</c:v>
                </c:pt>
                <c:pt idx="6">
                  <c:v>3.4299999999999997</c:v>
                </c:pt>
                <c:pt idx="7">
                  <c:v>4.2700000000000005</c:v>
                </c:pt>
                <c:pt idx="8">
                  <c:v>5.32</c:v>
                </c:pt>
                <c:pt idx="9">
                  <c:v>10.559999999999999</c:v>
                </c:pt>
              </c:numCache>
            </c:numRef>
          </c:val>
        </c:ser>
        <c:ser>
          <c:idx val="1"/>
          <c:order val="1"/>
          <c:tx>
            <c:strRef>
              <c:f>UC!$K$1</c:f>
              <c:strCache>
                <c:ptCount val="1"/>
                <c:pt idx="0">
                  <c:v>Comparison Cohort</c:v>
                </c:pt>
              </c:strCache>
            </c:strRef>
          </c:tx>
          <c:spPr>
            <a:pattFill prst="pct80">
              <a:fgClr>
                <a:schemeClr val="accent2"/>
              </a:fgClr>
              <a:bgClr>
                <a:schemeClr val="bg1"/>
              </a:bgClr>
            </a:pattFill>
            <a:ln w="25400">
              <a:noFill/>
            </a:ln>
            <a:effectLst/>
          </c:spPr>
          <c:cat>
            <c:numRef>
              <c:f>UC!$I$15:$I$24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UC!$K$15:$K$24</c:f>
              <c:numCache>
                <c:formatCode>General</c:formatCode>
                <c:ptCount val="10"/>
                <c:pt idx="0">
                  <c:v>0.66</c:v>
                </c:pt>
                <c:pt idx="1">
                  <c:v>0.8</c:v>
                </c:pt>
                <c:pt idx="2">
                  <c:v>0.93</c:v>
                </c:pt>
                <c:pt idx="3">
                  <c:v>0.96</c:v>
                </c:pt>
                <c:pt idx="4">
                  <c:v>0.85</c:v>
                </c:pt>
                <c:pt idx="5">
                  <c:v>0.89</c:v>
                </c:pt>
                <c:pt idx="6">
                  <c:v>1.03</c:v>
                </c:pt>
                <c:pt idx="7">
                  <c:v>1.08</c:v>
                </c:pt>
                <c:pt idx="8">
                  <c:v>1.1299999999999999</c:v>
                </c:pt>
                <c:pt idx="9">
                  <c:v>1.22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2011544"/>
        <c:axId val="392008408"/>
      </c:areaChart>
      <c:catAx>
        <c:axId val="3920115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Years before diagnosis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2008408"/>
        <c:crosses val="autoZero"/>
        <c:auto val="1"/>
        <c:lblAlgn val="ctr"/>
        <c:lblOffset val="100"/>
        <c:noMultiLvlLbl val="0"/>
      </c:catAx>
      <c:valAx>
        <c:axId val="392008408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%</a:t>
                </a:r>
                <a:r>
                  <a:rPr lang="en-GB" baseline="0"/>
                  <a:t> Prevalence Rectal Bleeding</a:t>
                </a:r>
                <a:endParaRPr lang="en-GB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20115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solidFill>
        <a:schemeClr val="bg2">
          <a:lumMod val="7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UC!$N$14</c:f>
              <c:strCache>
                <c:ptCount val="1"/>
                <c:pt idx="0">
                  <c:v>Excess in UC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UC!$M$15:$M$24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UC!$N$15:$N$24</c:f>
              <c:numCache>
                <c:formatCode>General</c:formatCode>
                <c:ptCount val="10"/>
                <c:pt idx="0">
                  <c:v>6.83</c:v>
                </c:pt>
                <c:pt idx="1">
                  <c:v>8.0299999999999994</c:v>
                </c:pt>
                <c:pt idx="2">
                  <c:v>7.69</c:v>
                </c:pt>
                <c:pt idx="3">
                  <c:v>8.39</c:v>
                </c:pt>
                <c:pt idx="4">
                  <c:v>9.59</c:v>
                </c:pt>
                <c:pt idx="5">
                  <c:v>9.620000000000001</c:v>
                </c:pt>
                <c:pt idx="6">
                  <c:v>11.32</c:v>
                </c:pt>
                <c:pt idx="7">
                  <c:v>12.77</c:v>
                </c:pt>
                <c:pt idx="8">
                  <c:v>15.41</c:v>
                </c:pt>
                <c:pt idx="9">
                  <c:v>23.86</c:v>
                </c:pt>
              </c:numCache>
            </c:numRef>
          </c:val>
        </c:ser>
        <c:ser>
          <c:idx val="1"/>
          <c:order val="1"/>
          <c:tx>
            <c:strRef>
              <c:f>UC!$O$14</c:f>
              <c:strCache>
                <c:ptCount val="1"/>
                <c:pt idx="0">
                  <c:v>Comparison Cohort</c:v>
                </c:pt>
              </c:strCache>
            </c:strRef>
          </c:tx>
          <c:spPr>
            <a:pattFill prst="pct80">
              <a:fgClr>
                <a:schemeClr val="accent2"/>
              </a:fgClr>
              <a:bgClr>
                <a:schemeClr val="bg1"/>
              </a:bgClr>
            </a:pattFill>
            <a:ln>
              <a:noFill/>
            </a:ln>
            <a:effectLst/>
          </c:spPr>
          <c:cat>
            <c:numRef>
              <c:f>UC!$M$15:$M$24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UC!$O$15:$O$24</c:f>
              <c:numCache>
                <c:formatCode>General</c:formatCode>
                <c:ptCount val="10"/>
                <c:pt idx="0">
                  <c:v>4.32</c:v>
                </c:pt>
                <c:pt idx="1">
                  <c:v>4.88</c:v>
                </c:pt>
                <c:pt idx="2">
                  <c:v>5.16</c:v>
                </c:pt>
                <c:pt idx="3">
                  <c:v>5.42</c:v>
                </c:pt>
                <c:pt idx="4">
                  <c:v>5.37</c:v>
                </c:pt>
                <c:pt idx="5">
                  <c:v>5.62</c:v>
                </c:pt>
                <c:pt idx="6">
                  <c:v>5.88</c:v>
                </c:pt>
                <c:pt idx="7">
                  <c:v>5.8100000000000005</c:v>
                </c:pt>
                <c:pt idx="8">
                  <c:v>6.4099999999999993</c:v>
                </c:pt>
                <c:pt idx="9">
                  <c:v>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2006448"/>
        <c:axId val="392013504"/>
      </c:areaChart>
      <c:catAx>
        <c:axId val="3920064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Years before diagnosis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2013504"/>
        <c:crosses val="autoZero"/>
        <c:auto val="1"/>
        <c:lblAlgn val="ctr"/>
        <c:lblOffset val="100"/>
        <c:noMultiLvlLbl val="0"/>
      </c:catAx>
      <c:valAx>
        <c:axId val="392013504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%</a:t>
                </a:r>
                <a:r>
                  <a:rPr lang="en-GB" baseline="0"/>
                  <a:t> Prevalence GI symptoms</a:t>
                </a:r>
                <a:endParaRPr lang="en-GB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20064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solidFill>
        <a:schemeClr val="bg2">
          <a:lumMod val="7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Sheet1!$A$2:$A$11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0.52817000000000003</c:v>
                </c:pt>
                <c:pt idx="1">
                  <c:v>0.74419999999999997</c:v>
                </c:pt>
                <c:pt idx="2">
                  <c:v>0.75148000000000004</c:v>
                </c:pt>
                <c:pt idx="3">
                  <c:v>0.65314000000000005</c:v>
                </c:pt>
                <c:pt idx="4">
                  <c:v>0.83557000000000003</c:v>
                </c:pt>
                <c:pt idx="5">
                  <c:v>0.94252999999999998</c:v>
                </c:pt>
                <c:pt idx="6">
                  <c:v>1.0402100000000001</c:v>
                </c:pt>
                <c:pt idx="7">
                  <c:v>0.90969999999999995</c:v>
                </c:pt>
                <c:pt idx="8">
                  <c:v>1.1313800000000001</c:v>
                </c:pt>
                <c:pt idx="9">
                  <c:v>1.1713100000000001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 (UC)</c:v>
                </c:pt>
              </c:strCache>
            </c:strRef>
          </c:tx>
          <c:spPr>
            <a:pattFill prst="pct80">
              <a:fgClr>
                <a:schemeClr val="accent2"/>
              </a:fgClr>
              <a:bgClr>
                <a:schemeClr val="bg1"/>
              </a:bgClr>
            </a:pattFill>
            <a:ln>
              <a:noFill/>
            </a:ln>
            <a:effectLst/>
          </c:spPr>
          <c:cat>
            <c:numRef>
              <c:f>Sheet1!$A$2:$A$11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0.50377000000000005</c:v>
                </c:pt>
                <c:pt idx="1">
                  <c:v>0.53881999999999997</c:v>
                </c:pt>
                <c:pt idx="2">
                  <c:v>0.58916999999999997</c:v>
                </c:pt>
                <c:pt idx="3">
                  <c:v>0.66361999999999999</c:v>
                </c:pt>
                <c:pt idx="4">
                  <c:v>0.59701000000000004</c:v>
                </c:pt>
                <c:pt idx="5">
                  <c:v>0.68286999999999998</c:v>
                </c:pt>
                <c:pt idx="6">
                  <c:v>0.6129</c:v>
                </c:pt>
                <c:pt idx="7">
                  <c:v>0.75666999999999995</c:v>
                </c:pt>
                <c:pt idx="8">
                  <c:v>0.75553000000000003</c:v>
                </c:pt>
                <c:pt idx="9">
                  <c:v>0.79076999999999997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2873456"/>
        <c:axId val="362876592"/>
      </c:areaChart>
      <c:catAx>
        <c:axId val="3628734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Years before diagnosis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2876592"/>
        <c:crosses val="autoZero"/>
        <c:auto val="1"/>
        <c:lblAlgn val="ctr"/>
        <c:lblOffset val="100"/>
        <c:noMultiLvlLbl val="0"/>
      </c:catAx>
      <c:valAx>
        <c:axId val="362876592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% Prevalence of Earache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28734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solidFill>
        <a:schemeClr val="bg2">
          <a:lumMod val="7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CD!$J$1</c:f>
              <c:strCache>
                <c:ptCount val="1"/>
                <c:pt idx="0">
                  <c:v>Crohn's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CD!$I$2:$I$11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CD!$J$2:$J$11</c:f>
              <c:numCache>
                <c:formatCode>General</c:formatCode>
                <c:ptCount val="10"/>
                <c:pt idx="0">
                  <c:v>0.86999999999999988</c:v>
                </c:pt>
                <c:pt idx="1">
                  <c:v>1.02</c:v>
                </c:pt>
                <c:pt idx="2">
                  <c:v>1.0900000000000001</c:v>
                </c:pt>
                <c:pt idx="3">
                  <c:v>1.27</c:v>
                </c:pt>
                <c:pt idx="4">
                  <c:v>1.53</c:v>
                </c:pt>
                <c:pt idx="5">
                  <c:v>1.7600000000000002</c:v>
                </c:pt>
                <c:pt idx="6">
                  <c:v>1.86</c:v>
                </c:pt>
                <c:pt idx="7">
                  <c:v>2.16</c:v>
                </c:pt>
                <c:pt idx="8">
                  <c:v>2.71</c:v>
                </c:pt>
                <c:pt idx="9">
                  <c:v>4.46</c:v>
                </c:pt>
              </c:numCache>
            </c:numRef>
          </c:val>
        </c:ser>
        <c:ser>
          <c:idx val="1"/>
          <c:order val="1"/>
          <c:tx>
            <c:strRef>
              <c:f>CD!$K$1</c:f>
              <c:strCache>
                <c:ptCount val="1"/>
                <c:pt idx="0">
                  <c:v>Control</c:v>
                </c:pt>
              </c:strCache>
            </c:strRef>
          </c:tx>
          <c:spPr>
            <a:pattFill prst="pct80">
              <a:fgClr>
                <a:schemeClr val="accent2"/>
              </a:fgClr>
              <a:bgClr>
                <a:schemeClr val="bg1"/>
              </a:bgClr>
            </a:pattFill>
            <a:ln>
              <a:noFill/>
            </a:ln>
            <a:effectLst/>
          </c:spPr>
          <c:cat>
            <c:numRef>
              <c:f>CD!$I$2:$I$11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CD!$K$2:$K$11</c:f>
              <c:numCache>
                <c:formatCode>General</c:formatCode>
                <c:ptCount val="10"/>
                <c:pt idx="0">
                  <c:v>0.67</c:v>
                </c:pt>
                <c:pt idx="1">
                  <c:v>0.77</c:v>
                </c:pt>
                <c:pt idx="2">
                  <c:v>0.77</c:v>
                </c:pt>
                <c:pt idx="3">
                  <c:v>0.69</c:v>
                </c:pt>
                <c:pt idx="4">
                  <c:v>0.74</c:v>
                </c:pt>
                <c:pt idx="5">
                  <c:v>0.77</c:v>
                </c:pt>
                <c:pt idx="6">
                  <c:v>0.91</c:v>
                </c:pt>
                <c:pt idx="7">
                  <c:v>0.82</c:v>
                </c:pt>
                <c:pt idx="8">
                  <c:v>0.95</c:v>
                </c:pt>
                <c:pt idx="9">
                  <c:v>1.06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2199312"/>
        <c:axId val="392208328"/>
      </c:areaChart>
      <c:catAx>
        <c:axId val="3921993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/>
                  <a:t>Years</a:t>
                </a:r>
                <a:r>
                  <a:rPr lang="en-GB" baseline="0" dirty="0"/>
                  <a:t> before diagnosis</a:t>
                </a:r>
                <a:endParaRPr lang="en-GB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2208328"/>
        <c:crosses val="autoZero"/>
        <c:auto val="1"/>
        <c:lblAlgn val="ctr"/>
        <c:lblOffset val="100"/>
        <c:noMultiLvlLbl val="0"/>
      </c:catAx>
      <c:valAx>
        <c:axId val="392208328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% Prevalence Rectal Bleeding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21993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bg2">
          <a:lumMod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CD!$B$1</c:f>
              <c:strCache>
                <c:ptCount val="1"/>
                <c:pt idx="0">
                  <c:v>Excess before Crohn's Disease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CD!$A$2:$A$11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CD!$B$2:$B$11</c:f>
              <c:numCache>
                <c:formatCode>General</c:formatCode>
                <c:ptCount val="10"/>
                <c:pt idx="0">
                  <c:v>3.25</c:v>
                </c:pt>
                <c:pt idx="1">
                  <c:v>3.96</c:v>
                </c:pt>
                <c:pt idx="2">
                  <c:v>4.26</c:v>
                </c:pt>
                <c:pt idx="3">
                  <c:v>4.8100000000000005</c:v>
                </c:pt>
                <c:pt idx="4">
                  <c:v>5.49</c:v>
                </c:pt>
                <c:pt idx="5">
                  <c:v>5.93</c:v>
                </c:pt>
                <c:pt idx="6">
                  <c:v>6.4</c:v>
                </c:pt>
                <c:pt idx="7">
                  <c:v>7.9099999999999993</c:v>
                </c:pt>
                <c:pt idx="8">
                  <c:v>9.7799999999999994</c:v>
                </c:pt>
                <c:pt idx="9">
                  <c:v>16.8</c:v>
                </c:pt>
              </c:numCache>
            </c:numRef>
          </c:val>
        </c:ser>
        <c:ser>
          <c:idx val="1"/>
          <c:order val="1"/>
          <c:tx>
            <c:strRef>
              <c:f>CD!$C$1</c:f>
              <c:strCache>
                <c:ptCount val="1"/>
                <c:pt idx="0">
                  <c:v>Comparison Cohort</c:v>
                </c:pt>
              </c:strCache>
            </c:strRef>
          </c:tx>
          <c:spPr>
            <a:pattFill prst="pct80">
              <a:fgClr>
                <a:schemeClr val="accent2"/>
              </a:fgClr>
              <a:bgClr>
                <a:schemeClr val="bg1"/>
              </a:bgClr>
            </a:pattFill>
            <a:ln>
              <a:noFill/>
            </a:ln>
            <a:effectLst/>
          </c:spPr>
          <c:cat>
            <c:numRef>
              <c:f>CD!$A$2:$A$11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CD!$C$2:$C$11</c:f>
              <c:numCache>
                <c:formatCode>General</c:formatCode>
                <c:ptCount val="10"/>
                <c:pt idx="0">
                  <c:v>2.63</c:v>
                </c:pt>
                <c:pt idx="1">
                  <c:v>2.73</c:v>
                </c:pt>
                <c:pt idx="2">
                  <c:v>2.94</c:v>
                </c:pt>
                <c:pt idx="3">
                  <c:v>3.2700000000000005</c:v>
                </c:pt>
                <c:pt idx="4">
                  <c:v>3.47</c:v>
                </c:pt>
                <c:pt idx="5">
                  <c:v>3.9799999999999995</c:v>
                </c:pt>
                <c:pt idx="6">
                  <c:v>3.54</c:v>
                </c:pt>
                <c:pt idx="7">
                  <c:v>3.46</c:v>
                </c:pt>
                <c:pt idx="8">
                  <c:v>3.84</c:v>
                </c:pt>
                <c:pt idx="9">
                  <c:v>4.0299999999999994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2200096"/>
        <c:axId val="392211072"/>
      </c:areaChart>
      <c:catAx>
        <c:axId val="3922000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Years before diagnosis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2211072"/>
        <c:crosses val="autoZero"/>
        <c:auto val="1"/>
        <c:lblAlgn val="ctr"/>
        <c:lblOffset val="100"/>
        <c:noMultiLvlLbl val="0"/>
      </c:catAx>
      <c:valAx>
        <c:axId val="392211072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% Prevalence Abdominal Pain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22000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bg2">
          <a:lumMod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CD!$F$1</c:f>
              <c:strCache>
                <c:ptCount val="1"/>
                <c:pt idx="0">
                  <c:v>Crohn's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CD!$E$2:$E$11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CD!$F$2:$F$11</c:f>
              <c:numCache>
                <c:formatCode>General</c:formatCode>
                <c:ptCount val="10"/>
                <c:pt idx="0">
                  <c:v>2.3199999999999998</c:v>
                </c:pt>
                <c:pt idx="1">
                  <c:v>2.91</c:v>
                </c:pt>
                <c:pt idx="2">
                  <c:v>2.7199999999999998</c:v>
                </c:pt>
                <c:pt idx="3">
                  <c:v>2.95</c:v>
                </c:pt>
                <c:pt idx="4">
                  <c:v>3.13</c:v>
                </c:pt>
                <c:pt idx="5">
                  <c:v>3.9200000000000004</c:v>
                </c:pt>
                <c:pt idx="6">
                  <c:v>4.5600000000000005</c:v>
                </c:pt>
                <c:pt idx="7">
                  <c:v>5.09</c:v>
                </c:pt>
                <c:pt idx="8">
                  <c:v>6.35</c:v>
                </c:pt>
                <c:pt idx="9">
                  <c:v>12.190000000000001</c:v>
                </c:pt>
              </c:numCache>
            </c:numRef>
          </c:val>
        </c:ser>
        <c:ser>
          <c:idx val="1"/>
          <c:order val="1"/>
          <c:tx>
            <c:strRef>
              <c:f>CD!$G$1</c:f>
              <c:strCache>
                <c:ptCount val="1"/>
                <c:pt idx="0">
                  <c:v>CD Control</c:v>
                </c:pt>
              </c:strCache>
            </c:strRef>
          </c:tx>
          <c:spPr>
            <a:pattFill prst="pct80">
              <a:fgClr>
                <a:schemeClr val="accent2"/>
              </a:fgClr>
              <a:bgClr>
                <a:schemeClr val="bg1"/>
              </a:bgClr>
            </a:pattFill>
            <a:ln>
              <a:noFill/>
            </a:ln>
            <a:effectLst/>
          </c:spPr>
          <c:cat>
            <c:numRef>
              <c:f>CD!$E$2:$E$11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CD!$G$2:$G$11</c:f>
              <c:numCache>
                <c:formatCode>General</c:formatCode>
                <c:ptCount val="10"/>
                <c:pt idx="0">
                  <c:v>1.6600000000000001</c:v>
                </c:pt>
                <c:pt idx="1">
                  <c:v>1.65</c:v>
                </c:pt>
                <c:pt idx="2">
                  <c:v>1.75</c:v>
                </c:pt>
                <c:pt idx="3">
                  <c:v>1.7</c:v>
                </c:pt>
                <c:pt idx="4">
                  <c:v>1.9</c:v>
                </c:pt>
                <c:pt idx="5">
                  <c:v>1.81</c:v>
                </c:pt>
                <c:pt idx="6">
                  <c:v>1.83</c:v>
                </c:pt>
                <c:pt idx="7">
                  <c:v>1.9300000000000002</c:v>
                </c:pt>
                <c:pt idx="8">
                  <c:v>1.78</c:v>
                </c:pt>
                <c:pt idx="9">
                  <c:v>1.83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2204408"/>
        <c:axId val="392204016"/>
      </c:areaChart>
      <c:catAx>
        <c:axId val="3922044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Years before diagnosis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2204016"/>
        <c:crosses val="autoZero"/>
        <c:auto val="1"/>
        <c:lblAlgn val="ctr"/>
        <c:lblOffset val="100"/>
        <c:noMultiLvlLbl val="0"/>
      </c:catAx>
      <c:valAx>
        <c:axId val="392204016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%</a:t>
                </a:r>
                <a:r>
                  <a:rPr lang="en-GB" baseline="0"/>
                  <a:t> Prevalence Diarrhoea</a:t>
                </a:r>
                <a:endParaRPr lang="en-GB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220440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bg2">
          <a:lumMod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CD!$N$1</c:f>
              <c:strCache>
                <c:ptCount val="1"/>
                <c:pt idx="0">
                  <c:v>Crohn's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CD!$M$2:$M$11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CD!$N$2:$N$11</c:f>
              <c:numCache>
                <c:formatCode>General</c:formatCode>
                <c:ptCount val="10"/>
                <c:pt idx="0">
                  <c:v>6.04</c:v>
                </c:pt>
                <c:pt idx="1">
                  <c:v>7.43</c:v>
                </c:pt>
                <c:pt idx="2">
                  <c:v>7.6</c:v>
                </c:pt>
                <c:pt idx="3">
                  <c:v>8.07</c:v>
                </c:pt>
                <c:pt idx="4">
                  <c:v>9.14</c:v>
                </c:pt>
                <c:pt idx="5">
                  <c:v>10.41</c:v>
                </c:pt>
                <c:pt idx="6">
                  <c:v>11.82</c:v>
                </c:pt>
                <c:pt idx="7">
                  <c:v>13.6</c:v>
                </c:pt>
                <c:pt idx="8">
                  <c:v>16.82</c:v>
                </c:pt>
                <c:pt idx="9">
                  <c:v>29.1</c:v>
                </c:pt>
              </c:numCache>
            </c:numRef>
          </c:val>
        </c:ser>
        <c:ser>
          <c:idx val="1"/>
          <c:order val="1"/>
          <c:tx>
            <c:strRef>
              <c:f>CD!$O$1</c:f>
              <c:strCache>
                <c:ptCount val="1"/>
                <c:pt idx="0">
                  <c:v>CD Control</c:v>
                </c:pt>
              </c:strCache>
            </c:strRef>
          </c:tx>
          <c:spPr>
            <a:pattFill prst="pct80">
              <a:fgClr>
                <a:schemeClr val="accent2"/>
              </a:fgClr>
              <a:bgClr>
                <a:schemeClr val="bg1"/>
              </a:bgClr>
            </a:pattFill>
            <a:ln>
              <a:noFill/>
            </a:ln>
            <a:effectLst/>
          </c:spPr>
          <c:cat>
            <c:numRef>
              <c:f>CD!$M$2:$M$11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CD!$O$2:$O$11</c:f>
              <c:numCache>
                <c:formatCode>General</c:formatCode>
                <c:ptCount val="10"/>
                <c:pt idx="0">
                  <c:v>4.71</c:v>
                </c:pt>
                <c:pt idx="1">
                  <c:v>4.84</c:v>
                </c:pt>
                <c:pt idx="2">
                  <c:v>5.12</c:v>
                </c:pt>
                <c:pt idx="3">
                  <c:v>5.32</c:v>
                </c:pt>
                <c:pt idx="4">
                  <c:v>5.68</c:v>
                </c:pt>
                <c:pt idx="5">
                  <c:v>6.18</c:v>
                </c:pt>
                <c:pt idx="6">
                  <c:v>5.9700000000000006</c:v>
                </c:pt>
                <c:pt idx="7">
                  <c:v>5.7200000000000006</c:v>
                </c:pt>
                <c:pt idx="8">
                  <c:v>6.16</c:v>
                </c:pt>
                <c:pt idx="9">
                  <c:v>6.5200000000000005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3543440"/>
        <c:axId val="393544616"/>
      </c:areaChart>
      <c:catAx>
        <c:axId val="3935434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Year</a:t>
                </a:r>
                <a:r>
                  <a:rPr lang="en-GB" baseline="0"/>
                  <a:t>s before diagnosis</a:t>
                </a:r>
                <a:endParaRPr lang="en-GB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544616"/>
        <c:crosses val="autoZero"/>
        <c:auto val="1"/>
        <c:lblAlgn val="ctr"/>
        <c:lblOffset val="100"/>
        <c:noMultiLvlLbl val="0"/>
      </c:catAx>
      <c:valAx>
        <c:axId val="393544616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%</a:t>
                </a:r>
                <a:r>
                  <a:rPr lang="en-GB" baseline="0"/>
                  <a:t> Prevalence GI symptoms</a:t>
                </a:r>
                <a:endParaRPr lang="en-GB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54344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bg2">
          <a:lumMod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CD!$J$1</c:f>
              <c:strCache>
                <c:ptCount val="1"/>
                <c:pt idx="0">
                  <c:v>Crohn's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CD!$I$2:$I$11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CD!$J$2:$J$11</c:f>
              <c:numCache>
                <c:formatCode>General</c:formatCode>
                <c:ptCount val="10"/>
                <c:pt idx="0">
                  <c:v>0.86999999999999988</c:v>
                </c:pt>
                <c:pt idx="1">
                  <c:v>1.02</c:v>
                </c:pt>
                <c:pt idx="2">
                  <c:v>1.0900000000000001</c:v>
                </c:pt>
                <c:pt idx="3">
                  <c:v>1.27</c:v>
                </c:pt>
                <c:pt idx="4">
                  <c:v>1.53</c:v>
                </c:pt>
                <c:pt idx="5">
                  <c:v>1.7600000000000002</c:v>
                </c:pt>
                <c:pt idx="6">
                  <c:v>1.86</c:v>
                </c:pt>
                <c:pt idx="7">
                  <c:v>2.16</c:v>
                </c:pt>
                <c:pt idx="8">
                  <c:v>2.71</c:v>
                </c:pt>
                <c:pt idx="9">
                  <c:v>4.46</c:v>
                </c:pt>
              </c:numCache>
            </c:numRef>
          </c:val>
        </c:ser>
        <c:ser>
          <c:idx val="1"/>
          <c:order val="1"/>
          <c:tx>
            <c:strRef>
              <c:f>CD!$K$1</c:f>
              <c:strCache>
                <c:ptCount val="1"/>
                <c:pt idx="0">
                  <c:v>Control</c:v>
                </c:pt>
              </c:strCache>
            </c:strRef>
          </c:tx>
          <c:spPr>
            <a:pattFill prst="pct80">
              <a:fgClr>
                <a:schemeClr val="accent2"/>
              </a:fgClr>
              <a:bgClr>
                <a:schemeClr val="bg1"/>
              </a:bgClr>
            </a:pattFill>
            <a:ln>
              <a:noFill/>
            </a:ln>
            <a:effectLst/>
          </c:spPr>
          <c:cat>
            <c:numRef>
              <c:f>CD!$I$2:$I$11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CD!$K$2:$K$11</c:f>
              <c:numCache>
                <c:formatCode>General</c:formatCode>
                <c:ptCount val="10"/>
                <c:pt idx="0">
                  <c:v>0.67</c:v>
                </c:pt>
                <c:pt idx="1">
                  <c:v>0.77</c:v>
                </c:pt>
                <c:pt idx="2">
                  <c:v>0.77</c:v>
                </c:pt>
                <c:pt idx="3">
                  <c:v>0.69</c:v>
                </c:pt>
                <c:pt idx="4">
                  <c:v>0.74</c:v>
                </c:pt>
                <c:pt idx="5">
                  <c:v>0.77</c:v>
                </c:pt>
                <c:pt idx="6">
                  <c:v>0.91</c:v>
                </c:pt>
                <c:pt idx="7">
                  <c:v>0.82</c:v>
                </c:pt>
                <c:pt idx="8">
                  <c:v>0.95</c:v>
                </c:pt>
                <c:pt idx="9">
                  <c:v>1.06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3545792"/>
        <c:axId val="393546184"/>
      </c:areaChart>
      <c:catAx>
        <c:axId val="3935457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/>
                  <a:t>Years</a:t>
                </a:r>
                <a:r>
                  <a:rPr lang="en-GB" baseline="0" dirty="0"/>
                  <a:t> before diagnosis</a:t>
                </a:r>
                <a:endParaRPr lang="en-GB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546184"/>
        <c:crosses val="autoZero"/>
        <c:auto val="1"/>
        <c:lblAlgn val="ctr"/>
        <c:lblOffset val="100"/>
        <c:noMultiLvlLbl val="0"/>
      </c:catAx>
      <c:valAx>
        <c:axId val="393546184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% Prevalence Rectal Bleeding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54579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bg2">
          <a:lumMod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CD!$B$1</c:f>
              <c:strCache>
                <c:ptCount val="1"/>
                <c:pt idx="0">
                  <c:v>Excess before Crohn's Disease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CD!$A$2:$A$11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CD!$B$2:$B$11</c:f>
              <c:numCache>
                <c:formatCode>General</c:formatCode>
                <c:ptCount val="10"/>
                <c:pt idx="0">
                  <c:v>3.25</c:v>
                </c:pt>
                <c:pt idx="1">
                  <c:v>3.96</c:v>
                </c:pt>
                <c:pt idx="2">
                  <c:v>4.26</c:v>
                </c:pt>
                <c:pt idx="3">
                  <c:v>4.8100000000000005</c:v>
                </c:pt>
                <c:pt idx="4">
                  <c:v>5.49</c:v>
                </c:pt>
                <c:pt idx="5">
                  <c:v>5.93</c:v>
                </c:pt>
                <c:pt idx="6">
                  <c:v>6.4</c:v>
                </c:pt>
                <c:pt idx="7">
                  <c:v>7.9099999999999993</c:v>
                </c:pt>
                <c:pt idx="8">
                  <c:v>9.7799999999999994</c:v>
                </c:pt>
                <c:pt idx="9">
                  <c:v>16.8</c:v>
                </c:pt>
              </c:numCache>
            </c:numRef>
          </c:val>
        </c:ser>
        <c:ser>
          <c:idx val="1"/>
          <c:order val="1"/>
          <c:tx>
            <c:strRef>
              <c:f>CD!$C$1</c:f>
              <c:strCache>
                <c:ptCount val="1"/>
                <c:pt idx="0">
                  <c:v>Comparison Cohort</c:v>
                </c:pt>
              </c:strCache>
            </c:strRef>
          </c:tx>
          <c:spPr>
            <a:pattFill prst="pct80">
              <a:fgClr>
                <a:schemeClr val="accent2"/>
              </a:fgClr>
              <a:bgClr>
                <a:schemeClr val="bg1"/>
              </a:bgClr>
            </a:pattFill>
            <a:ln>
              <a:noFill/>
            </a:ln>
            <a:effectLst/>
          </c:spPr>
          <c:cat>
            <c:numRef>
              <c:f>CD!$A$2:$A$11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CD!$C$2:$C$11</c:f>
              <c:numCache>
                <c:formatCode>General</c:formatCode>
                <c:ptCount val="10"/>
                <c:pt idx="0">
                  <c:v>2.63</c:v>
                </c:pt>
                <c:pt idx="1">
                  <c:v>2.73</c:v>
                </c:pt>
                <c:pt idx="2">
                  <c:v>2.94</c:v>
                </c:pt>
                <c:pt idx="3">
                  <c:v>3.2700000000000005</c:v>
                </c:pt>
                <c:pt idx="4">
                  <c:v>3.47</c:v>
                </c:pt>
                <c:pt idx="5">
                  <c:v>3.9799999999999995</c:v>
                </c:pt>
                <c:pt idx="6">
                  <c:v>3.54</c:v>
                </c:pt>
                <c:pt idx="7">
                  <c:v>3.46</c:v>
                </c:pt>
                <c:pt idx="8">
                  <c:v>3.84</c:v>
                </c:pt>
                <c:pt idx="9">
                  <c:v>4.0299999999999994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3547752"/>
        <c:axId val="393548144"/>
      </c:areaChart>
      <c:catAx>
        <c:axId val="3935477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Years before diagnosis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548144"/>
        <c:crosses val="autoZero"/>
        <c:auto val="1"/>
        <c:lblAlgn val="ctr"/>
        <c:lblOffset val="100"/>
        <c:noMultiLvlLbl val="0"/>
      </c:catAx>
      <c:valAx>
        <c:axId val="393548144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% Prevalence Abdominal Pain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5477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bg2">
          <a:lumMod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CD!$F$1</c:f>
              <c:strCache>
                <c:ptCount val="1"/>
                <c:pt idx="0">
                  <c:v>Crohn's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CD!$E$2:$E$11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CD!$F$2:$F$11</c:f>
              <c:numCache>
                <c:formatCode>General</c:formatCode>
                <c:ptCount val="10"/>
                <c:pt idx="0">
                  <c:v>2.3199999999999998</c:v>
                </c:pt>
                <c:pt idx="1">
                  <c:v>2.91</c:v>
                </c:pt>
                <c:pt idx="2">
                  <c:v>2.7199999999999998</c:v>
                </c:pt>
                <c:pt idx="3">
                  <c:v>2.95</c:v>
                </c:pt>
                <c:pt idx="4">
                  <c:v>3.13</c:v>
                </c:pt>
                <c:pt idx="5">
                  <c:v>3.9200000000000004</c:v>
                </c:pt>
                <c:pt idx="6">
                  <c:v>4.5600000000000005</c:v>
                </c:pt>
                <c:pt idx="7">
                  <c:v>5.09</c:v>
                </c:pt>
                <c:pt idx="8">
                  <c:v>6.35</c:v>
                </c:pt>
                <c:pt idx="9">
                  <c:v>12.190000000000001</c:v>
                </c:pt>
              </c:numCache>
            </c:numRef>
          </c:val>
        </c:ser>
        <c:ser>
          <c:idx val="1"/>
          <c:order val="1"/>
          <c:tx>
            <c:strRef>
              <c:f>CD!$G$1</c:f>
              <c:strCache>
                <c:ptCount val="1"/>
                <c:pt idx="0">
                  <c:v>CD Control</c:v>
                </c:pt>
              </c:strCache>
            </c:strRef>
          </c:tx>
          <c:spPr>
            <a:pattFill prst="pct80">
              <a:fgClr>
                <a:schemeClr val="accent2"/>
              </a:fgClr>
              <a:bgClr>
                <a:schemeClr val="bg1"/>
              </a:bgClr>
            </a:pattFill>
            <a:ln>
              <a:noFill/>
            </a:ln>
            <a:effectLst/>
          </c:spPr>
          <c:cat>
            <c:numRef>
              <c:f>CD!$E$2:$E$11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CD!$G$2:$G$11</c:f>
              <c:numCache>
                <c:formatCode>General</c:formatCode>
                <c:ptCount val="10"/>
                <c:pt idx="0">
                  <c:v>1.6600000000000001</c:v>
                </c:pt>
                <c:pt idx="1">
                  <c:v>1.65</c:v>
                </c:pt>
                <c:pt idx="2">
                  <c:v>1.75</c:v>
                </c:pt>
                <c:pt idx="3">
                  <c:v>1.7</c:v>
                </c:pt>
                <c:pt idx="4">
                  <c:v>1.9</c:v>
                </c:pt>
                <c:pt idx="5">
                  <c:v>1.81</c:v>
                </c:pt>
                <c:pt idx="6">
                  <c:v>1.83</c:v>
                </c:pt>
                <c:pt idx="7">
                  <c:v>1.9300000000000002</c:v>
                </c:pt>
                <c:pt idx="8">
                  <c:v>1.78</c:v>
                </c:pt>
                <c:pt idx="9">
                  <c:v>1.83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4785984"/>
        <c:axId val="364786376"/>
      </c:areaChart>
      <c:catAx>
        <c:axId val="3647859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Years before diagnosis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4786376"/>
        <c:crosses val="autoZero"/>
        <c:auto val="1"/>
        <c:lblAlgn val="ctr"/>
        <c:lblOffset val="100"/>
        <c:noMultiLvlLbl val="0"/>
      </c:catAx>
      <c:valAx>
        <c:axId val="364786376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%</a:t>
                </a:r>
                <a:r>
                  <a:rPr lang="en-GB" baseline="0"/>
                  <a:t> Prevalence Diarrhoea</a:t>
                </a:r>
                <a:endParaRPr lang="en-GB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47859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bg2">
          <a:lumMod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CD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/>
          </c:spPr>
          <c:cat>
            <c:numRef>
              <c:f>Sheet1!$A$2:$A$11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0.83940000000000003</c:v>
                </c:pt>
                <c:pt idx="1">
                  <c:v>0.91864000000000001</c:v>
                </c:pt>
                <c:pt idx="2">
                  <c:v>0.79188000000000003</c:v>
                </c:pt>
                <c:pt idx="3">
                  <c:v>1.08491</c:v>
                </c:pt>
                <c:pt idx="4">
                  <c:v>1.0128299999999999</c:v>
                </c:pt>
                <c:pt idx="5">
                  <c:v>1.0920799999999999</c:v>
                </c:pt>
                <c:pt idx="6">
                  <c:v>1.1957800000000001</c:v>
                </c:pt>
                <c:pt idx="7">
                  <c:v>0.99068000000000001</c:v>
                </c:pt>
                <c:pt idx="8">
                  <c:v>1.1137900000000001</c:v>
                </c:pt>
                <c:pt idx="9">
                  <c:v>1.3211200000000001</c:v>
                </c:pt>
              </c:numCache>
            </c:numRef>
          </c:val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Contol (CD)</c:v>
                </c:pt>
              </c:strCache>
            </c:strRef>
          </c:tx>
          <c:spPr>
            <a:pattFill prst="pct80">
              <a:fgClr>
                <a:schemeClr val="accent2"/>
              </a:fgClr>
              <a:bgClr>
                <a:schemeClr val="bg1"/>
              </a:bgClr>
            </a:pattFill>
            <a:ln w="25400">
              <a:noFill/>
            </a:ln>
            <a:effectLst/>
          </c:spPr>
          <c:cat>
            <c:numRef>
              <c:f>Sheet1!$A$2:$A$11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0.73629</c:v>
                </c:pt>
                <c:pt idx="1">
                  <c:v>0.78459000000000001</c:v>
                </c:pt>
                <c:pt idx="2">
                  <c:v>0.72848999999999997</c:v>
                </c:pt>
                <c:pt idx="3">
                  <c:v>0.83899999999999997</c:v>
                </c:pt>
                <c:pt idx="4">
                  <c:v>0.64934999999999998</c:v>
                </c:pt>
                <c:pt idx="5">
                  <c:v>0.93178000000000005</c:v>
                </c:pt>
                <c:pt idx="6">
                  <c:v>0.87758000000000003</c:v>
                </c:pt>
                <c:pt idx="7">
                  <c:v>0.92396999999999996</c:v>
                </c:pt>
                <c:pt idx="8">
                  <c:v>0.93849000000000005</c:v>
                </c:pt>
                <c:pt idx="9">
                  <c:v>0.87587999999999999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0282384"/>
        <c:axId val="360277288"/>
      </c:areaChart>
      <c:catAx>
        <c:axId val="3602823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Years before diagnosis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0277288"/>
        <c:crosses val="autoZero"/>
        <c:auto val="1"/>
        <c:lblAlgn val="ctr"/>
        <c:lblOffset val="100"/>
        <c:noMultiLvlLbl val="0"/>
      </c:catAx>
      <c:valAx>
        <c:axId val="360277288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% Prevalence of Earache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02823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solidFill>
        <a:schemeClr val="bg2">
          <a:lumMod val="7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B7851-749D-4A93-AFF2-A8C738C7C8D3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45ACC-88F7-44F7-9F86-528B98F0C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571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45ACC-88F7-44F7-9F86-528B98F0C9D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462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RP Suggest introducing</a:t>
            </a:r>
            <a:r>
              <a:rPr lang="en-GB" baseline="0" dirty="0" smtClean="0"/>
              <a:t> </a:t>
            </a:r>
            <a:r>
              <a:rPr lang="en-GB" dirty="0" smtClean="0"/>
              <a:t>dots and dashes </a:t>
            </a:r>
            <a:r>
              <a:rPr lang="en-GB" dirty="0" err="1" smtClean="0"/>
              <a:t>etc</a:t>
            </a:r>
            <a:r>
              <a:rPr lang="en-GB" dirty="0" smtClean="0"/>
              <a:t> as well as colour for those watching in black</a:t>
            </a:r>
            <a:r>
              <a:rPr lang="en-GB" baseline="0" dirty="0" smtClean="0"/>
              <a:t> and white. You can also add this to the legend and get rid of the box below</a:t>
            </a:r>
          </a:p>
          <a:p>
            <a:r>
              <a:rPr lang="en-GB" baseline="0" dirty="0" smtClean="0"/>
              <a:t>It looks a bit funny and fuzzy can we improve graphic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45ACC-88F7-44F7-9F86-528B98F0C9D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844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DO you need number at risk for this graph too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45ACC-88F7-44F7-9F86-528B98F0C9D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56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B18E-4CC1-45F0-BB33-7EED16A0362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9740-A101-40B4-9E93-CB8F38A6B9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667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B18E-4CC1-45F0-BB33-7EED16A0362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9740-A101-40B4-9E93-CB8F38A6B9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157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B18E-4CC1-45F0-BB33-7EED16A0362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9740-A101-40B4-9E93-CB8F38A6B9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917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B18E-4CC1-45F0-BB33-7EED16A0362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9740-A101-40B4-9E93-CB8F38A6B9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519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B18E-4CC1-45F0-BB33-7EED16A0362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9740-A101-40B4-9E93-CB8F38A6B9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856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B18E-4CC1-45F0-BB33-7EED16A0362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9740-A101-40B4-9E93-CB8F38A6B9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64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B18E-4CC1-45F0-BB33-7EED16A0362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9740-A101-40B4-9E93-CB8F38A6B9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66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B18E-4CC1-45F0-BB33-7EED16A0362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9740-A101-40B4-9E93-CB8F38A6B9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549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B18E-4CC1-45F0-BB33-7EED16A0362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9740-A101-40B4-9E93-CB8F38A6B9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54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B18E-4CC1-45F0-BB33-7EED16A0362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9740-A101-40B4-9E93-CB8F38A6B9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83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B18E-4CC1-45F0-BB33-7EED16A0362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9740-A101-40B4-9E93-CB8F38A6B9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42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7B18E-4CC1-45F0-BB33-7EED16A0362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69740-A101-40B4-9E93-CB8F38A6B9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864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4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.xml"/><Relationship Id="rId3" Type="http://schemas.openxmlformats.org/officeDocument/2006/relationships/chart" Target="../charts/chart6.xml"/><Relationship Id="rId7" Type="http://schemas.openxmlformats.org/officeDocument/2006/relationships/chart" Target="../charts/chart8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chart" Target="../charts/char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7" Type="http://schemas.openxmlformats.org/officeDocument/2006/relationships/image" Target="../media/image2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chart" Target="../charts/chart14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7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Relationship Id="rId9" Type="http://schemas.openxmlformats.org/officeDocument/2006/relationships/chart" Target="../charts/char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r>
              <a:rPr lang="en-GB" sz="3200" dirty="0" smtClean="0">
                <a:solidFill>
                  <a:schemeClr val="accent1"/>
                </a:solidFill>
              </a:rPr>
              <a:t>Figures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1800" b="1" dirty="0" smtClean="0">
                <a:solidFill>
                  <a:srgbClr val="2E74B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Prevalence and duration of gastrointestinal symptoms </a:t>
            </a:r>
            <a:r>
              <a:rPr lang="en-GB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sz="1800" b="1" dirty="0" smtClean="0">
                <a:solidFill>
                  <a:srgbClr val="2E74B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decade before diagnosis of Inflammatory Bowel Disease; a nationally representative cohort study in the UK, 1998-2016	</a:t>
            </a:r>
            <a:r>
              <a:rPr lang="en-GB" sz="1600" b="1" dirty="0" smtClean="0">
                <a:solidFill>
                  <a:srgbClr val="2E74B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80262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Chart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8122653"/>
              </p:ext>
            </p:extLst>
          </p:nvPr>
        </p:nvGraphicFramePr>
        <p:xfrm>
          <a:off x="3696745" y="3206226"/>
          <a:ext cx="3175200" cy="300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7944925"/>
              </p:ext>
            </p:extLst>
          </p:nvPr>
        </p:nvGraphicFramePr>
        <p:xfrm>
          <a:off x="521545" y="3212895"/>
          <a:ext cx="3175200" cy="300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155596"/>
              </p:ext>
            </p:extLst>
          </p:nvPr>
        </p:nvGraphicFramePr>
        <p:xfrm>
          <a:off x="521545" y="212718"/>
          <a:ext cx="3175200" cy="300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043225" y="214942"/>
            <a:ext cx="494244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 smtClean="0"/>
              <a:t>Figure 1: Excess prevalence of gastrointestinal symptoms in the 10 years before diagnosis of CD</a:t>
            </a:r>
          </a:p>
          <a:p>
            <a:pPr algn="just"/>
            <a:endParaRPr lang="en-GB" dirty="0" smtClean="0"/>
          </a:p>
          <a:p>
            <a:pPr marL="342900" indent="-342900" algn="just">
              <a:buAutoNum type="alphaLcParenR"/>
            </a:pPr>
            <a:r>
              <a:rPr lang="en-GB" sz="1400" dirty="0" smtClean="0"/>
              <a:t>Abdominal/Perianal Pain</a:t>
            </a:r>
          </a:p>
          <a:p>
            <a:pPr marL="342900" indent="-342900" algn="just">
              <a:buAutoNum type="alphaLcParenR"/>
            </a:pPr>
            <a:r>
              <a:rPr lang="en-GB" sz="1400" dirty="0" smtClean="0"/>
              <a:t>Diarrhoea</a:t>
            </a:r>
          </a:p>
          <a:p>
            <a:pPr marL="342900" indent="-342900" algn="just">
              <a:buAutoNum type="alphaLcParenR"/>
            </a:pPr>
            <a:r>
              <a:rPr lang="en-GB" sz="1400" dirty="0" smtClean="0"/>
              <a:t>Rectal Bleeding</a:t>
            </a:r>
          </a:p>
          <a:p>
            <a:pPr marL="342900" indent="-342900" algn="just">
              <a:buAutoNum type="alphaLcParenR"/>
            </a:pPr>
            <a:r>
              <a:rPr lang="en-GB" sz="1400" dirty="0" smtClean="0"/>
              <a:t>All gastrointestinal </a:t>
            </a:r>
            <a:r>
              <a:rPr lang="en-GB" sz="1400" dirty="0" smtClean="0"/>
              <a:t>symptoms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5286" y="214942"/>
            <a:ext cx="301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a.</a:t>
            </a:r>
            <a:endParaRPr lang="en-GB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661092" y="214942"/>
            <a:ext cx="309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b</a:t>
            </a:r>
            <a:r>
              <a:rPr lang="en-GB" sz="1200" b="1" dirty="0" smtClean="0"/>
              <a:t>.</a:t>
            </a:r>
            <a:endParaRPr lang="en-GB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77272" y="3216428"/>
            <a:ext cx="2904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c.</a:t>
            </a:r>
            <a:endParaRPr lang="en-GB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678862" y="3212895"/>
            <a:ext cx="309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d.</a:t>
            </a:r>
            <a:endParaRPr lang="en-GB" b="1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>
            <a:off x="354428" y="6369619"/>
            <a:ext cx="3935191" cy="29853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26858" y="6365172"/>
            <a:ext cx="2047163" cy="2963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970900" y="6365172"/>
            <a:ext cx="2123418" cy="3029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943601" y="6371843"/>
            <a:ext cx="165782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Symptoms among Controls</a:t>
            </a:r>
            <a:endParaRPr lang="en-GB" sz="1050" dirty="0"/>
          </a:p>
        </p:txBody>
      </p:sp>
      <p:sp>
        <p:nvSpPr>
          <p:cNvPr id="24" name="TextBox 23"/>
          <p:cNvSpPr txBox="1"/>
          <p:nvPr/>
        </p:nvSpPr>
        <p:spPr>
          <a:xfrm>
            <a:off x="4282021" y="6371843"/>
            <a:ext cx="24272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Excess symptoms before Crohn’s Disease</a:t>
            </a:r>
            <a:endParaRPr lang="en-GB" sz="1050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33955" y="6448425"/>
            <a:ext cx="104776" cy="100014"/>
          </a:xfrm>
          <a:prstGeom prst="rect">
            <a:avLst/>
          </a:prstGeom>
          <a:pattFill prst="pct80">
            <a:fgClr>
              <a:schemeClr val="accent2"/>
            </a:fgClr>
            <a:bgClr>
              <a:schemeClr val="bg1"/>
            </a:bgClr>
          </a:pattFill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6"/>
          <a:srcRect l="2" t="47504" r="50339"/>
          <a:stretch/>
        </p:blipFill>
        <p:spPr>
          <a:xfrm>
            <a:off x="1734671" y="6445930"/>
            <a:ext cx="104060" cy="105004"/>
          </a:xfrm>
          <a:prstGeom prst="rect">
            <a:avLst/>
          </a:prstGeom>
        </p:spPr>
      </p:pic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9617420"/>
              </p:ext>
            </p:extLst>
          </p:nvPr>
        </p:nvGraphicFramePr>
        <p:xfrm>
          <a:off x="3696745" y="206049"/>
          <a:ext cx="3175200" cy="300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20886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Chart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8122653"/>
              </p:ext>
            </p:extLst>
          </p:nvPr>
        </p:nvGraphicFramePr>
        <p:xfrm>
          <a:off x="3696745" y="3206226"/>
          <a:ext cx="3175200" cy="300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7944925"/>
              </p:ext>
            </p:extLst>
          </p:nvPr>
        </p:nvGraphicFramePr>
        <p:xfrm>
          <a:off x="521545" y="3212895"/>
          <a:ext cx="3175200" cy="300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155596"/>
              </p:ext>
            </p:extLst>
          </p:nvPr>
        </p:nvGraphicFramePr>
        <p:xfrm>
          <a:off x="521545" y="212718"/>
          <a:ext cx="3175200" cy="300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043225" y="214942"/>
            <a:ext cx="49424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 smtClean="0"/>
              <a:t>Figure 1: Excess prevalence of gastrointestinal symptoms in the 10 years before diagnosis of CD</a:t>
            </a:r>
          </a:p>
          <a:p>
            <a:pPr algn="just"/>
            <a:endParaRPr lang="en-GB" dirty="0" smtClean="0"/>
          </a:p>
          <a:p>
            <a:pPr marL="342900" indent="-342900" algn="just">
              <a:buAutoNum type="alphaLcParenR"/>
            </a:pPr>
            <a:r>
              <a:rPr lang="en-GB" sz="1400" dirty="0" smtClean="0"/>
              <a:t>Abdominal/Perianal Pain</a:t>
            </a:r>
          </a:p>
          <a:p>
            <a:pPr marL="342900" indent="-342900" algn="just">
              <a:buAutoNum type="alphaLcParenR"/>
            </a:pPr>
            <a:r>
              <a:rPr lang="en-GB" sz="1400" dirty="0" smtClean="0"/>
              <a:t>Diarrhoea</a:t>
            </a:r>
          </a:p>
          <a:p>
            <a:pPr marL="342900" indent="-342900" algn="just">
              <a:buAutoNum type="alphaLcParenR"/>
            </a:pPr>
            <a:r>
              <a:rPr lang="en-GB" sz="1400" dirty="0" smtClean="0"/>
              <a:t>Rectal Bleeding</a:t>
            </a:r>
          </a:p>
          <a:p>
            <a:pPr marL="342900" indent="-342900" algn="just">
              <a:buAutoNum type="alphaLcParenR"/>
            </a:pPr>
            <a:r>
              <a:rPr lang="en-GB" sz="1400" dirty="0" smtClean="0"/>
              <a:t>All gastrointestinal </a:t>
            </a:r>
            <a:r>
              <a:rPr lang="en-GB" sz="1400" dirty="0" smtClean="0"/>
              <a:t>symptoms</a:t>
            </a:r>
          </a:p>
          <a:p>
            <a:pPr marL="342900" indent="-342900" algn="just">
              <a:buAutoNum type="alphaLcParenR"/>
            </a:pPr>
            <a:r>
              <a:rPr lang="en-GB" sz="1400" dirty="0" smtClean="0"/>
              <a:t>Earache (Control Symptom)</a:t>
            </a:r>
            <a:endParaRPr lang="en-GB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485286" y="214942"/>
            <a:ext cx="301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a.</a:t>
            </a:r>
            <a:endParaRPr lang="en-GB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661092" y="214942"/>
            <a:ext cx="309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b</a:t>
            </a:r>
            <a:r>
              <a:rPr lang="en-GB" sz="1200" b="1" dirty="0" smtClean="0"/>
              <a:t>.</a:t>
            </a:r>
            <a:endParaRPr lang="en-GB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77272" y="3216428"/>
            <a:ext cx="2904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c.</a:t>
            </a:r>
            <a:endParaRPr lang="en-GB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678862" y="3212895"/>
            <a:ext cx="309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d.</a:t>
            </a:r>
            <a:endParaRPr lang="en-GB" b="1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>
            <a:off x="354428" y="6369619"/>
            <a:ext cx="3935191" cy="29853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26858" y="6365172"/>
            <a:ext cx="2047163" cy="2963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970900" y="6365172"/>
            <a:ext cx="2123418" cy="3029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943601" y="6371843"/>
            <a:ext cx="165782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Symptoms among Controls</a:t>
            </a:r>
            <a:endParaRPr lang="en-GB" sz="1050" dirty="0"/>
          </a:p>
        </p:txBody>
      </p:sp>
      <p:sp>
        <p:nvSpPr>
          <p:cNvPr id="24" name="TextBox 23"/>
          <p:cNvSpPr txBox="1"/>
          <p:nvPr/>
        </p:nvSpPr>
        <p:spPr>
          <a:xfrm>
            <a:off x="4282021" y="6371843"/>
            <a:ext cx="24272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Excess symptoms before Crohn’s Disease</a:t>
            </a:r>
            <a:endParaRPr lang="en-GB" sz="1050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33955" y="6448425"/>
            <a:ext cx="104776" cy="100014"/>
          </a:xfrm>
          <a:prstGeom prst="rect">
            <a:avLst/>
          </a:prstGeom>
          <a:pattFill prst="pct80">
            <a:fgClr>
              <a:schemeClr val="accent2"/>
            </a:fgClr>
            <a:bgClr>
              <a:schemeClr val="bg1"/>
            </a:bgClr>
          </a:pattFill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6"/>
          <a:srcRect l="2" t="47504" r="50339"/>
          <a:stretch/>
        </p:blipFill>
        <p:spPr>
          <a:xfrm>
            <a:off x="1734671" y="6445930"/>
            <a:ext cx="104060" cy="105004"/>
          </a:xfrm>
          <a:prstGeom prst="rect">
            <a:avLst/>
          </a:prstGeom>
        </p:spPr>
      </p:pic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9617420"/>
              </p:ext>
            </p:extLst>
          </p:nvPr>
        </p:nvGraphicFramePr>
        <p:xfrm>
          <a:off x="3696745" y="206049"/>
          <a:ext cx="3175200" cy="300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6922989" y="3212895"/>
            <a:ext cx="3032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e</a:t>
            </a:r>
            <a:r>
              <a:rPr lang="en-GB" sz="1200" b="1" dirty="0" smtClean="0"/>
              <a:t>.</a:t>
            </a:r>
            <a:endParaRPr lang="en-GB" b="1" dirty="0"/>
          </a:p>
        </p:txBody>
      </p:sp>
      <p:graphicFrame>
        <p:nvGraphicFramePr>
          <p:cNvPr id="27" name="Char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0576503"/>
              </p:ext>
            </p:extLst>
          </p:nvPr>
        </p:nvGraphicFramePr>
        <p:xfrm>
          <a:off x="6871945" y="3212895"/>
          <a:ext cx="3175200" cy="300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47819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5365"/>
            <a:ext cx="12192000" cy="6167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76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5286" y="214942"/>
            <a:ext cx="6351612" cy="6002972"/>
            <a:chOff x="1779514" y="18000"/>
            <a:chExt cx="6840000" cy="6840000"/>
          </a:xfrm>
        </p:grpSpPr>
        <p:graphicFrame>
          <p:nvGraphicFramePr>
            <p:cNvPr id="5" name="Chart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53019315"/>
                </p:ext>
              </p:extLst>
            </p:nvPr>
          </p:nvGraphicFramePr>
          <p:xfrm>
            <a:off x="1779514" y="18000"/>
            <a:ext cx="3420000" cy="342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400061246"/>
                </p:ext>
              </p:extLst>
            </p:nvPr>
          </p:nvGraphicFramePr>
          <p:xfrm>
            <a:off x="5199514" y="18000"/>
            <a:ext cx="3420000" cy="342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7" name="Chart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628554028"/>
                </p:ext>
              </p:extLst>
            </p:nvPr>
          </p:nvGraphicFramePr>
          <p:xfrm>
            <a:off x="1779514" y="3438000"/>
            <a:ext cx="3420000" cy="342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8" name="Chart 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758714326"/>
                </p:ext>
              </p:extLst>
            </p:nvPr>
          </p:nvGraphicFramePr>
          <p:xfrm>
            <a:off x="5199514" y="3438000"/>
            <a:ext cx="3420000" cy="342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sp>
        <p:nvSpPr>
          <p:cNvPr id="13" name="TextBox 12"/>
          <p:cNvSpPr txBox="1"/>
          <p:nvPr/>
        </p:nvSpPr>
        <p:spPr>
          <a:xfrm>
            <a:off x="7043225" y="214942"/>
            <a:ext cx="494244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 smtClean="0"/>
              <a:t>Figure 2: Excess prevalence of gastrointestinal symptoms in the 10 years before diagnosis of UC</a:t>
            </a:r>
          </a:p>
          <a:p>
            <a:pPr algn="just"/>
            <a:endParaRPr lang="en-GB" dirty="0" smtClean="0"/>
          </a:p>
          <a:p>
            <a:pPr marL="342900" indent="-342900" algn="just">
              <a:buAutoNum type="alphaLcParenR"/>
            </a:pPr>
            <a:r>
              <a:rPr lang="en-GB" sz="1400" dirty="0" smtClean="0"/>
              <a:t>Abdominal/Perianal Pain</a:t>
            </a:r>
          </a:p>
          <a:p>
            <a:pPr marL="342900" indent="-342900" algn="just">
              <a:buAutoNum type="alphaLcParenR"/>
            </a:pPr>
            <a:r>
              <a:rPr lang="en-GB" sz="1400" dirty="0" smtClean="0"/>
              <a:t>Diarrhoea</a:t>
            </a:r>
          </a:p>
          <a:p>
            <a:pPr marL="342900" indent="-342900" algn="just">
              <a:buAutoNum type="alphaLcParenR"/>
            </a:pPr>
            <a:r>
              <a:rPr lang="en-GB" sz="1400" dirty="0" smtClean="0"/>
              <a:t>Rectal Bleeding</a:t>
            </a:r>
          </a:p>
          <a:p>
            <a:pPr marL="342900" indent="-342900" algn="just">
              <a:buAutoNum type="alphaLcParenR"/>
            </a:pPr>
            <a:r>
              <a:rPr lang="en-GB" sz="1400" dirty="0" smtClean="0"/>
              <a:t>All gastrointestinal symptoms</a:t>
            </a:r>
            <a:endParaRPr lang="en-GB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485286" y="214942"/>
            <a:ext cx="301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a.</a:t>
            </a:r>
            <a:endParaRPr lang="en-GB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661092" y="214942"/>
            <a:ext cx="309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b</a:t>
            </a:r>
            <a:r>
              <a:rPr lang="en-GB" sz="1200" b="1" dirty="0" smtClean="0"/>
              <a:t>.</a:t>
            </a:r>
            <a:endParaRPr lang="en-GB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77272" y="3216428"/>
            <a:ext cx="2904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c.</a:t>
            </a:r>
            <a:endParaRPr lang="en-GB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678862" y="3212895"/>
            <a:ext cx="309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d.</a:t>
            </a:r>
            <a:endParaRPr lang="en-GB" b="1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>
            <a:off x="354428" y="6369619"/>
            <a:ext cx="3935191" cy="298532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-322423" y="6365172"/>
            <a:ext cx="2047163" cy="2963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1970900" y="6365172"/>
            <a:ext cx="2123418" cy="3029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1943601" y="6371843"/>
            <a:ext cx="165782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Symptoms among Controls</a:t>
            </a:r>
            <a:endParaRPr lang="en-GB" sz="1050" dirty="0"/>
          </a:p>
        </p:txBody>
      </p:sp>
      <p:sp>
        <p:nvSpPr>
          <p:cNvPr id="22" name="TextBox 21"/>
          <p:cNvSpPr txBox="1"/>
          <p:nvPr/>
        </p:nvSpPr>
        <p:spPr>
          <a:xfrm>
            <a:off x="4282021" y="6371843"/>
            <a:ext cx="24497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Excess symptoms before ulcerative colitis</a:t>
            </a:r>
            <a:endParaRPr lang="en-GB" sz="105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33955" y="6448425"/>
            <a:ext cx="104776" cy="100014"/>
          </a:xfrm>
          <a:prstGeom prst="rect">
            <a:avLst/>
          </a:prstGeom>
          <a:pattFill prst="pct80">
            <a:fgClr>
              <a:schemeClr val="accent2"/>
            </a:fgClr>
            <a:bgClr>
              <a:schemeClr val="bg1"/>
            </a:bgClr>
          </a:pattFill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7"/>
          <a:srcRect l="2" t="47504" r="50339"/>
          <a:stretch/>
        </p:blipFill>
        <p:spPr>
          <a:xfrm>
            <a:off x="1734671" y="6445930"/>
            <a:ext cx="104060" cy="10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27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5286" y="214942"/>
            <a:ext cx="6351612" cy="6002972"/>
            <a:chOff x="1779514" y="18000"/>
            <a:chExt cx="6840000" cy="6840000"/>
          </a:xfrm>
        </p:grpSpPr>
        <p:graphicFrame>
          <p:nvGraphicFramePr>
            <p:cNvPr id="5" name="Chart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53019315"/>
                </p:ext>
              </p:extLst>
            </p:nvPr>
          </p:nvGraphicFramePr>
          <p:xfrm>
            <a:off x="1779514" y="18000"/>
            <a:ext cx="3420000" cy="342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400061246"/>
                </p:ext>
              </p:extLst>
            </p:nvPr>
          </p:nvGraphicFramePr>
          <p:xfrm>
            <a:off x="5199514" y="18000"/>
            <a:ext cx="3420000" cy="342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7" name="Chart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628554028"/>
                </p:ext>
              </p:extLst>
            </p:nvPr>
          </p:nvGraphicFramePr>
          <p:xfrm>
            <a:off x="1779514" y="3438000"/>
            <a:ext cx="3420000" cy="342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8" name="Chart 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758714326"/>
                </p:ext>
              </p:extLst>
            </p:nvPr>
          </p:nvGraphicFramePr>
          <p:xfrm>
            <a:off x="5199514" y="3438000"/>
            <a:ext cx="3420000" cy="342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sp>
        <p:nvSpPr>
          <p:cNvPr id="13" name="TextBox 12"/>
          <p:cNvSpPr txBox="1"/>
          <p:nvPr/>
        </p:nvSpPr>
        <p:spPr>
          <a:xfrm>
            <a:off x="7043225" y="214942"/>
            <a:ext cx="49424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 smtClean="0"/>
              <a:t>Figure 2: Excess prevalence of gastrointestinal symptoms in the 10 years before diagnosis of UC</a:t>
            </a:r>
          </a:p>
          <a:p>
            <a:pPr algn="just"/>
            <a:endParaRPr lang="en-GB" dirty="0" smtClean="0"/>
          </a:p>
          <a:p>
            <a:pPr marL="342900" indent="-342900" algn="just">
              <a:buAutoNum type="alphaLcParenR"/>
            </a:pPr>
            <a:r>
              <a:rPr lang="en-GB" sz="1400" dirty="0" smtClean="0"/>
              <a:t>Abdominal/Perianal Pain</a:t>
            </a:r>
          </a:p>
          <a:p>
            <a:pPr marL="342900" indent="-342900" algn="just">
              <a:buAutoNum type="alphaLcParenR"/>
            </a:pPr>
            <a:r>
              <a:rPr lang="en-GB" sz="1400" dirty="0" smtClean="0"/>
              <a:t>Diarrhoea</a:t>
            </a:r>
          </a:p>
          <a:p>
            <a:pPr marL="342900" indent="-342900" algn="just">
              <a:buAutoNum type="alphaLcParenR"/>
            </a:pPr>
            <a:r>
              <a:rPr lang="en-GB" sz="1400" dirty="0" smtClean="0"/>
              <a:t>Rectal Bleeding</a:t>
            </a:r>
          </a:p>
          <a:p>
            <a:pPr marL="342900" indent="-342900" algn="just">
              <a:buAutoNum type="alphaLcParenR"/>
            </a:pPr>
            <a:r>
              <a:rPr lang="en-GB" sz="1400" dirty="0" smtClean="0"/>
              <a:t>All gastrointestinal </a:t>
            </a:r>
            <a:r>
              <a:rPr lang="en-GB" sz="1400" dirty="0" smtClean="0"/>
              <a:t>symptoms</a:t>
            </a:r>
          </a:p>
          <a:p>
            <a:pPr marL="342900" indent="-342900" algn="just">
              <a:buAutoNum type="alphaLcParenR"/>
            </a:pPr>
            <a:r>
              <a:rPr lang="en-GB" sz="1400" dirty="0" smtClean="0"/>
              <a:t>Earache (Control symptom)</a:t>
            </a:r>
            <a:endParaRPr lang="en-GB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485286" y="214942"/>
            <a:ext cx="301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a.</a:t>
            </a:r>
            <a:endParaRPr lang="en-GB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661092" y="214942"/>
            <a:ext cx="309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b</a:t>
            </a:r>
            <a:r>
              <a:rPr lang="en-GB" sz="1200" b="1" dirty="0" smtClean="0"/>
              <a:t>.</a:t>
            </a:r>
            <a:endParaRPr lang="en-GB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77272" y="3216428"/>
            <a:ext cx="2904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c.</a:t>
            </a:r>
            <a:endParaRPr lang="en-GB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678862" y="3212895"/>
            <a:ext cx="309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d.</a:t>
            </a:r>
            <a:endParaRPr lang="en-GB" b="1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0800000">
            <a:off x="354428" y="6369619"/>
            <a:ext cx="3935191" cy="298532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-322423" y="6365172"/>
            <a:ext cx="2047163" cy="2963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1970900" y="6365172"/>
            <a:ext cx="2123418" cy="3029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1943601" y="6371843"/>
            <a:ext cx="165782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Symptoms among Controls</a:t>
            </a:r>
            <a:endParaRPr lang="en-GB" sz="1050" dirty="0"/>
          </a:p>
        </p:txBody>
      </p:sp>
      <p:sp>
        <p:nvSpPr>
          <p:cNvPr id="22" name="TextBox 21"/>
          <p:cNvSpPr txBox="1"/>
          <p:nvPr/>
        </p:nvSpPr>
        <p:spPr>
          <a:xfrm>
            <a:off x="4282021" y="6371843"/>
            <a:ext cx="24497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Excess symptoms before ulcerative colitis</a:t>
            </a:r>
            <a:endParaRPr lang="en-GB" sz="105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33955" y="6448425"/>
            <a:ext cx="104776" cy="100014"/>
          </a:xfrm>
          <a:prstGeom prst="rect">
            <a:avLst/>
          </a:prstGeom>
          <a:pattFill prst="pct80">
            <a:fgClr>
              <a:schemeClr val="accent2"/>
            </a:fgClr>
            <a:bgClr>
              <a:schemeClr val="bg1"/>
            </a:bgClr>
          </a:pattFill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8"/>
          <a:srcRect l="2" t="47504" r="50339"/>
          <a:stretch/>
        </p:blipFill>
        <p:spPr>
          <a:xfrm>
            <a:off x="1734671" y="6445930"/>
            <a:ext cx="104060" cy="105004"/>
          </a:xfrm>
          <a:prstGeom prst="rect">
            <a:avLst/>
          </a:prstGeom>
        </p:spPr>
      </p:pic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1259700"/>
              </p:ext>
            </p:extLst>
          </p:nvPr>
        </p:nvGraphicFramePr>
        <p:xfrm>
          <a:off x="6836898" y="3212895"/>
          <a:ext cx="3175200" cy="300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6922989" y="3212895"/>
            <a:ext cx="3032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e</a:t>
            </a:r>
            <a:r>
              <a:rPr lang="en-GB" sz="1200" b="1" dirty="0" smtClean="0"/>
              <a:t>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45743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b="16969"/>
          <a:stretch/>
        </p:blipFill>
        <p:spPr>
          <a:xfrm>
            <a:off x="0" y="1265151"/>
            <a:ext cx="7642746" cy="44433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46710" y="247688"/>
            <a:ext cx="50461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 smtClean="0"/>
              <a:t>Figure 3: Probability of specialist review after presentation with chronic GI symptoms according to era of presentation</a:t>
            </a:r>
          </a:p>
          <a:p>
            <a:pPr algn="just"/>
            <a:endParaRPr lang="en-GB" dirty="0" smtClean="0"/>
          </a:p>
          <a:p>
            <a:pPr algn="just"/>
            <a:endParaRPr lang="en-GB" dirty="0"/>
          </a:p>
          <a:p>
            <a:pPr algn="just"/>
            <a:endParaRPr lang="en-GB" dirty="0" smtClean="0"/>
          </a:p>
          <a:p>
            <a:pPr algn="just"/>
            <a:endParaRPr lang="en-GB" dirty="0"/>
          </a:p>
          <a:p>
            <a:pPr algn="just"/>
            <a:endParaRPr lang="en-GB" dirty="0" smtClean="0"/>
          </a:p>
          <a:p>
            <a:pPr algn="just"/>
            <a:endParaRPr lang="en-GB" dirty="0"/>
          </a:p>
          <a:p>
            <a:pPr algn="just"/>
            <a:endParaRPr lang="en-GB" dirty="0" smtClean="0"/>
          </a:p>
        </p:txBody>
      </p:sp>
      <p:sp>
        <p:nvSpPr>
          <p:cNvPr id="6" name="Rectangle 5"/>
          <p:cNvSpPr/>
          <p:nvPr/>
        </p:nvSpPr>
        <p:spPr>
          <a:xfrm>
            <a:off x="8146229" y="1265151"/>
            <a:ext cx="384985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smtClean="0"/>
              <a:t>Chronic GI symptoms – Individuals presented to their GP with gastrointestinal symptoms twice within a 6 month period , where the presentations were at least 6 weeks apart.</a:t>
            </a:r>
          </a:p>
          <a:p>
            <a:pPr algn="just"/>
            <a:endParaRPr lang="en-GB" sz="1400" dirty="0" smtClean="0"/>
          </a:p>
          <a:p>
            <a:pPr algn="just"/>
            <a:r>
              <a:rPr lang="en-GB" sz="1400" dirty="0" smtClean="0"/>
              <a:t>Specialist review – Outpatient appointment with a gastroenterologist, paediatric gastroenterologist or colorectal surgeon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6349" y="5884953"/>
            <a:ext cx="3470047" cy="61100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3637" y="1642308"/>
            <a:ext cx="1801450" cy="530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72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15548" y="290677"/>
            <a:ext cx="4370126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 smtClean="0"/>
              <a:t>Figure 4: Probability of specialist review after presentation with chronic GI symptoms in individuals with and without a previous diagnosis of IBS</a:t>
            </a:r>
          </a:p>
          <a:p>
            <a:pPr algn="just"/>
            <a:endParaRPr lang="en-GB" dirty="0" smtClean="0"/>
          </a:p>
          <a:p>
            <a:pPr algn="just"/>
            <a:endParaRPr lang="en-GB" dirty="0"/>
          </a:p>
          <a:p>
            <a:pPr algn="just"/>
            <a:endParaRPr lang="en-GB" dirty="0" smtClean="0"/>
          </a:p>
          <a:p>
            <a:pPr algn="just"/>
            <a:endParaRPr lang="en-GB" dirty="0"/>
          </a:p>
          <a:p>
            <a:pPr algn="just"/>
            <a:endParaRPr lang="en-GB" dirty="0" smtClean="0"/>
          </a:p>
          <a:p>
            <a:pPr algn="just"/>
            <a:endParaRPr lang="en-GB" dirty="0" smtClean="0"/>
          </a:p>
          <a:p>
            <a:pPr algn="just"/>
            <a:endParaRPr lang="en-GB" dirty="0"/>
          </a:p>
          <a:p>
            <a:pPr algn="just"/>
            <a:endParaRPr lang="en-GB" dirty="0" smtClean="0"/>
          </a:p>
          <a:p>
            <a:pPr algn="just"/>
            <a:endParaRPr lang="en-GB" dirty="0"/>
          </a:p>
          <a:p>
            <a:pPr algn="just"/>
            <a:endParaRPr lang="en-GB" dirty="0" smtClean="0"/>
          </a:p>
          <a:p>
            <a:pPr algn="just"/>
            <a:endParaRPr lang="en-GB" dirty="0"/>
          </a:p>
          <a:p>
            <a:pPr algn="just"/>
            <a:endParaRPr lang="en-GB" dirty="0" smtClean="0"/>
          </a:p>
          <a:p>
            <a:pPr algn="just"/>
            <a:endParaRPr lang="en-GB" dirty="0"/>
          </a:p>
          <a:p>
            <a:pPr algn="just"/>
            <a:endParaRPr lang="en-GB" dirty="0" smtClean="0"/>
          </a:p>
          <a:p>
            <a:pPr algn="just"/>
            <a:endParaRPr lang="en-GB" dirty="0"/>
          </a:p>
          <a:p>
            <a:pPr algn="just"/>
            <a:endParaRPr lang="en-GB" dirty="0" smtClean="0"/>
          </a:p>
          <a:p>
            <a:pPr algn="just"/>
            <a:endParaRPr lang="en-GB" sz="2000" dirty="0"/>
          </a:p>
          <a:p>
            <a:pPr algn="just"/>
            <a:endParaRPr lang="en-GB" dirty="0" smtClean="0"/>
          </a:p>
        </p:txBody>
      </p:sp>
      <p:sp>
        <p:nvSpPr>
          <p:cNvPr id="6" name="Rectangle 5"/>
          <p:cNvSpPr/>
          <p:nvPr/>
        </p:nvSpPr>
        <p:spPr>
          <a:xfrm>
            <a:off x="314179" y="4950938"/>
            <a:ext cx="1167149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IBS – Irritable bowel syndrome</a:t>
            </a:r>
          </a:p>
          <a:p>
            <a:endParaRPr lang="en-GB" dirty="0" smtClean="0"/>
          </a:p>
          <a:p>
            <a:r>
              <a:rPr lang="en-GB" dirty="0" smtClean="0"/>
              <a:t>Chronic GI symptoms – Individuals presented to their GP with gastrointestinal symptoms twice within a 6 month period , where the presentations were at least 6 weeks apart.</a:t>
            </a:r>
          </a:p>
          <a:p>
            <a:pPr algn="just"/>
            <a:endParaRPr lang="en-GB" dirty="0" smtClean="0"/>
          </a:p>
          <a:p>
            <a:pPr algn="just"/>
            <a:r>
              <a:rPr lang="en-GB" dirty="0" smtClean="0"/>
              <a:t>Specialist review – Outpatient appointment with a gastroenterologist, paediatric gastroenterologist or colorectal surgeon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179" y="99060"/>
            <a:ext cx="6875585" cy="47350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337481" y="655093"/>
            <a:ext cx="2456597" cy="1637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92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42417</TotalTime>
  <Words>437</Words>
  <Application>Microsoft Office PowerPoint</Application>
  <PresentationFormat>Widescreen</PresentationFormat>
  <Paragraphs>126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Figures Prevalence and duration of gastrointestinal symptoms  in the decade before diagnosis of Inflammatory Bowel Disease; a nationally representative cohort study in the UK, 1998-2016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Blackwell</dc:creator>
  <cp:lastModifiedBy>Jonathan Blackwell</cp:lastModifiedBy>
  <cp:revision>29</cp:revision>
  <dcterms:created xsi:type="dcterms:W3CDTF">2019-10-30T10:55:14Z</dcterms:created>
  <dcterms:modified xsi:type="dcterms:W3CDTF">2020-04-27T16:39:55Z</dcterms:modified>
</cp:coreProperties>
</file>