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>
            <a:extLst>
              <a:ext uri="{FF2B5EF4-FFF2-40B4-BE49-F238E27FC236}">
                <a16:creationId xmlns:a16="http://schemas.microsoft.com/office/drawing/2014/main" id="{A82E9E6E-86EE-9E42-9444-E81BAA49BCEE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>
            <a:extLst>
              <a:ext uri="{FF2B5EF4-FFF2-40B4-BE49-F238E27FC236}">
                <a16:creationId xmlns:a16="http://schemas.microsoft.com/office/drawing/2014/main" id="{6255A667-CCAC-DB43-B9FD-BDC325898A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AC15BE-C31F-4A12-82B6-CF5B121DD93A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>
            <a:extLst>
              <a:ext uri="{FF2B5EF4-FFF2-40B4-BE49-F238E27FC236}">
                <a16:creationId xmlns:a16="http://schemas.microsoft.com/office/drawing/2014/main" id="{022A3E44-780C-CD4E-9DC9-75B5342BBD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>
            <a:extLst>
              <a:ext uri="{FF2B5EF4-FFF2-40B4-BE49-F238E27FC236}">
                <a16:creationId xmlns:a16="http://schemas.microsoft.com/office/drawing/2014/main" id="{801F36B8-BFB5-1E4C-8E67-FAC624D171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5CA8B0-2E4E-4127-A500-A2060312A44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>
            <a:extLst>
              <a:ext uri="{FF2B5EF4-FFF2-40B4-BE49-F238E27FC236}">
                <a16:creationId xmlns:a16="http://schemas.microsoft.com/office/drawing/2014/main" id="{5C8F99A5-6A7F-5B46-86D2-9AE6590236EB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>
            <a:extLst>
              <a:ext uri="{FF2B5EF4-FFF2-40B4-BE49-F238E27FC236}">
                <a16:creationId xmlns:a16="http://schemas.microsoft.com/office/drawing/2014/main" id="{8D47BCEA-8DD2-3A48-BDD1-D2F2C79893B8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6668717-85D3-404B-B84F-15C635CD4DB6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>
            <a:extLst>
              <a:ext uri="{FF2B5EF4-FFF2-40B4-BE49-F238E27FC236}">
                <a16:creationId xmlns:a16="http://schemas.microsoft.com/office/drawing/2014/main" id="{9FA7C215-4928-1949-B827-ECECF58C1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>
            <a:extLst>
              <a:ext uri="{FF2B5EF4-FFF2-40B4-BE49-F238E27FC236}">
                <a16:creationId xmlns:a16="http://schemas.microsoft.com/office/drawing/2014/main" id="{0ECCCDB2-AA7A-2B44-A8D6-6DB76A6B9EF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>
            <a:extLst>
              <a:ext uri="{FF2B5EF4-FFF2-40B4-BE49-F238E27FC236}">
                <a16:creationId xmlns:a16="http://schemas.microsoft.com/office/drawing/2014/main" id="{93DEF2F7-CC14-CF4F-BC9D-8C2C624C6F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473C4DF-A9F4-43D9-97CB-40B59357C75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/>
                <a:ea typeface="Arial"/>
              </a:rPr>
              <a:t>Figure 1 </a:t>
            </a:r>
            <a:r>
              <a:rPr lang="en-US" altLang="en-US">
                <a:latin typeface="Arial"/>
                <a:ea typeface="Arial"/>
              </a:rPr>
              <a:t>Flow chart of study participant follow-up.
</a:t>
            </a:r>
            <a:endParaRPr lang="en-US" altLang="en-US">
              <a:latin typeface="Arial"/>
              <a:ea typeface="Arial"/>
            </a:endParaRPr>
          </a:p>
          <a:p>
            <a:pPr marL="0" lvl="0" indent="0"/>
            <a:r>
              <a:rPr lang="en-US" altLang="en-US">
                <a:latin typeface="Arial"/>
                <a:ea typeface="Arial"/>
              </a:rPr>
              <a:t>Unless provided in the caption above, the following copyright applies to the content of this slide: © The Author(s) 2019. Published by Oxford University Press on behalf of Royal Society of Tropical Medicine and Hygiene. All rights reserved. For permissions, please e-mail: journals.permissions@oup.com.This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/>
              <a:ea typeface="Arial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7D85E-A2B4-4028-A516-0DB09A6127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98003-1E31-4241-866C-75C5B9575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>
            <a:extLst>
              <a:ext uri="{FF2B5EF4-FFF2-40B4-BE49-F238E27FC236}">
                <a16:creationId xmlns:a16="http://schemas.microsoft.com/office/drawing/2014/main" id="{C6460008-2D95-48E7-AC1C-DA06D43C99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>
            <a:extLst>
              <a:ext uri="{FF2B5EF4-FFF2-40B4-BE49-F238E27FC236}">
                <a16:creationId xmlns:a16="http://schemas.microsoft.com/office/drawing/2014/main" id="{5E13B5E2-6B4A-1145-B6E5-30BF224D6AF3}"/>
              </a:ext>
            </a:extLst>
          </p:cNvPr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>
            <a:extLst>
              <a:ext uri="{FF2B5EF4-FFF2-40B4-BE49-F238E27FC236}">
                <a16:creationId xmlns:a16="http://schemas.microsoft.com/office/drawing/2014/main" id="{3A59B449-7601-8440-A788-6D3FCFF97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3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anose="020b0604020202020204" pitchFamily="34" charset="0"/>
          <a:ea typeface="ＭＳ Ｐゴシック" pitchFamily="34" charset="-128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anose="020b0604020202020204" pitchFamily="34" charset="0"/>
          <a:ea typeface="ＭＳ Ｐゴシック" pitchFamily="34" charset="-128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anose="020b0604020202020204" pitchFamily="34" charset="0"/>
          <a:ea typeface="ＭＳ Ｐゴシック" pitchFamily="34" charset="-128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anose="020b0604020202020204" pitchFamily="34" charset="0"/>
          <a:ea typeface="ＭＳ Ｐゴシック" pitchFamily="34" charset="-128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rstmh/trz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Transactions of The Royal Society of Tropical Medicine and Hygiene</a:t>
            </a:r>
            <a:r>
              <a:rPr lang="en-US" altLang="en-US" sz="1000">
                <a:solidFill>
                  <a:srgbClr val="333333"/>
                </a:solidFill>
              </a:rPr>
              <a:t>, trz100,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https://doi.org/10.1093/trstmh/trz100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chart of study participant follow-up.
</a:t>
            </a:r>
            <a:endParaRPr lang="en-US" altLang="en-US" b="0"/>
          </a:p>
        </p:txBody>
      </p:sp>
      <p:pic>
        <p:nvPicPr>
          <p:cNvPr id="512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67450"/>
            <a:ext cx="1058862" cy="2984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515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2038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chart of study participant follow-up.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Nirbhay Desai (Contractor)</cp:lastModifiedBy>
  <cp:revision>159</cp:revision>
  <dcterms:created xsi:type="dcterms:W3CDTF">2015-12-31T14:57:12Z</dcterms:created>
  <dcterms:modified xsi:type="dcterms:W3CDTF">2019-11-18T09:55:18Z</dcterms:modified>
</cp:coreProperties>
</file>