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2" r:id="rId5"/>
    <p:sldMasterId id="2147483705" r:id="rId6"/>
  </p:sldMasterIdLst>
  <p:notesMasterIdLst>
    <p:notesMasterId r:id="rId22"/>
  </p:notesMasterIdLst>
  <p:sldIdLst>
    <p:sldId id="297" r:id="rId7"/>
    <p:sldId id="257" r:id="rId8"/>
    <p:sldId id="300" r:id="rId9"/>
    <p:sldId id="260" r:id="rId10"/>
    <p:sldId id="261" r:id="rId11"/>
    <p:sldId id="283" r:id="rId12"/>
    <p:sldId id="289" r:id="rId13"/>
    <p:sldId id="282" r:id="rId14"/>
    <p:sldId id="281" r:id="rId15"/>
    <p:sldId id="303" r:id="rId16"/>
    <p:sldId id="298" r:id="rId17"/>
    <p:sldId id="305" r:id="rId18"/>
    <p:sldId id="302" r:id="rId19"/>
    <p:sldId id="294" r:id="rId20"/>
    <p:sldId id="292" r:id="rId21"/>
  </p:sldIdLst>
  <p:sldSz cx="9906000" cy="6858000" type="A4"/>
  <p:notesSz cx="6858000" cy="9144000"/>
  <p:defaultTextStyle>
    <a:defPPr>
      <a:defRPr lang="de-DE"/>
    </a:defPPr>
    <a:lvl1pPr marL="0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56880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13763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370643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27523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4406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741286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198166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655046" algn="l" defTabSz="91376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244">
          <p15:clr>
            <a:srgbClr val="A4A3A4"/>
          </p15:clr>
        </p15:guide>
        <p15:guide id="5" orient="horz" pos="255" userDrawn="1">
          <p15:clr>
            <a:srgbClr val="A4A3A4"/>
          </p15:clr>
        </p15:guide>
        <p15:guide id="9" orient="horz" pos="3158" userDrawn="1">
          <p15:clr>
            <a:srgbClr val="A4A3A4"/>
          </p15:clr>
        </p15:guide>
        <p15:guide id="10" orient="horz" pos="3976">
          <p15:clr>
            <a:srgbClr val="A4A3A4"/>
          </p15:clr>
        </p15:guide>
        <p15:guide id="11" orient="horz" pos="1638" userDrawn="1">
          <p15:clr>
            <a:srgbClr val="A4A3A4"/>
          </p15:clr>
        </p15:guide>
        <p15:guide id="32" pos="2816" userDrawn="1">
          <p15:clr>
            <a:srgbClr val="A4A3A4"/>
          </p15:clr>
        </p15:guide>
        <p15:guide id="35" pos="421" userDrawn="1">
          <p15:clr>
            <a:srgbClr val="A4A3A4"/>
          </p15:clr>
        </p15:guide>
        <p15:guide id="46" pos="3092" userDrawn="1">
          <p15:clr>
            <a:srgbClr val="A4A3A4"/>
          </p15:clr>
        </p15:guide>
        <p15:guide id="47" pos="2296" userDrawn="1">
          <p15:clr>
            <a:srgbClr val="A4A3A4"/>
          </p15:clr>
        </p15:guide>
        <p15:guide id="48" pos="1487" userDrawn="1">
          <p15:clr>
            <a:srgbClr val="A4A3A4"/>
          </p15:clr>
        </p15:guide>
        <p15:guide id="49" pos="4685" userDrawn="1">
          <p15:clr>
            <a:srgbClr val="A4A3A4"/>
          </p15:clr>
        </p15:guide>
        <p15:guide id="50" pos="2043" userDrawn="1">
          <p15:clr>
            <a:srgbClr val="A4A3A4"/>
          </p15:clr>
        </p15:guide>
        <p15:guide id="51" pos="4159" userDrawn="1">
          <p15:clr>
            <a:srgbClr val="A4A3A4"/>
          </p15:clr>
        </p15:guide>
        <p15:guide id="52" orient="horz" pos="3446">
          <p15:clr>
            <a:srgbClr val="A4A3A4"/>
          </p15:clr>
        </p15:guide>
        <p15:guide id="53" orient="horz" pos="783">
          <p15:clr>
            <a:srgbClr val="A4A3A4"/>
          </p15:clr>
        </p15:guide>
        <p15:guide id="54" orient="horz" pos="3126">
          <p15:clr>
            <a:srgbClr val="A4A3A4"/>
          </p15:clr>
        </p15:guide>
        <p15:guide id="55" orient="horz" pos="4072">
          <p15:clr>
            <a:srgbClr val="A4A3A4"/>
          </p15:clr>
        </p15:guide>
        <p15:guide id="56" orient="horz" pos="2116">
          <p15:clr>
            <a:srgbClr val="A4A3A4"/>
          </p15:clr>
        </p15:guide>
        <p15:guide id="57" orient="horz" pos="1095">
          <p15:clr>
            <a:srgbClr val="A4A3A4"/>
          </p15:clr>
        </p15:guide>
        <p15:guide id="58" orient="horz" pos="1412">
          <p15:clr>
            <a:srgbClr val="A4A3A4"/>
          </p15:clr>
        </p15:guide>
        <p15:guide id="59" orient="horz" pos="466">
          <p15:clr>
            <a:srgbClr val="A4A3A4"/>
          </p15:clr>
        </p15:guide>
        <p15:guide id="60" orient="horz" pos="1800">
          <p15:clr>
            <a:srgbClr val="A4A3A4"/>
          </p15:clr>
        </p15:guide>
        <p15:guide id="61" orient="horz" pos="2432">
          <p15:clr>
            <a:srgbClr val="A4A3A4"/>
          </p15:clr>
        </p15:guide>
        <p15:guide id="62" orient="horz" pos="2752">
          <p15:clr>
            <a:srgbClr val="A4A3A4"/>
          </p15:clr>
        </p15:guide>
        <p15:guide id="63" orient="horz" pos="3758">
          <p15:clr>
            <a:srgbClr val="A4A3A4"/>
          </p15:clr>
        </p15:guide>
        <p15:guide id="64" orient="horz" pos="2984">
          <p15:clr>
            <a:srgbClr val="A4A3A4"/>
          </p15:clr>
        </p15:guide>
        <p15:guide id="65" orient="horz" pos="14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 Steffel" initials="JS" lastIdx="5" clrIdx="0"/>
  <p:cmAuthor id="1" name="Häusler, Karl Georg" initials="KGH" lastIdx="56" clrIdx="1"/>
  <p:cmAuthor id="2" name="Jonas Oldgren" initials="" lastIdx="5" clrIdx="2"/>
  <p:cmAuthor id="3" name="Peter Sinnaeve" initials="PS" lastIdx="1" clrIdx="3"/>
  <p:cmAuthor id="4" name="Peter Sinnaeve" initials="PS [2]" lastIdx="1" clrIdx="4"/>
  <p:cmAuthor id="5" name="Steffel Jan" initials="JS" lastIdx="4" clrIdx="5">
    <p:extLst/>
  </p:cmAuthor>
  <p:cmAuthor id="6" name="Häusler, Karl Georg" initials="HKG" lastIdx="17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CC00"/>
    <a:srgbClr val="3366FF"/>
    <a:srgbClr val="0000FF"/>
    <a:srgbClr val="00FF00"/>
    <a:srgbClr val="99CCFF"/>
    <a:srgbClr val="009999"/>
    <a:srgbClr val="66FF66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5514" autoAdjust="0"/>
  </p:normalViewPr>
  <p:slideViewPr>
    <p:cSldViewPr snapToGrid="0" showGuides="1">
      <p:cViewPr varScale="1">
        <p:scale>
          <a:sx n="90" d="100"/>
          <a:sy n="90" d="100"/>
        </p:scale>
        <p:origin x="954" y="90"/>
      </p:cViewPr>
      <p:guideLst>
        <p:guide orient="horz" pos="2244"/>
        <p:guide orient="horz" pos="255"/>
        <p:guide orient="horz" pos="3158"/>
        <p:guide orient="horz" pos="3976"/>
        <p:guide orient="horz" pos="1638"/>
        <p:guide pos="2816"/>
        <p:guide pos="421"/>
        <p:guide pos="3092"/>
        <p:guide pos="2296"/>
        <p:guide pos="1487"/>
        <p:guide pos="4685"/>
        <p:guide pos="2043"/>
        <p:guide pos="4159"/>
        <p:guide orient="horz" pos="3446"/>
        <p:guide orient="horz" pos="783"/>
        <p:guide orient="horz" pos="3126"/>
        <p:guide orient="horz" pos="4072"/>
        <p:guide orient="horz" pos="2116"/>
        <p:guide orient="horz" pos="1095"/>
        <p:guide orient="horz" pos="1412"/>
        <p:guide orient="horz" pos="466"/>
        <p:guide orient="horz" pos="1800"/>
        <p:guide orient="horz" pos="2432"/>
        <p:guide orient="horz" pos="2752"/>
        <p:guide orient="horz" pos="3758"/>
        <p:guide orient="horz" pos="2984"/>
        <p:guide orient="horz" pos="14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2"/>
    </p:cViewPr>
  </p:sorterViewPr>
  <p:notesViewPr>
    <p:cSldViewPr snapToGrid="0" showGuides="1">
      <p:cViewPr varScale="1">
        <p:scale>
          <a:sx n="90" d="100"/>
          <a:sy n="90" d="100"/>
        </p:scale>
        <p:origin x="-36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8EE87-59AF-4EE3-9345-27115064CA97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E2358-8E9E-421C-97E8-1CA13B64E29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80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80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63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43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23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406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86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66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46" algn="l" defTabSz="9137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E2358-8E9E-421C-97E8-1CA13B64E29E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006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E2358-8E9E-421C-97E8-1CA13B64E29E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611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2361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0150" y="1143000"/>
            <a:ext cx="44577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2361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3" y="1122371"/>
            <a:ext cx="7429498" cy="2387601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3" y="3602046"/>
            <a:ext cx="7429498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880" indent="0" algn="ctr">
              <a:buNone/>
              <a:defRPr sz="2000"/>
            </a:lvl2pPr>
            <a:lvl3pPr marL="913763" indent="0" algn="ctr">
              <a:buNone/>
              <a:defRPr sz="2000"/>
            </a:lvl3pPr>
            <a:lvl4pPr marL="1370643" indent="0" algn="ctr">
              <a:buNone/>
              <a:defRPr sz="1600"/>
            </a:lvl4pPr>
            <a:lvl5pPr marL="1827523" indent="0" algn="ctr">
              <a:buNone/>
              <a:defRPr sz="1600"/>
            </a:lvl5pPr>
            <a:lvl6pPr marL="2284406" indent="0" algn="ctr">
              <a:buNone/>
              <a:defRPr sz="1600"/>
            </a:lvl6pPr>
            <a:lvl7pPr marL="2741286" indent="0" algn="ctr">
              <a:buNone/>
              <a:defRPr sz="1600"/>
            </a:lvl7pPr>
            <a:lvl8pPr marL="3198166" indent="0" algn="ctr">
              <a:buNone/>
              <a:defRPr sz="1600"/>
            </a:lvl8pPr>
            <a:lvl9pPr marL="3655046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433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932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3" y="365134"/>
            <a:ext cx="2135980" cy="58118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40" y="365134"/>
            <a:ext cx="6284118" cy="58118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9240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80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00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27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46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91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90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17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9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563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91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57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853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98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90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9491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6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11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70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1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84" y="1709738"/>
            <a:ext cx="8543923" cy="2852738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84" y="4589463"/>
            <a:ext cx="8543923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8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7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3706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2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1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79020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093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68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515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31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906000" cy="395288"/>
          </a:xfrm>
          <a:prstGeom prst="rect">
            <a:avLst/>
          </a:prstGeom>
          <a:solidFill>
            <a:srgbClr val="4F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Gruppierung 10"/>
          <p:cNvGrpSpPr>
            <a:grpSpLocks/>
          </p:cNvGrpSpPr>
          <p:nvPr userDrawn="1"/>
        </p:nvGrpSpPr>
        <p:grpSpPr bwMode="auto">
          <a:xfrm>
            <a:off x="579572" y="87316"/>
            <a:ext cx="313002" cy="242887"/>
            <a:chOff x="458786" y="1117600"/>
            <a:chExt cx="1830389" cy="1535113"/>
          </a:xfrm>
        </p:grpSpPr>
        <p:sp>
          <p:nvSpPr>
            <p:cNvPr id="6" name="Freihandform 9"/>
            <p:cNvSpPr/>
            <p:nvPr/>
          </p:nvSpPr>
          <p:spPr>
            <a:xfrm>
              <a:off x="1464494" y="1117600"/>
              <a:ext cx="824681" cy="1434779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rgbClr val="CD33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  <p:sp>
          <p:nvSpPr>
            <p:cNvPr id="7" name="Freihandform 10"/>
            <p:cNvSpPr/>
            <p:nvPr/>
          </p:nvSpPr>
          <p:spPr>
            <a:xfrm rot="18003148">
              <a:off x="766492" y="1522265"/>
              <a:ext cx="822742" cy="1438160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</p:grp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052512" y="85728"/>
            <a:ext cx="3198813" cy="328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7"/>
          <p:cNvCxnSpPr/>
          <p:nvPr userDrawn="1"/>
        </p:nvCxnSpPr>
        <p:spPr>
          <a:xfrm>
            <a:off x="662120" y="3357566"/>
            <a:ext cx="8679788" cy="1587"/>
          </a:xfrm>
          <a:prstGeom prst="line">
            <a:avLst/>
          </a:prstGeom>
          <a:ln w="19050">
            <a:solidFill>
              <a:srgbClr val="CD33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 rot="16200000">
            <a:off x="8782712" y="5745085"/>
            <a:ext cx="17478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prstClr val="black"/>
                </a:solidFill>
                <a:cs typeface="Arial" pitchFamily="34" charset="0"/>
              </a:rPr>
              <a:t>L.CH.HC.04.2012.0118-DE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2523" y="1772819"/>
            <a:ext cx="84201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63840" y="3645024"/>
            <a:ext cx="8501628" cy="864096"/>
          </a:xfrm>
        </p:spPr>
        <p:txBody>
          <a:bodyPr/>
          <a:lstStyle>
            <a:lvl1pPr marL="0" indent="0" algn="l">
              <a:buNone/>
              <a:defRPr>
                <a:solidFill>
                  <a:srgbClr val="7030A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F4225A-1F15-454B-8519-07CC8D52FD69}" type="slidenum">
              <a:rPr lang="de-DE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48261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9906000" cy="395288"/>
          </a:xfrm>
          <a:prstGeom prst="rect">
            <a:avLst/>
          </a:prstGeom>
          <a:solidFill>
            <a:srgbClr val="4F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6" name="Gruppierung 10"/>
          <p:cNvGrpSpPr>
            <a:grpSpLocks/>
          </p:cNvGrpSpPr>
          <p:nvPr userDrawn="1"/>
        </p:nvGrpSpPr>
        <p:grpSpPr bwMode="auto">
          <a:xfrm>
            <a:off x="579572" y="87316"/>
            <a:ext cx="313002" cy="242887"/>
            <a:chOff x="458786" y="1117600"/>
            <a:chExt cx="1830389" cy="1535113"/>
          </a:xfrm>
        </p:grpSpPr>
        <p:sp>
          <p:nvSpPr>
            <p:cNvPr id="8" name="Freihandform 9"/>
            <p:cNvSpPr/>
            <p:nvPr/>
          </p:nvSpPr>
          <p:spPr>
            <a:xfrm>
              <a:off x="1464494" y="1117600"/>
              <a:ext cx="824681" cy="1434779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rgbClr val="CD33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  <p:sp>
          <p:nvSpPr>
            <p:cNvPr id="9" name="Freihandform 10"/>
            <p:cNvSpPr/>
            <p:nvPr/>
          </p:nvSpPr>
          <p:spPr>
            <a:xfrm rot="18003148">
              <a:off x="766492" y="1522265"/>
              <a:ext cx="822742" cy="1438160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1052512" y="85728"/>
            <a:ext cx="3198813" cy="328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 rot="16200000">
            <a:off x="8782712" y="5745085"/>
            <a:ext cx="17478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prstClr val="black"/>
                </a:solidFill>
                <a:cs typeface="Arial" pitchFamily="34" charset="0"/>
              </a:rPr>
              <a:t>L.CH.HC.04.2012.0118-DE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>
            <a:lvl1pPr>
              <a:defRPr lang="de-DE" dirty="0" smtClean="0"/>
            </a:lvl1pPr>
            <a:lvl2pPr marL="365125" indent="-182563">
              <a:buFont typeface="Symbol" pitchFamily="18" charset="2"/>
              <a:buNone/>
              <a:defRPr lang="de-DE" sz="1500" b="1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285750" indent="-285750">
              <a:defRPr lang="de-DE" dirty="0" smtClean="0"/>
            </a:lvl3pPr>
            <a:lvl4pPr marL="365125">
              <a:lnSpc>
                <a:spcPct val="90000"/>
              </a:lnSpc>
              <a:spcBef>
                <a:spcPts val="1000"/>
              </a:spcBef>
              <a:buClr>
                <a:srgbClr val="CD3365"/>
              </a:buClr>
              <a:buSzPct val="125000"/>
              <a:buFont typeface="Arial" pitchFamily="34" charset="0"/>
              <a:buChar char="•"/>
              <a:defRPr lang="de-DE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buClrTx/>
              <a:defRPr lang="de-DE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1"/>
            <a:r>
              <a:rPr lang="de-DE" dirty="0" smtClean="0"/>
              <a:t>Textmasterformat bearbeiten</a:t>
            </a:r>
          </a:p>
          <a:p>
            <a:pPr lvl="3"/>
            <a:r>
              <a:rPr lang="de-DE" dirty="0" smtClean="0"/>
              <a:t>Zweite Ebene</a:t>
            </a:r>
          </a:p>
          <a:p>
            <a:pPr lvl="4"/>
            <a:r>
              <a:rPr lang="de-DE" dirty="0" smtClean="0"/>
              <a:t>Dritte Ebene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13889" y="122548"/>
            <a:ext cx="4524772" cy="30187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lang="de-CH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5"/>
          </p:nvPr>
        </p:nvSpPr>
        <p:spPr>
          <a:xfrm>
            <a:off x="7684029" y="133353"/>
            <a:ext cx="1657879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3685D-9B6A-43A4-9C96-A579F52ECADB}" type="slidenum">
              <a:rPr lang="de-DE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74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>
          <a:xfrm>
            <a:off x="0" y="0"/>
            <a:ext cx="9906000" cy="395288"/>
          </a:xfrm>
          <a:prstGeom prst="rect">
            <a:avLst/>
          </a:prstGeom>
          <a:solidFill>
            <a:srgbClr val="4F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7" name="Gruppierung 10"/>
          <p:cNvGrpSpPr>
            <a:grpSpLocks/>
          </p:cNvGrpSpPr>
          <p:nvPr userDrawn="1"/>
        </p:nvGrpSpPr>
        <p:grpSpPr bwMode="auto">
          <a:xfrm>
            <a:off x="579572" y="87316"/>
            <a:ext cx="313002" cy="242887"/>
            <a:chOff x="458786" y="1117600"/>
            <a:chExt cx="1830389" cy="1535113"/>
          </a:xfrm>
        </p:grpSpPr>
        <p:sp>
          <p:nvSpPr>
            <p:cNvPr id="11" name="Freihandform 9"/>
            <p:cNvSpPr/>
            <p:nvPr/>
          </p:nvSpPr>
          <p:spPr>
            <a:xfrm>
              <a:off x="1464494" y="1117600"/>
              <a:ext cx="824681" cy="1434779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rgbClr val="CD33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  <p:sp>
          <p:nvSpPr>
            <p:cNvPr id="12" name="Freihandform 10"/>
            <p:cNvSpPr/>
            <p:nvPr/>
          </p:nvSpPr>
          <p:spPr>
            <a:xfrm rot="18003148">
              <a:off x="766492" y="1522265"/>
              <a:ext cx="822742" cy="1438160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</p:grp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1052512" y="85728"/>
            <a:ext cx="3198813" cy="328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 Box 10"/>
          <p:cNvSpPr txBox="1">
            <a:spLocks noChangeArrowheads="1"/>
          </p:cNvSpPr>
          <p:nvPr userDrawn="1"/>
        </p:nvSpPr>
        <p:spPr bwMode="auto">
          <a:xfrm rot="16200000">
            <a:off x="8782712" y="5745085"/>
            <a:ext cx="17478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prstClr val="black"/>
                </a:solidFill>
                <a:cs typeface="Arial" pitchFamily="34" charset="0"/>
              </a:rPr>
              <a:t>L.CH.HC.04.2012.0118-DE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idx="1"/>
          </p:nvPr>
        </p:nvSpPr>
        <p:spPr>
          <a:xfrm>
            <a:off x="662525" y="1624640"/>
            <a:ext cx="4134459" cy="446865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9" name="Textplatzhalter 2"/>
          <p:cNvSpPr>
            <a:spLocks noGrp="1"/>
          </p:cNvSpPr>
          <p:nvPr>
            <p:ph idx="13"/>
          </p:nvPr>
        </p:nvSpPr>
        <p:spPr>
          <a:xfrm>
            <a:off x="5031008" y="1624640"/>
            <a:ext cx="4310900" cy="454066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13889" y="122548"/>
            <a:ext cx="4524772" cy="30187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lang="de-CH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Foliennummernplatzhalter 6"/>
          <p:cNvSpPr>
            <a:spLocks noGrp="1"/>
          </p:cNvSpPr>
          <p:nvPr>
            <p:ph type="sldNum" sz="quarter" idx="15"/>
          </p:nvPr>
        </p:nvSpPr>
        <p:spPr>
          <a:xfrm>
            <a:off x="7684029" y="133353"/>
            <a:ext cx="1657879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B9863-D11B-4173-BFFC-8F64EBD2CD02}" type="slidenum">
              <a:rPr lang="de-DE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939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 userDrawn="1"/>
        </p:nvSpPr>
        <p:spPr>
          <a:xfrm>
            <a:off x="0" y="0"/>
            <a:ext cx="9906000" cy="395288"/>
          </a:xfrm>
          <a:prstGeom prst="rect">
            <a:avLst/>
          </a:prstGeom>
          <a:solidFill>
            <a:srgbClr val="4F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9" name="Gruppierung 10"/>
          <p:cNvGrpSpPr>
            <a:grpSpLocks/>
          </p:cNvGrpSpPr>
          <p:nvPr userDrawn="1"/>
        </p:nvGrpSpPr>
        <p:grpSpPr bwMode="auto">
          <a:xfrm>
            <a:off x="579572" y="87316"/>
            <a:ext cx="313002" cy="242887"/>
            <a:chOff x="458786" y="1117600"/>
            <a:chExt cx="1830389" cy="1535113"/>
          </a:xfrm>
        </p:grpSpPr>
        <p:sp>
          <p:nvSpPr>
            <p:cNvPr id="14" name="Freihandform 9"/>
            <p:cNvSpPr/>
            <p:nvPr/>
          </p:nvSpPr>
          <p:spPr>
            <a:xfrm>
              <a:off x="1464494" y="1117600"/>
              <a:ext cx="824681" cy="1434779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rgbClr val="CD33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  <p:sp>
          <p:nvSpPr>
            <p:cNvPr id="15" name="Freihandform 10"/>
            <p:cNvSpPr/>
            <p:nvPr/>
          </p:nvSpPr>
          <p:spPr>
            <a:xfrm rot="18003148">
              <a:off x="766492" y="1522265"/>
              <a:ext cx="822742" cy="1438160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</p:grp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1052512" y="85728"/>
            <a:ext cx="3198813" cy="328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Text Box 10"/>
          <p:cNvSpPr txBox="1">
            <a:spLocks noChangeArrowheads="1"/>
          </p:cNvSpPr>
          <p:nvPr userDrawn="1"/>
        </p:nvSpPr>
        <p:spPr bwMode="auto">
          <a:xfrm rot="16200000">
            <a:off x="8782712" y="5745085"/>
            <a:ext cx="17478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prstClr val="black"/>
                </a:solidFill>
                <a:cs typeface="Arial" pitchFamily="34" charset="0"/>
              </a:rPr>
              <a:t>L.CH.HC.04.2012.0118-DE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1636" y="1535113"/>
            <a:ext cx="4223674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idx="13"/>
          </p:nvPr>
        </p:nvSpPr>
        <p:spPr>
          <a:xfrm>
            <a:off x="662525" y="2416728"/>
            <a:ext cx="4134459" cy="403660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rgbClr val="CD3365"/>
              </a:buClr>
              <a:defRPr/>
            </a:lvl1pPr>
            <a:lvl2pPr>
              <a:buClr>
                <a:srgbClr val="CD3365"/>
              </a:buClr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idx="14"/>
          </p:nvPr>
        </p:nvSpPr>
        <p:spPr>
          <a:xfrm>
            <a:off x="5031008" y="2416728"/>
            <a:ext cx="4310900" cy="4036608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CD3365"/>
              </a:buClr>
              <a:buFont typeface="Arial" pitchFamily="34" charset="0"/>
              <a:defRPr lang="de-DE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CD3365"/>
              </a:buClr>
              <a:buFont typeface="Arial" pitchFamily="34" charset="0"/>
              <a:defRPr lang="de-DE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2" name="Textplatzhalter 2"/>
          <p:cNvSpPr>
            <a:spLocks noGrp="1"/>
          </p:cNvSpPr>
          <p:nvPr>
            <p:ph type="body" idx="15"/>
          </p:nvPr>
        </p:nvSpPr>
        <p:spPr>
          <a:xfrm>
            <a:off x="5066855" y="1544638"/>
            <a:ext cx="4223674" cy="639762"/>
          </a:xfrm>
        </p:spPr>
        <p:txBody>
          <a:bodyPr anchor="b">
            <a:normAutofit/>
          </a:bodyPr>
          <a:lstStyle>
            <a:lvl1pPr marL="0" indent="0" algn="l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1013889" y="122548"/>
            <a:ext cx="4524772" cy="30187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lang="de-CH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Foliennummernplatzhalter 6"/>
          <p:cNvSpPr>
            <a:spLocks noGrp="1"/>
          </p:cNvSpPr>
          <p:nvPr>
            <p:ph type="sldNum" sz="quarter" idx="17"/>
          </p:nvPr>
        </p:nvSpPr>
        <p:spPr>
          <a:xfrm>
            <a:off x="7684029" y="133353"/>
            <a:ext cx="1657879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2D19-7732-459E-AC14-273F444B9496}" type="slidenum">
              <a:rPr lang="de-DE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732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906000" cy="395288"/>
          </a:xfrm>
          <a:prstGeom prst="rect">
            <a:avLst/>
          </a:prstGeom>
          <a:solidFill>
            <a:srgbClr val="4F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Gruppierung 10"/>
          <p:cNvGrpSpPr>
            <a:grpSpLocks/>
          </p:cNvGrpSpPr>
          <p:nvPr userDrawn="1"/>
        </p:nvGrpSpPr>
        <p:grpSpPr bwMode="auto">
          <a:xfrm>
            <a:off x="579572" y="87316"/>
            <a:ext cx="313002" cy="242887"/>
            <a:chOff x="458786" y="1117600"/>
            <a:chExt cx="1830389" cy="1535113"/>
          </a:xfrm>
        </p:grpSpPr>
        <p:sp>
          <p:nvSpPr>
            <p:cNvPr id="7" name="Freihandform 9"/>
            <p:cNvSpPr/>
            <p:nvPr/>
          </p:nvSpPr>
          <p:spPr>
            <a:xfrm>
              <a:off x="1464494" y="1117600"/>
              <a:ext cx="824681" cy="1434779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rgbClr val="CD33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  <p:sp>
          <p:nvSpPr>
            <p:cNvPr id="8" name="Freihandform 10"/>
            <p:cNvSpPr/>
            <p:nvPr/>
          </p:nvSpPr>
          <p:spPr>
            <a:xfrm rot="18003148">
              <a:off x="766492" y="1522265"/>
              <a:ext cx="822742" cy="1438160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</p:grp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052512" y="85728"/>
            <a:ext cx="3198813" cy="328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 rot="16200000">
            <a:off x="8782712" y="5745085"/>
            <a:ext cx="17478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prstClr val="black"/>
                </a:solidFill>
                <a:cs typeface="Arial" pitchFamily="34" charset="0"/>
              </a:rPr>
              <a:t>L.CH.HC.04.2012.0118-DE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13889" y="122548"/>
            <a:ext cx="4524772" cy="30187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lang="de-CH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6"/>
          <p:cNvSpPr>
            <a:spLocks noGrp="1"/>
          </p:cNvSpPr>
          <p:nvPr>
            <p:ph type="sldNum" sz="quarter" idx="15"/>
          </p:nvPr>
        </p:nvSpPr>
        <p:spPr>
          <a:xfrm>
            <a:off x="7684029" y="133353"/>
            <a:ext cx="1657879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B12B-E5B1-4A43-9647-E226D4CD7F44}" type="slidenum">
              <a:rPr lang="de-DE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504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0"/>
            <a:ext cx="9906000" cy="395288"/>
          </a:xfrm>
          <a:prstGeom prst="rect">
            <a:avLst/>
          </a:prstGeom>
          <a:solidFill>
            <a:srgbClr val="4F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4" name="Gruppierung 10"/>
          <p:cNvGrpSpPr>
            <a:grpSpLocks/>
          </p:cNvGrpSpPr>
          <p:nvPr userDrawn="1"/>
        </p:nvGrpSpPr>
        <p:grpSpPr bwMode="auto">
          <a:xfrm>
            <a:off x="579572" y="87316"/>
            <a:ext cx="313002" cy="242887"/>
            <a:chOff x="458786" y="1117600"/>
            <a:chExt cx="1830389" cy="1535113"/>
          </a:xfrm>
        </p:grpSpPr>
        <p:sp>
          <p:nvSpPr>
            <p:cNvPr id="6" name="Freihandform 9"/>
            <p:cNvSpPr/>
            <p:nvPr/>
          </p:nvSpPr>
          <p:spPr>
            <a:xfrm>
              <a:off x="1464494" y="1117600"/>
              <a:ext cx="824681" cy="1434779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rgbClr val="CD33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  <p:sp>
          <p:nvSpPr>
            <p:cNvPr id="7" name="Freihandform 10"/>
            <p:cNvSpPr/>
            <p:nvPr/>
          </p:nvSpPr>
          <p:spPr>
            <a:xfrm rot="18003148">
              <a:off x="766492" y="1522265"/>
              <a:ext cx="822742" cy="1438160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</p:grp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052512" y="85728"/>
            <a:ext cx="3198813" cy="328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 rot="16200000">
            <a:off x="8782712" y="5745085"/>
            <a:ext cx="17478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prstClr val="black"/>
                </a:solidFill>
                <a:cs typeface="Arial" pitchFamily="34" charset="0"/>
              </a:rPr>
              <a:t>L.CH.HC.04.2012.0118-DE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13889" y="122548"/>
            <a:ext cx="4524772" cy="30187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lang="de-CH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5"/>
          </p:nvPr>
        </p:nvSpPr>
        <p:spPr>
          <a:xfrm>
            <a:off x="7684029" y="133353"/>
            <a:ext cx="1657879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461CF-EC25-410C-8BB7-A345348FA296}" type="slidenum">
              <a:rPr lang="de-DE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51" y="1825625"/>
            <a:ext cx="4210051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23" y="1825625"/>
            <a:ext cx="4210051" cy="4351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54166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 userDrawn="1"/>
        </p:nvSpPr>
        <p:spPr>
          <a:xfrm>
            <a:off x="0" y="0"/>
            <a:ext cx="9906000" cy="395288"/>
          </a:xfrm>
          <a:prstGeom prst="rect">
            <a:avLst/>
          </a:prstGeom>
          <a:solidFill>
            <a:srgbClr val="4F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7" name="Gruppierung 10"/>
          <p:cNvGrpSpPr>
            <a:grpSpLocks/>
          </p:cNvGrpSpPr>
          <p:nvPr userDrawn="1"/>
        </p:nvGrpSpPr>
        <p:grpSpPr bwMode="auto">
          <a:xfrm>
            <a:off x="579572" y="87316"/>
            <a:ext cx="313002" cy="242887"/>
            <a:chOff x="458786" y="1117600"/>
            <a:chExt cx="1830389" cy="1535113"/>
          </a:xfrm>
        </p:grpSpPr>
        <p:sp>
          <p:nvSpPr>
            <p:cNvPr id="8" name="Freihandform 9"/>
            <p:cNvSpPr/>
            <p:nvPr/>
          </p:nvSpPr>
          <p:spPr>
            <a:xfrm>
              <a:off x="1464494" y="1117600"/>
              <a:ext cx="824681" cy="1434779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rgbClr val="CD33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  <p:sp>
          <p:nvSpPr>
            <p:cNvPr id="10" name="Freihandform 10"/>
            <p:cNvSpPr/>
            <p:nvPr/>
          </p:nvSpPr>
          <p:spPr>
            <a:xfrm rot="18003148">
              <a:off x="766492" y="1522265"/>
              <a:ext cx="822742" cy="1438160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052512" y="85728"/>
            <a:ext cx="3198813" cy="328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 Box 10"/>
          <p:cNvSpPr txBox="1">
            <a:spLocks noChangeArrowheads="1"/>
          </p:cNvSpPr>
          <p:nvPr userDrawn="1"/>
        </p:nvSpPr>
        <p:spPr bwMode="auto">
          <a:xfrm rot="16200000">
            <a:off x="8782712" y="5745085"/>
            <a:ext cx="17478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prstClr val="black"/>
                </a:solidFill>
                <a:cs typeface="Arial" pitchFamily="34" charset="0"/>
              </a:rPr>
              <a:t>L.CH.HC.04.2012.0118-DE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9246" y="462126"/>
            <a:ext cx="3259006" cy="97297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9246" y="1622425"/>
            <a:ext cx="3259006" cy="4503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9" name="Textplatzhalter 2"/>
          <p:cNvSpPr>
            <a:spLocks noGrp="1"/>
          </p:cNvSpPr>
          <p:nvPr>
            <p:ph idx="13"/>
          </p:nvPr>
        </p:nvSpPr>
        <p:spPr>
          <a:xfrm>
            <a:off x="4484949" y="1622426"/>
            <a:ext cx="4758529" cy="46148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13889" y="122548"/>
            <a:ext cx="4524772" cy="30187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lang="de-CH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5"/>
          </p:nvPr>
        </p:nvSpPr>
        <p:spPr>
          <a:xfrm>
            <a:off x="7684029" y="133353"/>
            <a:ext cx="1657879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AD40E-F918-4E78-A041-741A7BEBB70F}" type="slidenum">
              <a:rPr lang="de-DE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892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714752" y="6286503"/>
            <a:ext cx="3946922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8080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defTabSz="914400">
              <a:defRPr/>
            </a:pPr>
            <a:r>
              <a:rPr lang="en-GB"/>
              <a:t>The European Heart Rhythm Association</a:t>
            </a:r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97261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78495"/>
      </p:ext>
    </p:extLst>
  </p:cSld>
  <p:clrMapOvr>
    <a:masterClrMapping/>
  </p:clrMapOvr>
  <p:transition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14315521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174473539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40726799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98489834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317603525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10237389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13652304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38" y="365129"/>
            <a:ext cx="8543923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42" y="1681166"/>
            <a:ext cx="419070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63" indent="0">
              <a:buNone/>
              <a:defRPr sz="2000" b="1"/>
            </a:lvl3pPr>
            <a:lvl4pPr marL="1370643" indent="0">
              <a:buNone/>
              <a:defRPr sz="1600" b="1"/>
            </a:lvl4pPr>
            <a:lvl5pPr marL="1827523" indent="0">
              <a:buNone/>
              <a:defRPr sz="1600" b="1"/>
            </a:lvl5pPr>
            <a:lvl6pPr marL="2284406" indent="0">
              <a:buNone/>
              <a:defRPr sz="1600" b="1"/>
            </a:lvl6pPr>
            <a:lvl7pPr marL="2741286" indent="0">
              <a:buNone/>
              <a:defRPr sz="1600" b="1"/>
            </a:lvl7pPr>
            <a:lvl8pPr marL="3198166" indent="0">
              <a:buNone/>
              <a:defRPr sz="1600" b="1"/>
            </a:lvl8pPr>
            <a:lvl9pPr marL="3655046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42" y="2505074"/>
            <a:ext cx="419070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8" y="1681166"/>
            <a:ext cx="4211344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63" indent="0">
              <a:buNone/>
              <a:defRPr sz="2000" b="1"/>
            </a:lvl3pPr>
            <a:lvl4pPr marL="1370643" indent="0">
              <a:buNone/>
              <a:defRPr sz="1600" b="1"/>
            </a:lvl4pPr>
            <a:lvl5pPr marL="1827523" indent="0">
              <a:buNone/>
              <a:defRPr sz="1600" b="1"/>
            </a:lvl5pPr>
            <a:lvl6pPr marL="2284406" indent="0">
              <a:buNone/>
              <a:defRPr sz="1600" b="1"/>
            </a:lvl6pPr>
            <a:lvl7pPr marL="2741286" indent="0">
              <a:buNone/>
              <a:defRPr sz="1600" b="1"/>
            </a:lvl7pPr>
            <a:lvl8pPr marL="3198166" indent="0">
              <a:buNone/>
              <a:defRPr sz="1600" b="1"/>
            </a:lvl8pPr>
            <a:lvl9pPr marL="3655046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8" y="2505074"/>
            <a:ext cx="4211344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84320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285183400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70539" y="6286503"/>
            <a:ext cx="4514454" cy="434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defTabSz="914400">
              <a:defRPr/>
            </a:pPr>
            <a:r>
              <a:rPr lang="en-GB">
                <a:solidFill>
                  <a:prstClr val="black"/>
                </a:solidFill>
              </a:rPr>
              <a:t>Angelo Auricchio</a:t>
            </a:r>
          </a:p>
        </p:txBody>
      </p:sp>
    </p:spTree>
    <p:extLst>
      <p:ext uri="{BB962C8B-B14F-4D97-AF65-F5344CB8AC3E}">
        <p14:creationId xmlns:p14="http://schemas.microsoft.com/office/powerpoint/2010/main" val="266208929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725955"/>
      </p:ext>
    </p:extLst>
  </p:cSld>
  <p:clrMapOvr>
    <a:masterClrMapping/>
  </p:clrMapOvr>
  <p:transition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932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071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964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9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7199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467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5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29437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758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856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380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094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32" y="457199"/>
            <a:ext cx="3194943" cy="1600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51" y="987425"/>
            <a:ext cx="5014910" cy="487362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32" y="2057412"/>
            <a:ext cx="3194943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6880" indent="0">
              <a:buNone/>
              <a:defRPr sz="1600"/>
            </a:lvl2pPr>
            <a:lvl3pPr marL="913763" indent="0">
              <a:buNone/>
              <a:defRPr sz="1200"/>
            </a:lvl3pPr>
            <a:lvl4pPr marL="1370643" indent="0">
              <a:buNone/>
              <a:defRPr sz="1200"/>
            </a:lvl4pPr>
            <a:lvl5pPr marL="1827523" indent="0">
              <a:buNone/>
              <a:defRPr sz="1200"/>
            </a:lvl5pPr>
            <a:lvl6pPr marL="2284406" indent="0">
              <a:buNone/>
              <a:defRPr sz="1200"/>
            </a:lvl6pPr>
            <a:lvl7pPr marL="2741286" indent="0">
              <a:buNone/>
              <a:defRPr sz="1200"/>
            </a:lvl7pPr>
            <a:lvl8pPr marL="3198166" indent="0">
              <a:buNone/>
              <a:defRPr sz="1200"/>
            </a:lvl8pPr>
            <a:lvl9pPr marL="3655046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049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32" y="457199"/>
            <a:ext cx="3194943" cy="160020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51" y="987425"/>
            <a:ext cx="5014910" cy="4873626"/>
          </a:xfrm>
        </p:spPr>
        <p:txBody>
          <a:bodyPr/>
          <a:lstStyle>
            <a:lvl1pPr marL="0" indent="0">
              <a:buNone/>
              <a:defRPr sz="3100"/>
            </a:lvl1pPr>
            <a:lvl2pPr marL="456880" indent="0">
              <a:buNone/>
              <a:defRPr sz="2700"/>
            </a:lvl2pPr>
            <a:lvl3pPr marL="913763" indent="0">
              <a:buNone/>
              <a:defRPr sz="2400"/>
            </a:lvl3pPr>
            <a:lvl4pPr marL="1370643" indent="0">
              <a:buNone/>
              <a:defRPr sz="2000"/>
            </a:lvl4pPr>
            <a:lvl5pPr marL="1827523" indent="0">
              <a:buNone/>
              <a:defRPr sz="2000"/>
            </a:lvl5pPr>
            <a:lvl6pPr marL="2284406" indent="0">
              <a:buNone/>
              <a:defRPr sz="2000"/>
            </a:lvl6pPr>
            <a:lvl7pPr marL="2741286" indent="0">
              <a:buNone/>
              <a:defRPr sz="2000"/>
            </a:lvl7pPr>
            <a:lvl8pPr marL="3198166" indent="0">
              <a:buNone/>
              <a:defRPr sz="2000"/>
            </a:lvl8pPr>
            <a:lvl9pPr marL="3655046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32" y="2057412"/>
            <a:ext cx="3194943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6880" indent="0">
              <a:buNone/>
              <a:defRPr sz="1600"/>
            </a:lvl2pPr>
            <a:lvl3pPr marL="913763" indent="0">
              <a:buNone/>
              <a:defRPr sz="1200"/>
            </a:lvl3pPr>
            <a:lvl4pPr marL="1370643" indent="0">
              <a:buNone/>
              <a:defRPr sz="1200"/>
            </a:lvl4pPr>
            <a:lvl5pPr marL="1827523" indent="0">
              <a:buNone/>
              <a:defRPr sz="1200"/>
            </a:lvl5pPr>
            <a:lvl6pPr marL="2284406" indent="0">
              <a:buNone/>
              <a:defRPr sz="1200"/>
            </a:lvl6pPr>
            <a:lvl7pPr marL="2741286" indent="0">
              <a:buNone/>
              <a:defRPr sz="1200"/>
            </a:lvl7pPr>
            <a:lvl8pPr marL="3198166" indent="0">
              <a:buNone/>
              <a:defRPr sz="1200"/>
            </a:lvl8pPr>
            <a:lvl9pPr marL="3655046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054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45" y="365129"/>
            <a:ext cx="8543923" cy="1325563"/>
          </a:xfrm>
          <a:prstGeom prst="rect">
            <a:avLst/>
          </a:prstGeom>
        </p:spPr>
        <p:txBody>
          <a:bodyPr vert="horz" lIns="91376" tIns="45690" rIns="91376" bIns="4569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45" y="1825625"/>
            <a:ext cx="8543923" cy="4351337"/>
          </a:xfrm>
          <a:prstGeom prst="rect">
            <a:avLst/>
          </a:prstGeom>
        </p:spPr>
        <p:txBody>
          <a:bodyPr vert="horz" lIns="91376" tIns="45690" rIns="91376" bIns="4569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43" y="6356359"/>
            <a:ext cx="2228849" cy="365125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78524-67A7-4C2F-BF1B-1299E46BADC2}" type="datetimeFigureOut">
              <a:rPr lang="de-CH" smtClean="0"/>
              <a:t>30.04.2018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70" y="6356359"/>
            <a:ext cx="3343273" cy="365125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7" y="6356359"/>
            <a:ext cx="2228849" cy="365125"/>
          </a:xfrm>
          <a:prstGeom prst="rect">
            <a:avLst/>
          </a:prstGeom>
        </p:spPr>
        <p:txBody>
          <a:bodyPr vert="horz" lIns="91376" tIns="45690" rIns="91376" bIns="4569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C034-566E-4E8C-8679-F699E673C8A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70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3763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42" indent="-228442" algn="l" defTabSz="91376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322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01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85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65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44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28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608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87" indent="-228442" algn="l" defTabSz="913763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3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3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3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06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86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66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46" algn="l" defTabSz="91376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402A702-432C-EE45-8364-704EC05F8B17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 defTabSz="457200"/>
              <a:t>30.04.2018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4DF9D4A-729D-744F-B754-4A6A9A66A98A}" type="slidenum">
              <a:rPr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17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C264623-0555-CE4A-AB87-77DCAA3360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7DF8481-C1CD-1C40-9F8F-6E2D0E3F5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platzhalter 1"/>
          <p:cNvSpPr>
            <a:spLocks noGrp="1"/>
          </p:cNvSpPr>
          <p:nvPr>
            <p:ph type="title"/>
          </p:nvPr>
        </p:nvSpPr>
        <p:spPr bwMode="auto">
          <a:xfrm>
            <a:off x="663840" y="433388"/>
            <a:ext cx="874686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5017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62121" y="1624013"/>
            <a:ext cx="874686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Rectangle 6"/>
          <p:cNvSpPr/>
          <p:nvPr userDrawn="1"/>
        </p:nvSpPr>
        <p:spPr>
          <a:xfrm>
            <a:off x="0" y="0"/>
            <a:ext cx="9906000" cy="395288"/>
          </a:xfrm>
          <a:prstGeom prst="rect">
            <a:avLst/>
          </a:prstGeom>
          <a:solidFill>
            <a:srgbClr val="4F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0181" name="Gruppierung 10"/>
          <p:cNvGrpSpPr>
            <a:grpSpLocks/>
          </p:cNvGrpSpPr>
          <p:nvPr userDrawn="1"/>
        </p:nvGrpSpPr>
        <p:grpSpPr bwMode="auto">
          <a:xfrm>
            <a:off x="579572" y="87316"/>
            <a:ext cx="313002" cy="242887"/>
            <a:chOff x="458786" y="1117600"/>
            <a:chExt cx="1830389" cy="1535113"/>
          </a:xfrm>
        </p:grpSpPr>
        <p:sp>
          <p:nvSpPr>
            <p:cNvPr id="10" name="Freihandform 9"/>
            <p:cNvSpPr/>
            <p:nvPr/>
          </p:nvSpPr>
          <p:spPr>
            <a:xfrm>
              <a:off x="1464494" y="1117600"/>
              <a:ext cx="824681" cy="1434779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rgbClr val="CD336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  <p:sp>
          <p:nvSpPr>
            <p:cNvPr id="11" name="Freihandform 10"/>
            <p:cNvSpPr/>
            <p:nvPr/>
          </p:nvSpPr>
          <p:spPr>
            <a:xfrm rot="18003148">
              <a:off x="766492" y="1522265"/>
              <a:ext cx="822742" cy="1438160"/>
            </a:xfrm>
            <a:custGeom>
              <a:avLst/>
              <a:gdLst>
                <a:gd name="connsiteX0" fmla="*/ 415925 w 825500"/>
                <a:gd name="connsiteY0" fmla="*/ 0 h 1438275"/>
                <a:gd name="connsiteX1" fmla="*/ 825500 w 825500"/>
                <a:gd name="connsiteY1" fmla="*/ 720725 h 1438275"/>
                <a:gd name="connsiteX2" fmla="*/ 415925 w 825500"/>
                <a:gd name="connsiteY2" fmla="*/ 1438275 h 1438275"/>
                <a:gd name="connsiteX3" fmla="*/ 0 w 825500"/>
                <a:gd name="connsiteY3" fmla="*/ 714375 h 1438275"/>
                <a:gd name="connsiteX4" fmla="*/ 415925 w 825500"/>
                <a:gd name="connsiteY4" fmla="*/ 0 h 143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5500" h="1438275">
                  <a:moveTo>
                    <a:pt x="415925" y="0"/>
                  </a:moveTo>
                  <a:lnTo>
                    <a:pt x="825500" y="720725"/>
                  </a:lnTo>
                  <a:lnTo>
                    <a:pt x="415925" y="1438275"/>
                  </a:lnTo>
                  <a:lnTo>
                    <a:pt x="0" y="714375"/>
                  </a:lnTo>
                  <a:lnTo>
                    <a:pt x="41592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de-DE" sz="1800">
                <a:solidFill>
                  <a:prstClr val="white"/>
                </a:solidFill>
              </a:endParaRPr>
            </a:p>
          </p:txBody>
        </p:sp>
      </p:grp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1052512" y="85728"/>
            <a:ext cx="3198813" cy="328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84029" y="171453"/>
            <a:ext cx="1657879" cy="2905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defTabSz="914400">
              <a:defRPr/>
            </a:pPr>
            <a:fld id="{44CD865E-A781-4D35-90DE-4C42BD968198}" type="slidenum">
              <a:rPr lang="de-DE">
                <a:solidFill>
                  <a:prstClr val="white"/>
                </a:solidFill>
                <a:cs typeface="Arial" pitchFamily="34" charset="0"/>
              </a:rPr>
              <a:pPr defTabSz="914400">
                <a:defRPr/>
              </a:pPr>
              <a:t>‹#›</a:t>
            </a:fld>
            <a:endParaRPr lang="de-DE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 userDrawn="1"/>
        </p:nvSpPr>
        <p:spPr bwMode="auto">
          <a:xfrm rot="16200000">
            <a:off x="8782712" y="5745085"/>
            <a:ext cx="17478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>
                <a:solidFill>
                  <a:prstClr val="black"/>
                </a:solidFill>
                <a:cs typeface="Arial" pitchFamily="34" charset="0"/>
              </a:rPr>
              <a:t>L.CH.HC.04.2012.0118-DE</a:t>
            </a:r>
          </a:p>
        </p:txBody>
      </p:sp>
    </p:spTree>
    <p:extLst>
      <p:ext uri="{BB962C8B-B14F-4D97-AF65-F5344CB8AC3E}">
        <p14:creationId xmlns:p14="http://schemas.microsoft.com/office/powerpoint/2010/main" val="262622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D3365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D3365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D3365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D3365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D3365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D3365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D3365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D3365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D3365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CD3365"/>
        </a:buClr>
        <a:buFont typeface="Arial" charset="0"/>
        <a:buChar char="•"/>
        <a:defRPr lang="de-DE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6575" indent="-268288" algn="l" rtl="0" eaLnBrk="0" fontAlgn="base" hangingPunct="0">
        <a:spcBef>
          <a:spcPct val="20000"/>
        </a:spcBef>
        <a:spcAft>
          <a:spcPct val="0"/>
        </a:spcAft>
        <a:buClr>
          <a:srgbClr val="CD3365"/>
        </a:buClr>
        <a:buFont typeface="Arial" charset="0"/>
        <a:buChar char="–"/>
        <a:defRPr lang="de-DE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19138" indent="-1825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901700" indent="-1825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ＭＳ Ｐゴシック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322A4D6-E513-475E-821B-2F041D48A2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 defTabSz="914400"/>
              <a:t>30.04.2018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1735473-F557-4274-8795-F2DDB3DE7C64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8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20.bin"/><Relationship Id="rId39" Type="http://schemas.openxmlformats.org/officeDocument/2006/relationships/image" Target="../media/image7.png"/><Relationship Id="rId3" Type="http://schemas.openxmlformats.org/officeDocument/2006/relationships/slideLayout" Target="../slideLayouts/slideLayout38.xml"/><Relationship Id="rId21" Type="http://schemas.openxmlformats.org/officeDocument/2006/relationships/oleObject" Target="../embeddings/oleObject15.bin"/><Relationship Id="rId34" Type="http://schemas.openxmlformats.org/officeDocument/2006/relationships/oleObject" Target="../embeddings/oleObject28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9.bin"/><Relationship Id="rId33" Type="http://schemas.openxmlformats.org/officeDocument/2006/relationships/oleObject" Target="../embeddings/oleObject27.bin"/><Relationship Id="rId38" Type="http://schemas.openxmlformats.org/officeDocument/2006/relationships/image" Target="../media/image6.png"/><Relationship Id="rId2" Type="http://schemas.openxmlformats.org/officeDocument/2006/relationships/tags" Target="../tags/tag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4.bin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8.bin"/><Relationship Id="rId32" Type="http://schemas.openxmlformats.org/officeDocument/2006/relationships/oleObject" Target="../embeddings/oleObject26.bin"/><Relationship Id="rId37" Type="http://schemas.openxmlformats.org/officeDocument/2006/relationships/oleObject" Target="../embeddings/oleObject31.bin"/><Relationship Id="rId5" Type="http://schemas.openxmlformats.org/officeDocument/2006/relationships/image" Target="../media/image5.gif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7.bin"/><Relationship Id="rId28" Type="http://schemas.openxmlformats.org/officeDocument/2006/relationships/oleObject" Target="../embeddings/oleObject22.bin"/><Relationship Id="rId36" Type="http://schemas.openxmlformats.org/officeDocument/2006/relationships/oleObject" Target="../embeddings/oleObject30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25.bin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6.bin"/><Relationship Id="rId27" Type="http://schemas.openxmlformats.org/officeDocument/2006/relationships/oleObject" Target="../embeddings/oleObject21.bin"/><Relationship Id="rId30" Type="http://schemas.openxmlformats.org/officeDocument/2006/relationships/oleObject" Target="../embeddings/oleObject24.bin"/><Relationship Id="rId35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/>
          <p:nvPr/>
        </p:nvSpPr>
        <p:spPr>
          <a:xfrm>
            <a:off x="2824179" y="697227"/>
            <a:ext cx="4330869" cy="156966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>
              <a:defRPr sz="12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171450" indent="-171450">
              <a:buFont typeface="Symbol" panose="05050102010706020507" pitchFamily="18" charset="2"/>
              <a:buChar char="-"/>
            </a:pPr>
            <a:r>
              <a:rPr lang="en-US" b="0" dirty="0"/>
              <a:t>Establishes indication for anticoagulation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en-US" b="0" dirty="0"/>
              <a:t>Checks baseline blood works, incl. hemoglobin, renal and liver function, full coagulation panel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en-US" b="0" dirty="0"/>
              <a:t>Chooses anticoagulant and correct dose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en-US" b="0" dirty="0"/>
              <a:t>Decides on need for proton pump inhibitor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en-US" b="0" dirty="0"/>
              <a:t>Provides education and hands out anticoagulation card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en-US" b="0" dirty="0" err="1"/>
              <a:t>Organises</a:t>
            </a:r>
            <a:r>
              <a:rPr lang="en-US" b="0" dirty="0"/>
              <a:t> follow-up (when, by whom, what?)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en-US" b="0" dirty="0"/>
              <a:t>Remains responsible coordinator for follow-up</a:t>
            </a:r>
          </a:p>
        </p:txBody>
      </p:sp>
      <p:sp>
        <p:nvSpPr>
          <p:cNvPr id="19" name="TextBox 5"/>
          <p:cNvSpPr txBox="1"/>
          <p:nvPr/>
        </p:nvSpPr>
        <p:spPr>
          <a:xfrm>
            <a:off x="2429613" y="328142"/>
            <a:ext cx="5115774" cy="288147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de-DE"/>
            </a:defPPr>
            <a:lvl1pPr defTabSz="457200">
              <a:defRPr sz="1400"/>
            </a:lvl1pPr>
          </a:lstStyle>
          <a:p>
            <a:r>
              <a:rPr lang="en-US" dirty="0"/>
              <a:t>Initiator of anticoagulant treatment: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2429614" y="2738908"/>
            <a:ext cx="5115773" cy="288147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de-DE"/>
            </a:defPPr>
            <a:lvl1pPr defTabSz="457200">
              <a:defRPr sz="1400"/>
            </a:lvl1pPr>
          </a:lstStyle>
          <a:p>
            <a:r>
              <a:rPr lang="en-US" dirty="0"/>
              <a:t>Follow-up: GP; anticoagulant or AF clinic; initiator of therapy; …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2429614" y="4948777"/>
            <a:ext cx="5115774" cy="461665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171450" indent="-171450">
              <a:buFont typeface="Symbol" panose="05050102010706020507" pitchFamily="18" charset="2"/>
              <a:buChar char="-"/>
              <a:defRPr sz="1200" b="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indent="0">
              <a:buNone/>
            </a:pPr>
            <a:r>
              <a:rPr lang="en-US" dirty="0"/>
              <a:t>In case of problems: contacts initiator of treatment. Difficult decisions on anticoagulation should be taken by a multidisciplinary team.</a:t>
            </a:r>
          </a:p>
        </p:txBody>
      </p:sp>
      <p:sp>
        <p:nvSpPr>
          <p:cNvPr id="23" name="TextBox 9"/>
          <p:cNvSpPr txBox="1"/>
          <p:nvPr/>
        </p:nvSpPr>
        <p:spPr>
          <a:xfrm>
            <a:off x="2429614" y="5840611"/>
            <a:ext cx="5115773" cy="64633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171450" indent="-171450">
              <a:buFont typeface="Symbol" panose="05050102010706020507" pitchFamily="18" charset="2"/>
              <a:buChar char="-"/>
              <a:defRPr sz="1200" b="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Fills out anticoagulation card</a:t>
            </a:r>
          </a:p>
          <a:p>
            <a:r>
              <a:rPr lang="en-US" dirty="0"/>
              <a:t>Reinforces key educational aspects</a:t>
            </a:r>
          </a:p>
          <a:p>
            <a:r>
              <a:rPr lang="en-US" dirty="0"/>
              <a:t>Sets date/place for next follow-up</a:t>
            </a:r>
          </a:p>
        </p:txBody>
      </p:sp>
      <p:sp>
        <p:nvSpPr>
          <p:cNvPr id="24" name="Right Arrow 10"/>
          <p:cNvSpPr/>
          <p:nvPr/>
        </p:nvSpPr>
        <p:spPr>
          <a:xfrm rot="5400000">
            <a:off x="4803804" y="2349923"/>
            <a:ext cx="370950" cy="328830"/>
          </a:xfrm>
          <a:prstGeom prst="rightArrow">
            <a:avLst/>
          </a:prstGeom>
          <a:gradFill rotWithShape="1">
            <a:gsLst>
              <a:gs pos="0">
                <a:sysClr val="windowText" lastClr="000000">
                  <a:tint val="100000"/>
                  <a:shade val="100000"/>
                  <a:satMod val="130000"/>
                </a:sysClr>
              </a:gs>
              <a:gs pos="100000">
                <a:sysClr val="windowText" lastClr="000000">
                  <a:tint val="50000"/>
                  <a:shade val="100000"/>
                  <a:satMod val="350000"/>
                </a:sysClr>
              </a:gs>
            </a:gsLst>
            <a:lin ang="108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ight Arrow 11"/>
          <p:cNvSpPr/>
          <p:nvPr/>
        </p:nvSpPr>
        <p:spPr>
          <a:xfrm rot="5400000">
            <a:off x="4815650" y="4566816"/>
            <a:ext cx="349250" cy="328830"/>
          </a:xfrm>
          <a:prstGeom prst="rightArrow">
            <a:avLst/>
          </a:prstGeom>
          <a:gradFill rotWithShape="1">
            <a:gsLst>
              <a:gs pos="0">
                <a:sysClr val="windowText" lastClr="000000">
                  <a:tint val="100000"/>
                  <a:shade val="100000"/>
                  <a:satMod val="130000"/>
                </a:sysClr>
              </a:gs>
              <a:gs pos="100000">
                <a:sysClr val="windowText" lastClr="000000">
                  <a:tint val="50000"/>
                  <a:shade val="100000"/>
                  <a:satMod val="350000"/>
                </a:sysClr>
              </a:gs>
            </a:gsLst>
            <a:lin ang="108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ight Arrow 12"/>
          <p:cNvSpPr/>
          <p:nvPr/>
        </p:nvSpPr>
        <p:spPr>
          <a:xfrm rot="5400000">
            <a:off x="4832526" y="5462059"/>
            <a:ext cx="315498" cy="328830"/>
          </a:xfrm>
          <a:prstGeom prst="rightArrow">
            <a:avLst/>
          </a:prstGeom>
          <a:gradFill rotWithShape="1">
            <a:gsLst>
              <a:gs pos="0">
                <a:sysClr val="windowText" lastClr="000000">
                  <a:tint val="100000"/>
                  <a:shade val="100000"/>
                  <a:satMod val="130000"/>
                </a:sysClr>
              </a:gs>
              <a:gs pos="100000">
                <a:sysClr val="windowText" lastClr="000000">
                  <a:tint val="50000"/>
                  <a:shade val="100000"/>
                  <a:satMod val="350000"/>
                </a:sysClr>
              </a:gs>
            </a:gsLst>
            <a:lin ang="108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Curved Left Arrow 2"/>
          <p:cNvSpPr/>
          <p:nvPr/>
        </p:nvSpPr>
        <p:spPr>
          <a:xfrm flipV="1">
            <a:off x="7759700" y="171448"/>
            <a:ext cx="1610631" cy="5136047"/>
          </a:xfrm>
          <a:prstGeom prst="curvedLeftArrow">
            <a:avLst>
              <a:gd name="adj1" fmla="val 19553"/>
              <a:gd name="adj2" fmla="val 36489"/>
              <a:gd name="adj3" fmla="val 25000"/>
            </a:avLst>
          </a:prstGeom>
          <a:gradFill rotWithShape="1">
            <a:gsLst>
              <a:gs pos="0">
                <a:sysClr val="windowText" lastClr="000000">
                  <a:tint val="100000"/>
                  <a:shade val="100000"/>
                  <a:satMod val="130000"/>
                </a:sysClr>
              </a:gs>
              <a:gs pos="100000">
                <a:sysClr val="windowText" lastClr="000000">
                  <a:tint val="50000"/>
                  <a:shade val="100000"/>
                  <a:satMod val="350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Curved Left Arrow 13"/>
          <p:cNvSpPr/>
          <p:nvPr/>
        </p:nvSpPr>
        <p:spPr>
          <a:xfrm flipH="1" flipV="1">
            <a:off x="504892" y="2444098"/>
            <a:ext cx="1768406" cy="3880501"/>
          </a:xfrm>
          <a:prstGeom prst="curvedLeftArrow">
            <a:avLst/>
          </a:prstGeom>
          <a:gradFill rotWithShape="1">
            <a:gsLst>
              <a:gs pos="0">
                <a:sysClr val="windowText" lastClr="000000">
                  <a:tint val="100000"/>
                  <a:shade val="100000"/>
                  <a:satMod val="130000"/>
                </a:sysClr>
              </a:gs>
              <a:gs pos="100000">
                <a:sysClr val="windowText" lastClr="000000">
                  <a:tint val="50000"/>
                  <a:shade val="100000"/>
                  <a:satMod val="350000"/>
                </a:sysClr>
              </a:gs>
            </a:gsLst>
            <a:lin ang="16200000" scaled="0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3"/>
          <p:cNvSpPr txBox="1"/>
          <p:nvPr/>
        </p:nvSpPr>
        <p:spPr>
          <a:xfrm>
            <a:off x="5127023" y="2328863"/>
            <a:ext cx="1933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first FU: 1 month</a:t>
            </a:r>
          </a:p>
        </p:txBody>
      </p:sp>
      <p:sp>
        <p:nvSpPr>
          <p:cNvPr id="30" name="TextBox 14"/>
          <p:cNvSpPr txBox="1"/>
          <p:nvPr/>
        </p:nvSpPr>
        <p:spPr>
          <a:xfrm>
            <a:off x="711094" y="4040650"/>
            <a:ext cx="157490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prstClr val="black"/>
                </a:solidFill>
              </a:rPr>
              <a:t>+/-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 months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/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(1-6 months,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interval depending on patient factors incl. renal function, age, co-morbidities 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etc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</a:t>
            </a:r>
          </a:p>
        </p:txBody>
      </p:sp>
      <p:sp>
        <p:nvSpPr>
          <p:cNvPr id="33" name="TextBox 7"/>
          <p:cNvSpPr txBox="1"/>
          <p:nvPr/>
        </p:nvSpPr>
        <p:spPr>
          <a:xfrm>
            <a:off x="2429614" y="3127536"/>
            <a:ext cx="5115773" cy="1384995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171450" indent="-171450">
              <a:buFont typeface="Symbol" panose="05050102010706020507" pitchFamily="18" charset="2"/>
              <a:buChar char="-"/>
              <a:defRPr sz="1200" b="0"/>
            </a:lvl1pPr>
          </a:lstStyle>
          <a:p>
            <a:r>
              <a:rPr lang="en-US" dirty="0"/>
              <a:t>Checks for thromboembolic- and bleeding events</a:t>
            </a:r>
          </a:p>
          <a:p>
            <a:r>
              <a:rPr lang="en-US" dirty="0"/>
              <a:t>Assesses adherence (remaining pills, NOAC card, …), </a:t>
            </a:r>
            <a:r>
              <a:rPr lang="en-US" dirty="0" smtClean="0"/>
              <a:t>re-enforces </a:t>
            </a:r>
            <a:r>
              <a:rPr lang="en-US" dirty="0"/>
              <a:t>education</a:t>
            </a:r>
          </a:p>
          <a:p>
            <a:r>
              <a:rPr lang="en-US" dirty="0"/>
              <a:t>Checks for side effects </a:t>
            </a:r>
          </a:p>
          <a:p>
            <a:r>
              <a:rPr lang="en-US" dirty="0"/>
              <a:t>Assesses co-medications and over-the-counter drugs</a:t>
            </a:r>
          </a:p>
          <a:p>
            <a:r>
              <a:rPr lang="en-US" dirty="0"/>
              <a:t>Assesses modifiable risk factors and takes every effort to minimize them</a:t>
            </a:r>
          </a:p>
          <a:p>
            <a:r>
              <a:rPr lang="en-US" dirty="0"/>
              <a:t>Determines the need for blood sampling </a:t>
            </a:r>
          </a:p>
          <a:p>
            <a:r>
              <a:rPr lang="en-US" dirty="0"/>
              <a:t>Assesses optimal NOAC and correct dosing</a:t>
            </a:r>
          </a:p>
        </p:txBody>
      </p:sp>
      <p:sp>
        <p:nvSpPr>
          <p:cNvPr id="34" name="TextBox 3"/>
          <p:cNvSpPr txBox="1"/>
          <p:nvPr/>
        </p:nvSpPr>
        <p:spPr>
          <a:xfrm>
            <a:off x="3955448" y="5463593"/>
            <a:ext cx="87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Otherwise: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9806" y="1"/>
            <a:ext cx="575670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pPr algn="ctr"/>
            <a:r>
              <a:rPr lang="de-CH" sz="1400" b="1" u="sng" dirty="0" smtClean="0"/>
              <a:t>Fig. </a:t>
            </a:r>
            <a:r>
              <a:rPr lang="de-CH" sz="1400" b="1" u="sng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868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0577" y="28575"/>
            <a:ext cx="3241604" cy="400110"/>
          </a:xfrm>
          <a:prstGeom prst="flowChartProcess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b="1">
                <a:solidFill>
                  <a:prstClr val="black"/>
                </a:solidFill>
              </a:defRPr>
            </a:lvl1pPr>
          </a:lstStyle>
          <a:p>
            <a:r>
              <a:rPr lang="en-US" dirty="0"/>
              <a:t>AF patient on NOAC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6905" y="803956"/>
            <a:ext cx="2230157" cy="307773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600" b="1"/>
            </a:lvl1pPr>
          </a:lstStyle>
          <a:p>
            <a:r>
              <a:rPr lang="en-US" sz="1400" dirty="0"/>
              <a:t>Elective PCI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4446" y="803957"/>
            <a:ext cx="3808308" cy="301727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rgbClr val="FF0000">
                  <a:lumMod val="26000"/>
                  <a:lumOff val="74000"/>
                </a:srgb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de-DE"/>
            </a:defPPr>
            <a:lvl1pPr algn="ctr" defTabSz="457200">
              <a:defRPr sz="1600" b="1"/>
            </a:lvl1pPr>
          </a:lstStyle>
          <a:p>
            <a:r>
              <a:rPr lang="en-US" sz="1400"/>
              <a:t>Acute Coronary Syndrome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448" y="1395190"/>
            <a:ext cx="330507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Stop NOAC: last dose ≥24h before intervention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6905" y="3153209"/>
            <a:ext cx="2230157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err="1">
                <a:solidFill>
                  <a:prstClr val="black"/>
                </a:solidFill>
              </a:rPr>
              <a:t>Periprocedural</a:t>
            </a:r>
            <a:r>
              <a:rPr lang="en-US" sz="1100" b="1" dirty="0">
                <a:solidFill>
                  <a:prstClr val="black"/>
                </a:solidFill>
              </a:rPr>
              <a:t> anticoagulation </a:t>
            </a:r>
          </a:p>
          <a:p>
            <a:pPr algn="ctr"/>
            <a:r>
              <a:rPr lang="en-US" sz="1100" b="1" dirty="0">
                <a:solidFill>
                  <a:prstClr val="black"/>
                </a:solidFill>
              </a:rPr>
              <a:t>per local practice:</a:t>
            </a:r>
          </a:p>
          <a:p>
            <a:pPr marL="177800" indent="-177800">
              <a:buFontTx/>
              <a:buChar char="-"/>
            </a:pPr>
            <a:r>
              <a:rPr lang="en-US" sz="1100" dirty="0" smtClean="0">
                <a:solidFill>
                  <a:prstClr val="black"/>
                </a:solidFill>
              </a:rPr>
              <a:t>UFH </a:t>
            </a:r>
            <a:r>
              <a:rPr lang="en-US" sz="1100" dirty="0">
                <a:solidFill>
                  <a:prstClr val="black"/>
                </a:solidFill>
              </a:rPr>
              <a:t>(per ACT/</a:t>
            </a:r>
            <a:r>
              <a:rPr lang="en-US" sz="1100" dirty="0" err="1">
                <a:solidFill>
                  <a:prstClr val="black"/>
                </a:solidFill>
              </a:rPr>
              <a:t>aPTT</a:t>
            </a:r>
            <a:r>
              <a:rPr lang="en-US" sz="1100" dirty="0">
                <a:solidFill>
                  <a:prstClr val="black"/>
                </a:solidFill>
              </a:rPr>
              <a:t>) </a:t>
            </a:r>
            <a:endParaRPr lang="en-US" sz="1100" dirty="0" smtClean="0">
              <a:solidFill>
                <a:prstClr val="black"/>
              </a:solidFill>
            </a:endParaRPr>
          </a:p>
          <a:p>
            <a:pPr marL="177800" indent="-177800">
              <a:buFontTx/>
              <a:buChar char="-"/>
            </a:pPr>
            <a:r>
              <a:rPr lang="en-US" sz="1100" dirty="0" smtClean="0">
                <a:solidFill>
                  <a:prstClr val="black"/>
                </a:solidFill>
              </a:rPr>
              <a:t>Bivalirudin</a:t>
            </a:r>
            <a:endParaRPr lang="en-US" sz="1100" dirty="0">
              <a:solidFill>
                <a:prstClr val="black"/>
              </a:solidFill>
            </a:endParaRPr>
          </a:p>
          <a:p>
            <a:pPr marL="177800" indent="-177800">
              <a:buFontTx/>
              <a:buChar char="-"/>
            </a:pPr>
            <a:r>
              <a:rPr lang="en-US" sz="1100" dirty="0" smtClean="0">
                <a:solidFill>
                  <a:prstClr val="black"/>
                </a:solidFill>
              </a:rPr>
              <a:t>Avoid Gp IIb/IIIa </a:t>
            </a:r>
            <a:r>
              <a:rPr lang="en-US" sz="1100" dirty="0">
                <a:solidFill>
                  <a:prstClr val="black"/>
                </a:solidFill>
              </a:rPr>
              <a:t>inhibitors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6905" y="2073363"/>
            <a:ext cx="2230157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en-US" sz="1100" b="1" dirty="0">
                <a:solidFill>
                  <a:prstClr val="black"/>
                </a:solidFill>
              </a:rPr>
              <a:t>Consider alternatives (as in all with need for chronic OAC</a:t>
            </a:r>
            <a:r>
              <a:rPr lang="en-US" sz="1100" b="1" dirty="0" smtClean="0">
                <a:solidFill>
                  <a:prstClr val="black"/>
                </a:solidFill>
              </a:rPr>
              <a:t>):</a:t>
            </a:r>
            <a:endParaRPr lang="en-US" sz="1100" b="1" dirty="0">
              <a:solidFill>
                <a:prstClr val="black"/>
              </a:solidFill>
            </a:endParaRPr>
          </a:p>
          <a:p>
            <a:pPr marL="177800" indent="-177800"/>
            <a:r>
              <a:rPr lang="en-US" sz="1100" b="1" dirty="0" smtClean="0">
                <a:solidFill>
                  <a:prstClr val="black"/>
                </a:solidFill>
              </a:rPr>
              <a:t>- 	</a:t>
            </a:r>
            <a:r>
              <a:rPr lang="en-US" sz="1100" dirty="0" smtClean="0">
                <a:solidFill>
                  <a:prstClr val="black"/>
                </a:solidFill>
              </a:rPr>
              <a:t>Bypass </a:t>
            </a:r>
            <a:r>
              <a:rPr lang="en-US" sz="1100" dirty="0">
                <a:solidFill>
                  <a:prstClr val="black"/>
                </a:solidFill>
              </a:rPr>
              <a:t>surgery</a:t>
            </a:r>
          </a:p>
          <a:p>
            <a:pPr marL="177800" indent="-177800"/>
            <a:r>
              <a:rPr lang="en-US" sz="1100" dirty="0">
                <a:solidFill>
                  <a:prstClr val="black"/>
                </a:solidFill>
              </a:rPr>
              <a:t>(- </a:t>
            </a:r>
            <a:r>
              <a:rPr lang="en-US" sz="1100" dirty="0" smtClean="0">
                <a:solidFill>
                  <a:prstClr val="black"/>
                </a:solidFill>
              </a:rPr>
              <a:t>	Sole </a:t>
            </a:r>
            <a:r>
              <a:rPr lang="en-US" sz="1100" dirty="0">
                <a:solidFill>
                  <a:prstClr val="black"/>
                </a:solidFill>
              </a:rPr>
              <a:t>balloon angioplasty)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773" y="5465335"/>
            <a:ext cx="955168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After discontinuation of parenteral anticoagulation: restart </a:t>
            </a:r>
            <a:r>
              <a:rPr lang="en-US" sz="1200" dirty="0" smtClean="0"/>
              <a:t>(same) NOAC according to SmPC, </a:t>
            </a:r>
            <a:r>
              <a:rPr lang="en-US" sz="1200" dirty="0"/>
              <a:t>in combination with single or dual </a:t>
            </a:r>
            <a:r>
              <a:rPr lang="en-US" sz="1200" dirty="0" err="1"/>
              <a:t>antiplatelets</a:t>
            </a:r>
            <a:r>
              <a:rPr lang="en-US" sz="1200" dirty="0"/>
              <a:t>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(</a:t>
            </a:r>
            <a:r>
              <a:rPr lang="en-US" sz="1200" b="1" dirty="0"/>
              <a:t>see Figure </a:t>
            </a:r>
            <a:r>
              <a:rPr lang="en-US" sz="1200" b="1" dirty="0" smtClean="0"/>
              <a:t>11</a:t>
            </a:r>
            <a:r>
              <a:rPr lang="en-US" sz="1200" dirty="0" smtClean="0"/>
              <a:t>)</a:t>
            </a:r>
            <a:endParaRPr lang="en-US" sz="1200" strike="sngStrike" dirty="0"/>
          </a:p>
        </p:txBody>
      </p:sp>
      <p:sp>
        <p:nvSpPr>
          <p:cNvPr id="9" name="TextBox 8"/>
          <p:cNvSpPr txBox="1"/>
          <p:nvPr/>
        </p:nvSpPr>
        <p:spPr>
          <a:xfrm>
            <a:off x="2763861" y="6224211"/>
            <a:ext cx="43355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PPI should be considered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</a:rPr>
              <a:t>Discharge with </a:t>
            </a:r>
            <a:r>
              <a:rPr lang="en-US" sz="1200" dirty="0" err="1">
                <a:solidFill>
                  <a:prstClr val="black"/>
                </a:solidFill>
              </a:rPr>
              <a:t>prespecified</a:t>
            </a:r>
            <a:r>
              <a:rPr lang="en-US" sz="1200" dirty="0">
                <a:solidFill>
                  <a:prstClr val="black"/>
                </a:solidFill>
              </a:rPr>
              <a:t> step-down plan </a:t>
            </a:r>
            <a:r>
              <a:rPr lang="en-US" sz="1200" b="1" dirty="0" smtClean="0">
                <a:solidFill>
                  <a:prstClr val="black"/>
                </a:solidFill>
              </a:rPr>
              <a:t>(Figure 11)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8237" y="2360051"/>
            <a:ext cx="1176144" cy="307777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rgbClr val="FF0000">
                  <a:lumMod val="26000"/>
                  <a:lumOff val="74000"/>
                </a:srgb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de-DE"/>
            </a:defPPr>
            <a:lvl1pPr algn="ctr" defTabSz="457200">
              <a:defRPr sz="1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/>
              <a:t>STEMI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74858" y="2350711"/>
            <a:ext cx="1535600" cy="307777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rgbClr val="FF0000">
                  <a:lumMod val="26000"/>
                  <a:lumOff val="74000"/>
                </a:srgb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de-DE"/>
            </a:defPPr>
            <a:lvl1pPr algn="ctr" defTabSz="457200">
              <a:defRPr sz="1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/>
              <a:t>Non-STEMI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2248" y="1405032"/>
            <a:ext cx="54289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</a:rPr>
              <a:t>On admission:</a:t>
            </a:r>
          </a:p>
          <a:p>
            <a:pPr marL="85725" indent="-85725">
              <a:buFontTx/>
              <a:buChar char="-"/>
            </a:pPr>
            <a:r>
              <a:rPr lang="en-US" sz="1200" dirty="0">
                <a:solidFill>
                  <a:prstClr val="black"/>
                </a:solidFill>
              </a:rPr>
              <a:t>Stop NOAC</a:t>
            </a:r>
          </a:p>
          <a:p>
            <a:pPr marL="85725" indent="-85725">
              <a:buFontTx/>
              <a:buChar char="-"/>
            </a:pPr>
            <a:r>
              <a:rPr lang="en-US" sz="1200" dirty="0">
                <a:solidFill>
                  <a:prstClr val="black"/>
                </a:solidFill>
              </a:rPr>
              <a:t>Load with ASA (150-300 mg</a:t>
            </a:r>
            <a:r>
              <a:rPr lang="en-US" sz="1200">
                <a:solidFill>
                  <a:prstClr val="black"/>
                </a:solidFill>
              </a:rPr>
              <a:t>) </a:t>
            </a:r>
            <a:r>
              <a:rPr lang="en-US" sz="1200" smtClean="0">
                <a:solidFill>
                  <a:prstClr val="black"/>
                </a:solidFill>
              </a:rPr>
              <a:t>+/- </a:t>
            </a:r>
            <a:r>
              <a:rPr lang="en-US" sz="1200" dirty="0">
                <a:solidFill>
                  <a:prstClr val="black"/>
                </a:solidFill>
              </a:rPr>
              <a:t>P2Y</a:t>
            </a:r>
            <a:r>
              <a:rPr lang="en-US" sz="1200" baseline="-25000" dirty="0">
                <a:solidFill>
                  <a:prstClr val="black"/>
                </a:solidFill>
              </a:rPr>
              <a:t>12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>
                <a:solidFill>
                  <a:prstClr val="black"/>
                </a:solidFill>
              </a:rPr>
              <a:t>inhibitor </a:t>
            </a:r>
            <a:r>
              <a:rPr lang="en-US" sz="1200" smtClean="0">
                <a:solidFill>
                  <a:prstClr val="black"/>
                </a:solidFill>
              </a:rPr>
              <a:t>as per standard protocol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9742" y="3157055"/>
            <a:ext cx="151069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prstClr val="black"/>
                </a:solidFill>
              </a:rPr>
              <a:t>Primary </a:t>
            </a:r>
            <a:r>
              <a:rPr lang="en-US" sz="1050" b="1" dirty="0" smtClean="0">
                <a:solidFill>
                  <a:prstClr val="black"/>
                </a:solidFill>
              </a:rPr>
              <a:t>PCI</a:t>
            </a:r>
            <a:r>
              <a:rPr lang="en-US" sz="1050" dirty="0">
                <a:solidFill>
                  <a:prstClr val="black"/>
                </a:solidFill>
              </a:rPr>
              <a:t> </a:t>
            </a:r>
            <a:r>
              <a:rPr lang="en-US" sz="1050" dirty="0" smtClean="0">
                <a:solidFill>
                  <a:prstClr val="black"/>
                </a:solidFill>
              </a:rPr>
              <a:t>(</a:t>
            </a:r>
            <a:r>
              <a:rPr lang="en-US" sz="1050" b="1" dirty="0" smtClean="0">
                <a:solidFill>
                  <a:prstClr val="black"/>
                </a:solidFill>
              </a:rPr>
              <a:t>preferred)</a:t>
            </a:r>
            <a:endParaRPr lang="en-US" sz="1050" b="1" dirty="0">
              <a:solidFill>
                <a:prstClr val="black"/>
              </a:solidFill>
            </a:endParaRPr>
          </a:p>
          <a:p>
            <a:pPr algn="ctr"/>
            <a:endParaRPr lang="en-US" sz="1050" dirty="0">
              <a:solidFill>
                <a:prstClr val="black"/>
              </a:solidFill>
            </a:endParaRPr>
          </a:p>
          <a:p>
            <a:pPr marL="171450" indent="-171450"/>
            <a:r>
              <a:rPr lang="en-US" sz="1050" dirty="0" smtClean="0">
                <a:solidFill>
                  <a:prstClr val="black"/>
                </a:solidFill>
              </a:rPr>
              <a:t>- 	Radial access</a:t>
            </a:r>
          </a:p>
          <a:p>
            <a:pPr marL="171450" indent="-171450"/>
            <a:r>
              <a:rPr lang="en-US" sz="1050" dirty="0" smtClean="0">
                <a:solidFill>
                  <a:prstClr val="black"/>
                </a:solidFill>
              </a:rPr>
              <a:t>- 	Prefer new-generation DES</a:t>
            </a:r>
          </a:p>
          <a:p>
            <a:pPr marL="171450" indent="-171450"/>
            <a:r>
              <a:rPr lang="en-US" sz="1050" dirty="0" smtClean="0">
                <a:solidFill>
                  <a:prstClr val="black"/>
                </a:solidFill>
              </a:rPr>
              <a:t>- 	Additional UFH, LMWH, bivalirudin (regardless of last NOAC) 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solidFill>
                  <a:prstClr val="black"/>
                </a:solidFill>
              </a:rPr>
              <a:t>Avoid IIb/IIIa </a:t>
            </a:r>
            <a:r>
              <a:rPr lang="en-US" sz="1050" dirty="0" err="1" smtClean="0">
                <a:solidFill>
                  <a:prstClr val="black"/>
                </a:solidFill>
              </a:rPr>
              <a:t>inhi-bitors</a:t>
            </a:r>
            <a:r>
              <a:rPr lang="en-US" sz="1050" dirty="0" smtClean="0">
                <a:solidFill>
                  <a:prstClr val="black"/>
                </a:solidFill>
              </a:rPr>
              <a:t> unless bail-out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solidFill>
                  <a:prstClr val="black"/>
                </a:solidFill>
              </a:rPr>
              <a:t>Avoid fondaparinux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82" y="3156815"/>
            <a:ext cx="1356921" cy="1708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sz="1050" b="1" dirty="0">
                <a:solidFill>
                  <a:prstClr val="black"/>
                </a:solidFill>
              </a:rPr>
              <a:t>Fibrinolysis</a:t>
            </a:r>
          </a:p>
          <a:p>
            <a:endParaRPr lang="en-US" sz="1050" dirty="0">
              <a:solidFill>
                <a:prstClr val="black"/>
              </a:solidFill>
            </a:endParaRPr>
          </a:p>
          <a:p>
            <a:pPr marL="177800" indent="-177800" algn="l"/>
            <a:r>
              <a:rPr lang="en-US" sz="1050" dirty="0">
                <a:solidFill>
                  <a:prstClr val="black"/>
                </a:solidFill>
              </a:rPr>
              <a:t>- </a:t>
            </a:r>
            <a:r>
              <a:rPr lang="en-US" sz="1050" dirty="0" smtClean="0">
                <a:solidFill>
                  <a:prstClr val="black"/>
                </a:solidFill>
              </a:rPr>
              <a:t>	</a:t>
            </a:r>
            <a:r>
              <a:rPr lang="en-US" sz="1050" dirty="0" smtClean="0"/>
              <a:t>Only if below reference range (Tab. 9)</a:t>
            </a:r>
            <a:endParaRPr lang="en-US" sz="1050" dirty="0"/>
          </a:p>
          <a:p>
            <a:pPr marL="177800" indent="-177800" algn="l"/>
            <a:r>
              <a:rPr lang="en-US" sz="1050" dirty="0"/>
              <a:t>- </a:t>
            </a:r>
            <a:r>
              <a:rPr lang="en-US" sz="1050" dirty="0" smtClean="0"/>
              <a:t>	No </a:t>
            </a:r>
            <a:r>
              <a:rPr lang="en-GB" sz="1050" dirty="0"/>
              <a:t>UFH or enoxaparin until </a:t>
            </a:r>
            <a:r>
              <a:rPr lang="en-GB" sz="1050" dirty="0" smtClean="0"/>
              <a:t>NOAC levels below reference range (Tab. 9)</a:t>
            </a:r>
            <a:endParaRPr lang="en-US" sz="1050" dirty="0"/>
          </a:p>
        </p:txBody>
      </p:sp>
      <p:cxnSp>
        <p:nvCxnSpPr>
          <p:cNvPr id="15" name="Elbow Connector 23"/>
          <p:cNvCxnSpPr>
            <a:stCxn id="2" idx="2"/>
            <a:endCxn id="3" idx="0"/>
          </p:cNvCxnSpPr>
          <p:nvPr/>
        </p:nvCxnSpPr>
        <p:spPr>
          <a:xfrm rot="5400000">
            <a:off x="3069047" y="-568377"/>
            <a:ext cx="375271" cy="236939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31"/>
          <p:cNvSpPr txBox="1"/>
          <p:nvPr/>
        </p:nvSpPr>
        <p:spPr>
          <a:xfrm>
            <a:off x="6954569" y="3153207"/>
            <a:ext cx="135692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prstClr val="black"/>
                </a:solidFill>
              </a:rPr>
              <a:t>Urgent</a:t>
            </a:r>
          </a:p>
          <a:p>
            <a:pPr algn="ctr"/>
            <a:endParaRPr lang="en-US" sz="1050" dirty="0" smtClean="0">
              <a:solidFill>
                <a:prstClr val="black"/>
              </a:solidFill>
            </a:endParaRPr>
          </a:p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Approach as per primary PCI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7" name="TextBox 32"/>
          <p:cNvSpPr txBox="1"/>
          <p:nvPr/>
        </p:nvSpPr>
        <p:spPr>
          <a:xfrm>
            <a:off x="8373824" y="3153207"/>
            <a:ext cx="135692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prstClr val="black"/>
                </a:solidFill>
              </a:rPr>
              <a:t>Non-urgent</a:t>
            </a:r>
          </a:p>
          <a:p>
            <a:pPr algn="ctr"/>
            <a:endParaRPr lang="en-US" sz="1050" dirty="0">
              <a:solidFill>
                <a:prstClr val="black"/>
              </a:solidFill>
            </a:endParaRPr>
          </a:p>
          <a:p>
            <a:pPr marL="177800" indent="-177800"/>
            <a:r>
              <a:rPr lang="en-US" sz="1050" dirty="0">
                <a:solidFill>
                  <a:prstClr val="black"/>
                </a:solidFill>
              </a:rPr>
              <a:t>- </a:t>
            </a:r>
            <a:r>
              <a:rPr lang="en-US" sz="1050" dirty="0" smtClean="0">
                <a:solidFill>
                  <a:prstClr val="black"/>
                </a:solidFill>
              </a:rPr>
              <a:t>	Delay </a:t>
            </a:r>
            <a:r>
              <a:rPr lang="en-US" sz="1050" dirty="0">
                <a:solidFill>
                  <a:prstClr val="black"/>
                </a:solidFill>
              </a:rPr>
              <a:t>PCI</a:t>
            </a:r>
          </a:p>
          <a:p>
            <a:pPr marL="177800" indent="-177800"/>
            <a:r>
              <a:rPr lang="en-US" sz="1050" dirty="0">
                <a:solidFill>
                  <a:prstClr val="black"/>
                </a:solidFill>
              </a:rPr>
              <a:t>- </a:t>
            </a:r>
            <a:r>
              <a:rPr lang="en-US" sz="1050" dirty="0" smtClean="0">
                <a:solidFill>
                  <a:prstClr val="black"/>
                </a:solidFill>
              </a:rPr>
              <a:t>	Start </a:t>
            </a:r>
            <a:r>
              <a:rPr lang="en-US" sz="1050" dirty="0">
                <a:solidFill>
                  <a:prstClr val="black"/>
                </a:solidFill>
              </a:rPr>
              <a:t>fondaparinux (preferred) or LMWH ≥12h after last NOAC</a:t>
            </a:r>
          </a:p>
          <a:p>
            <a:pPr marL="177800" indent="-177800"/>
            <a:r>
              <a:rPr lang="en-US" sz="1050" dirty="0">
                <a:solidFill>
                  <a:prstClr val="black"/>
                </a:solidFill>
              </a:rPr>
              <a:t>- </a:t>
            </a:r>
            <a:r>
              <a:rPr lang="en-US" sz="1050" dirty="0" smtClean="0">
                <a:solidFill>
                  <a:prstClr val="black"/>
                </a:solidFill>
              </a:rPr>
              <a:t>	Avoid </a:t>
            </a:r>
            <a:r>
              <a:rPr lang="en-US" sz="1050" dirty="0">
                <a:solidFill>
                  <a:prstClr val="black"/>
                </a:solidFill>
              </a:rPr>
              <a:t>upstream bivalirudin, UFH, or IIb/IIIa inhibitors</a:t>
            </a:r>
          </a:p>
        </p:txBody>
      </p:sp>
      <p:cxnSp>
        <p:nvCxnSpPr>
          <p:cNvPr id="18" name="Elbow Connector 18"/>
          <p:cNvCxnSpPr>
            <a:stCxn id="2" idx="2"/>
            <a:endCxn id="4" idx="0"/>
          </p:cNvCxnSpPr>
          <p:nvPr/>
        </p:nvCxnSpPr>
        <p:spPr>
          <a:xfrm rot="16200000" flipH="1">
            <a:off x="5507353" y="-637290"/>
            <a:ext cx="375272" cy="250722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2"/>
          <p:cNvCxnSpPr/>
          <p:nvPr/>
        </p:nvCxnSpPr>
        <p:spPr>
          <a:xfrm>
            <a:off x="2071983" y="1111732"/>
            <a:ext cx="0" cy="2834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3"/>
          <p:cNvCxnSpPr>
            <a:endCxn id="10" idx="0"/>
          </p:cNvCxnSpPr>
          <p:nvPr/>
        </p:nvCxnSpPr>
        <p:spPr>
          <a:xfrm>
            <a:off x="5116309" y="2051363"/>
            <a:ext cx="0" cy="308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4"/>
          <p:cNvCxnSpPr>
            <a:endCxn id="11" idx="0"/>
          </p:cNvCxnSpPr>
          <p:nvPr/>
        </p:nvCxnSpPr>
        <p:spPr>
          <a:xfrm>
            <a:off x="8342657" y="2051363"/>
            <a:ext cx="0" cy="2993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5"/>
          <p:cNvCxnSpPr>
            <a:stCxn id="4" idx="2"/>
            <a:endCxn id="12" idx="0"/>
          </p:cNvCxnSpPr>
          <p:nvPr/>
        </p:nvCxnSpPr>
        <p:spPr>
          <a:xfrm>
            <a:off x="6948600" y="1105684"/>
            <a:ext cx="8136" cy="2993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39"/>
          <p:cNvCxnSpPr>
            <a:stCxn id="10" idx="2"/>
            <a:endCxn id="14" idx="0"/>
          </p:cNvCxnSpPr>
          <p:nvPr/>
        </p:nvCxnSpPr>
        <p:spPr>
          <a:xfrm rot="5400000">
            <a:off x="4506883" y="2547388"/>
            <a:ext cx="488987" cy="729866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42"/>
          <p:cNvCxnSpPr>
            <a:stCxn id="10" idx="2"/>
            <a:endCxn id="13" idx="0"/>
          </p:cNvCxnSpPr>
          <p:nvPr/>
        </p:nvCxnSpPr>
        <p:spPr>
          <a:xfrm rot="16200000" flipH="1">
            <a:off x="5266085" y="2518051"/>
            <a:ext cx="489227" cy="788779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43"/>
          <p:cNvCxnSpPr/>
          <p:nvPr/>
        </p:nvCxnSpPr>
        <p:spPr>
          <a:xfrm rot="16200000" flipH="1">
            <a:off x="8463167" y="2554929"/>
            <a:ext cx="494722" cy="701836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44"/>
          <p:cNvCxnSpPr/>
          <p:nvPr/>
        </p:nvCxnSpPr>
        <p:spPr>
          <a:xfrm rot="5400000">
            <a:off x="7755219" y="2548816"/>
            <a:ext cx="494722" cy="714060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59"/>
          <p:cNvCxnSpPr>
            <a:stCxn id="34" idx="2"/>
          </p:cNvCxnSpPr>
          <p:nvPr/>
        </p:nvCxnSpPr>
        <p:spPr>
          <a:xfrm>
            <a:off x="2071983" y="4999867"/>
            <a:ext cx="0" cy="4654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61"/>
          <p:cNvCxnSpPr>
            <a:stCxn id="7" idx="2"/>
            <a:endCxn id="6" idx="0"/>
          </p:cNvCxnSpPr>
          <p:nvPr/>
        </p:nvCxnSpPr>
        <p:spPr>
          <a:xfrm>
            <a:off x="2071983" y="2842804"/>
            <a:ext cx="0" cy="3104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63"/>
          <p:cNvCxnSpPr>
            <a:stCxn id="13" idx="2"/>
          </p:cNvCxnSpPr>
          <p:nvPr/>
        </p:nvCxnSpPr>
        <p:spPr>
          <a:xfrm>
            <a:off x="5905088" y="5188380"/>
            <a:ext cx="0" cy="2769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66"/>
          <p:cNvCxnSpPr>
            <a:stCxn id="14" idx="2"/>
          </p:cNvCxnSpPr>
          <p:nvPr/>
        </p:nvCxnSpPr>
        <p:spPr>
          <a:xfrm>
            <a:off x="4386443" y="4864975"/>
            <a:ext cx="0" cy="6003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68"/>
          <p:cNvCxnSpPr>
            <a:stCxn id="16" idx="1"/>
          </p:cNvCxnSpPr>
          <p:nvPr/>
        </p:nvCxnSpPr>
        <p:spPr>
          <a:xfrm flipH="1" flipV="1">
            <a:off x="6660434" y="3519816"/>
            <a:ext cx="294137" cy="27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70"/>
          <p:cNvCxnSpPr>
            <a:stCxn id="17" idx="2"/>
          </p:cNvCxnSpPr>
          <p:nvPr/>
        </p:nvCxnSpPr>
        <p:spPr>
          <a:xfrm>
            <a:off x="9052285" y="5184532"/>
            <a:ext cx="0" cy="2808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84"/>
          <p:cNvCxnSpPr>
            <a:stCxn id="8" idx="2"/>
            <a:endCxn id="9" idx="0"/>
          </p:cNvCxnSpPr>
          <p:nvPr/>
        </p:nvCxnSpPr>
        <p:spPr>
          <a:xfrm>
            <a:off x="4931616" y="5927000"/>
            <a:ext cx="0" cy="2972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6"/>
          <p:cNvSpPr txBox="1"/>
          <p:nvPr/>
        </p:nvSpPr>
        <p:spPr>
          <a:xfrm>
            <a:off x="887285" y="4399703"/>
            <a:ext cx="2369396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>
                <a:solidFill>
                  <a:prstClr val="black"/>
                </a:solidFill>
              </a:rPr>
              <a:t>Stent type:</a:t>
            </a:r>
          </a:p>
          <a:p>
            <a:pPr algn="ctr"/>
            <a:r>
              <a:rPr lang="en-US" sz="1100">
                <a:solidFill>
                  <a:prstClr val="black"/>
                </a:solidFill>
              </a:rPr>
              <a:t>Prefer </a:t>
            </a:r>
            <a:r>
              <a:rPr lang="en-US" sz="1100" smtClean="0">
                <a:solidFill>
                  <a:prstClr val="black"/>
                </a:solidFill>
              </a:rPr>
              <a:t>contemporary </a:t>
            </a:r>
            <a:r>
              <a:rPr lang="en-US" sz="1100" dirty="0" smtClean="0">
                <a:solidFill>
                  <a:prstClr val="black"/>
                </a:solidFill>
              </a:rPr>
              <a:t>DES</a:t>
            </a:r>
          </a:p>
          <a:p>
            <a:pPr algn="ctr"/>
            <a:r>
              <a:rPr lang="en-US" sz="1100" dirty="0" smtClean="0">
                <a:solidFill>
                  <a:prstClr val="black"/>
                </a:solidFill>
              </a:rPr>
              <a:t>(</a:t>
            </a:r>
            <a:r>
              <a:rPr lang="en-US" sz="1100" smtClean="0">
                <a:solidFill>
                  <a:prstClr val="black"/>
                </a:solidFill>
              </a:rPr>
              <a:t>BMS and 1</a:t>
            </a:r>
            <a:r>
              <a:rPr lang="en-US" sz="1100" baseline="30000" smtClean="0">
                <a:solidFill>
                  <a:prstClr val="black"/>
                </a:solidFill>
              </a:rPr>
              <a:t>st</a:t>
            </a:r>
            <a:r>
              <a:rPr lang="en-US" sz="1100" smtClean="0">
                <a:solidFill>
                  <a:prstClr val="black"/>
                </a:solidFill>
              </a:rPr>
              <a:t> gen DES to </a:t>
            </a:r>
            <a:r>
              <a:rPr lang="en-US" sz="1100" dirty="0" smtClean="0">
                <a:solidFill>
                  <a:prstClr val="black"/>
                </a:solidFill>
              </a:rPr>
              <a:t>be avoided) 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35" name="Straight Arrow Connector 45"/>
          <p:cNvCxnSpPr>
            <a:stCxn id="6" idx="2"/>
            <a:endCxn id="34" idx="0"/>
          </p:cNvCxnSpPr>
          <p:nvPr/>
        </p:nvCxnSpPr>
        <p:spPr>
          <a:xfrm flipH="1">
            <a:off x="2071983" y="4091928"/>
            <a:ext cx="1" cy="307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46"/>
          <p:cNvCxnSpPr>
            <a:stCxn id="5" idx="2"/>
            <a:endCxn id="7" idx="0"/>
          </p:cNvCxnSpPr>
          <p:nvPr/>
        </p:nvCxnSpPr>
        <p:spPr>
          <a:xfrm>
            <a:off x="2071983" y="1672189"/>
            <a:ext cx="1" cy="4011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-39458" y="1"/>
            <a:ext cx="667041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de-CH" sz="1400" b="1" u="sng" dirty="0" smtClean="0"/>
              <a:t>Fig. 10</a:t>
            </a:r>
            <a:endParaRPr lang="de-CH" sz="1400" b="1" u="sng" dirty="0"/>
          </a:p>
        </p:txBody>
      </p:sp>
    </p:spTree>
    <p:extLst>
      <p:ext uri="{BB962C8B-B14F-4D97-AF65-F5344CB8AC3E}">
        <p14:creationId xmlns:p14="http://schemas.microsoft.com/office/powerpoint/2010/main" val="262604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39"/>
          <p:cNvCxnSpPr/>
          <p:nvPr/>
        </p:nvCxnSpPr>
        <p:spPr>
          <a:xfrm>
            <a:off x="1825902" y="509031"/>
            <a:ext cx="0" cy="3278078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42"/>
          <p:cNvCxnSpPr/>
          <p:nvPr/>
        </p:nvCxnSpPr>
        <p:spPr>
          <a:xfrm>
            <a:off x="4158712" y="509031"/>
            <a:ext cx="0" cy="3278078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43"/>
          <p:cNvCxnSpPr/>
          <p:nvPr/>
        </p:nvCxnSpPr>
        <p:spPr>
          <a:xfrm>
            <a:off x="6840212" y="450974"/>
            <a:ext cx="0" cy="3278078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5"/>
          <p:cNvCxnSpPr/>
          <p:nvPr/>
        </p:nvCxnSpPr>
        <p:spPr>
          <a:xfrm>
            <a:off x="5255559" y="509031"/>
            <a:ext cx="0" cy="3278078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46"/>
          <p:cNvCxnSpPr/>
          <p:nvPr/>
        </p:nvCxnSpPr>
        <p:spPr>
          <a:xfrm flipH="1">
            <a:off x="8528474" y="509031"/>
            <a:ext cx="1" cy="349726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18"/>
          <p:cNvSpPr txBox="1"/>
          <p:nvPr/>
        </p:nvSpPr>
        <p:spPr>
          <a:xfrm>
            <a:off x="149095" y="981075"/>
            <a:ext cx="1508976" cy="1002039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05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600" b="1" dirty="0"/>
              <a:t>Elective PCI</a:t>
            </a:r>
          </a:p>
          <a:p>
            <a:r>
              <a:rPr lang="en-US" sz="1600" b="1" dirty="0"/>
              <a:t>with newer generation DES</a:t>
            </a:r>
          </a:p>
        </p:txBody>
      </p:sp>
      <p:sp>
        <p:nvSpPr>
          <p:cNvPr id="8" name="TextBox 20"/>
          <p:cNvSpPr txBox="1"/>
          <p:nvPr/>
        </p:nvSpPr>
        <p:spPr>
          <a:xfrm>
            <a:off x="210492" y="2787219"/>
            <a:ext cx="1446856" cy="1238681"/>
          </a:xfrm>
          <a:prstGeom prst="rect">
            <a:avLst/>
          </a:prstGeom>
          <a:gradFill>
            <a:gsLst>
              <a:gs pos="100000">
                <a:srgbClr val="FF0000"/>
              </a:gs>
              <a:gs pos="0">
                <a:srgbClr val="FF0000">
                  <a:lumMod val="26000"/>
                  <a:lumOff val="74000"/>
                </a:srgb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de-DE"/>
            </a:defPPr>
            <a:lvl1pPr algn="ctr" defTabSz="457200">
              <a:defRPr sz="1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600" dirty="0"/>
              <a:t>ACS </a:t>
            </a:r>
            <a:br>
              <a:rPr lang="en-US" sz="1600" dirty="0"/>
            </a:br>
            <a:r>
              <a:rPr lang="en-US" sz="1600" dirty="0"/>
              <a:t>with PCI</a:t>
            </a:r>
          </a:p>
        </p:txBody>
      </p:sp>
      <p:sp>
        <p:nvSpPr>
          <p:cNvPr id="13" name="TextBox 27"/>
          <p:cNvSpPr txBox="1"/>
          <p:nvPr/>
        </p:nvSpPr>
        <p:spPr>
          <a:xfrm>
            <a:off x="8546262" y="984044"/>
            <a:ext cx="1258722" cy="533758"/>
          </a:xfrm>
          <a:prstGeom prst="rect">
            <a:avLst/>
          </a:prstGeom>
          <a:solidFill>
            <a:schemeClr val="accent4">
              <a:lumMod val="40000"/>
              <a:lumOff val="60000"/>
              <a:alpha val="71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NOAC</a:t>
            </a:r>
          </a:p>
          <a:p>
            <a:pPr algn="ctr"/>
            <a:r>
              <a:rPr lang="en-US" sz="1400" dirty="0"/>
              <a:t>monotherapy</a:t>
            </a:r>
          </a:p>
        </p:txBody>
      </p:sp>
      <p:sp>
        <p:nvSpPr>
          <p:cNvPr id="14" name="TextBox 28"/>
          <p:cNvSpPr txBox="1"/>
          <p:nvPr/>
        </p:nvSpPr>
        <p:spPr>
          <a:xfrm>
            <a:off x="8552179" y="3754747"/>
            <a:ext cx="1252805" cy="271153"/>
          </a:xfrm>
          <a:prstGeom prst="rect">
            <a:avLst/>
          </a:prstGeom>
          <a:solidFill>
            <a:schemeClr val="accent4">
              <a:lumMod val="40000"/>
              <a:lumOff val="60000"/>
              <a:alpha val="71000"/>
            </a:schemeClr>
          </a:solidFill>
          <a:ln>
            <a:solidFill>
              <a:schemeClr val="tx1"/>
            </a:solidFill>
          </a:ln>
        </p:spPr>
        <p:txBody>
          <a:bodyPr wrap="square" tIns="0" bIns="0" rtlCol="0" anchor="ctr">
            <a:noAutofit/>
          </a:bodyPr>
          <a:lstStyle>
            <a:defPPr>
              <a:defRPr lang="de-DE"/>
            </a:defPPr>
            <a:lvl1pPr algn="ctr" defTabSz="457200">
              <a:defRPr sz="1400"/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NOAC mono</a:t>
            </a:r>
          </a:p>
        </p:txBody>
      </p:sp>
      <p:cxnSp>
        <p:nvCxnSpPr>
          <p:cNvPr id="15" name="Straight Arrow Connector 2"/>
          <p:cNvCxnSpPr/>
          <p:nvPr/>
        </p:nvCxnSpPr>
        <p:spPr>
          <a:xfrm>
            <a:off x="4143560" y="1693563"/>
            <a:ext cx="1101106" cy="0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ysDash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4"/>
          <p:cNvSpPr txBox="1"/>
          <p:nvPr/>
        </p:nvSpPr>
        <p:spPr>
          <a:xfrm>
            <a:off x="1820863" y="5070522"/>
            <a:ext cx="687784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/>
            <a:r>
              <a:rPr lang="en-US" sz="1400"/>
              <a:t>- </a:t>
            </a:r>
            <a:r>
              <a:rPr lang="en-US" sz="1400" smtClean="0"/>
              <a:t>	(</a:t>
            </a:r>
            <a:r>
              <a:rPr lang="en-US" sz="1400" dirty="0"/>
              <a:t>Uncorrectable) high bleeding risk</a:t>
            </a:r>
          </a:p>
          <a:p>
            <a:pPr marL="179388" indent="-179388"/>
            <a:r>
              <a:rPr lang="en-US" sz="1400"/>
              <a:t>- </a:t>
            </a:r>
            <a:r>
              <a:rPr lang="en-US" sz="1400" smtClean="0"/>
              <a:t>	Low </a:t>
            </a:r>
            <a:r>
              <a:rPr lang="en-US" sz="1400" dirty="0"/>
              <a:t>atherothrombotic risk (by REACH or SYNTAX score if </a:t>
            </a:r>
            <a:r>
              <a:rPr lang="en-US" sz="1400" dirty="0" smtClean="0"/>
              <a:t>elective; </a:t>
            </a:r>
            <a:r>
              <a:rPr lang="en-US" sz="1400" dirty="0"/>
              <a:t>GRACE </a:t>
            </a:r>
            <a:r>
              <a:rPr lang="en-US" sz="1400" dirty="0" smtClean="0"/>
              <a:t>≥140 </a:t>
            </a:r>
            <a:r>
              <a:rPr lang="en-US" sz="1400" dirty="0"/>
              <a:t>if </a:t>
            </a:r>
            <a:r>
              <a:rPr lang="en-US" sz="1400" dirty="0" smtClean="0"/>
              <a:t>ACS)</a:t>
            </a:r>
            <a:endParaRPr lang="en-US" sz="1400" dirty="0"/>
          </a:p>
        </p:txBody>
      </p:sp>
      <p:cxnSp>
        <p:nvCxnSpPr>
          <p:cNvPr id="20" name="Straight Arrow Connector 16"/>
          <p:cNvCxnSpPr/>
          <p:nvPr/>
        </p:nvCxnSpPr>
        <p:spPr>
          <a:xfrm>
            <a:off x="5281781" y="1693563"/>
            <a:ext cx="3246693" cy="1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olid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9"/>
          <p:cNvSpPr txBox="1"/>
          <p:nvPr/>
        </p:nvSpPr>
        <p:spPr>
          <a:xfrm>
            <a:off x="1825904" y="6112878"/>
            <a:ext cx="666108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/>
            <a:r>
              <a:rPr lang="en-US" sz="1400" dirty="0"/>
              <a:t>- </a:t>
            </a:r>
            <a:r>
              <a:rPr lang="en-US" sz="1400" dirty="0" smtClean="0"/>
              <a:t>	First-generation </a:t>
            </a:r>
            <a:r>
              <a:rPr lang="en-US" sz="1400" dirty="0"/>
              <a:t>DES</a:t>
            </a:r>
          </a:p>
          <a:p>
            <a:pPr marL="179388" indent="-179388"/>
            <a:r>
              <a:rPr lang="en-US" sz="1400" dirty="0"/>
              <a:t>- </a:t>
            </a:r>
            <a:r>
              <a:rPr lang="en-US" sz="1400" dirty="0" smtClean="0"/>
              <a:t>	High </a:t>
            </a:r>
            <a:r>
              <a:rPr lang="en-US" sz="1400" dirty="0"/>
              <a:t>atherothrombotic risk (scores as above ; stenting of the left main, </a:t>
            </a:r>
            <a:r>
              <a:rPr lang="en-US" sz="1400" dirty="0" smtClean="0"/>
              <a:t>proximal LAD, </a:t>
            </a:r>
            <a:r>
              <a:rPr lang="en-US" sz="1400" dirty="0"/>
              <a:t>proximal bifurcation; recurrent MIs; </a:t>
            </a:r>
            <a:r>
              <a:rPr lang="en-US" sz="1400" dirty="0" smtClean="0"/>
              <a:t>stent thrombosis etc</a:t>
            </a:r>
            <a:r>
              <a:rPr lang="en-US" sz="1400" dirty="0"/>
              <a:t>.) and low bleeding risk</a:t>
            </a:r>
          </a:p>
        </p:txBody>
      </p:sp>
      <p:cxnSp>
        <p:nvCxnSpPr>
          <p:cNvPr id="25" name="Straight Arrow Connector 32"/>
          <p:cNvCxnSpPr/>
          <p:nvPr/>
        </p:nvCxnSpPr>
        <p:spPr>
          <a:xfrm>
            <a:off x="3062614" y="1941301"/>
            <a:ext cx="1052478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37"/>
          <p:cNvSpPr txBox="1"/>
          <p:nvPr/>
        </p:nvSpPr>
        <p:spPr>
          <a:xfrm>
            <a:off x="1539341" y="222426"/>
            <a:ext cx="617112" cy="3077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PCI</a:t>
            </a:r>
            <a:endParaRPr lang="en-US" sz="1400" dirty="0"/>
          </a:p>
        </p:txBody>
      </p:sp>
      <p:sp>
        <p:nvSpPr>
          <p:cNvPr id="29" name="TextBox 40"/>
          <p:cNvSpPr txBox="1"/>
          <p:nvPr/>
        </p:nvSpPr>
        <p:spPr>
          <a:xfrm>
            <a:off x="3714938" y="164363"/>
            <a:ext cx="8875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1 </a:t>
            </a:r>
            <a:r>
              <a:rPr lang="en-US" sz="1400" dirty="0" smtClean="0"/>
              <a:t>month</a:t>
            </a:r>
            <a:endParaRPr lang="en-US" sz="1400" dirty="0"/>
          </a:p>
        </p:txBody>
      </p:sp>
      <p:sp>
        <p:nvSpPr>
          <p:cNvPr id="30" name="TextBox 47"/>
          <p:cNvSpPr txBox="1"/>
          <p:nvPr/>
        </p:nvSpPr>
        <p:spPr>
          <a:xfrm>
            <a:off x="4813226" y="148709"/>
            <a:ext cx="8875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3 months</a:t>
            </a:r>
          </a:p>
        </p:txBody>
      </p:sp>
      <p:sp>
        <p:nvSpPr>
          <p:cNvPr id="31" name="TextBox 48"/>
          <p:cNvSpPr txBox="1"/>
          <p:nvPr/>
        </p:nvSpPr>
        <p:spPr>
          <a:xfrm>
            <a:off x="6396438" y="143196"/>
            <a:ext cx="8875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6 months</a:t>
            </a:r>
          </a:p>
        </p:txBody>
      </p:sp>
      <p:sp>
        <p:nvSpPr>
          <p:cNvPr id="32" name="TextBox 49"/>
          <p:cNvSpPr txBox="1"/>
          <p:nvPr/>
        </p:nvSpPr>
        <p:spPr>
          <a:xfrm>
            <a:off x="8043210" y="151769"/>
            <a:ext cx="88754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1 year</a:t>
            </a:r>
          </a:p>
        </p:txBody>
      </p:sp>
      <p:cxnSp>
        <p:nvCxnSpPr>
          <p:cNvPr id="33" name="Straight Arrow Connector 51"/>
          <p:cNvCxnSpPr/>
          <p:nvPr/>
        </p:nvCxnSpPr>
        <p:spPr>
          <a:xfrm>
            <a:off x="3017073" y="3323846"/>
            <a:ext cx="1098019" cy="0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ysDot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52"/>
          <p:cNvCxnSpPr/>
          <p:nvPr/>
        </p:nvCxnSpPr>
        <p:spPr>
          <a:xfrm>
            <a:off x="5244666" y="3323846"/>
            <a:ext cx="1595546" cy="1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ysDash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2"/>
          <p:cNvCxnSpPr/>
          <p:nvPr/>
        </p:nvCxnSpPr>
        <p:spPr>
          <a:xfrm>
            <a:off x="3035643" y="509031"/>
            <a:ext cx="1245" cy="349940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0"/>
          <p:cNvSpPr txBox="1"/>
          <p:nvPr/>
        </p:nvSpPr>
        <p:spPr>
          <a:xfrm>
            <a:off x="2522759" y="56641"/>
            <a:ext cx="1028076" cy="523220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Day 1-7  / at </a:t>
            </a:r>
          </a:p>
          <a:p>
            <a:pPr algn="ctr"/>
            <a:r>
              <a:rPr lang="en-US" sz="1400" dirty="0" smtClean="0"/>
              <a:t>discharge</a:t>
            </a:r>
            <a:endParaRPr lang="en-US" sz="1400" dirty="0"/>
          </a:p>
        </p:txBody>
      </p:sp>
      <p:sp>
        <p:nvSpPr>
          <p:cNvPr id="51" name="TextBox 25"/>
          <p:cNvSpPr txBox="1"/>
          <p:nvPr/>
        </p:nvSpPr>
        <p:spPr>
          <a:xfrm>
            <a:off x="3051176" y="983781"/>
            <a:ext cx="5459512" cy="5340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/>
              <a:t>Dual therapy</a:t>
            </a:r>
            <a:endParaRPr lang="en-US" sz="1400" dirty="0"/>
          </a:p>
          <a:p>
            <a:pPr algn="ctr"/>
            <a:r>
              <a:rPr lang="en-US" sz="1400" dirty="0"/>
              <a:t>NOAC </a:t>
            </a:r>
            <a:r>
              <a:rPr lang="en-US" sz="1400"/>
              <a:t>+ </a:t>
            </a:r>
            <a:r>
              <a:rPr lang="en-US" sz="1400" smtClean="0"/>
              <a:t>C/(A)</a:t>
            </a:r>
            <a:endParaRPr lang="en-US" sz="1400" dirty="0"/>
          </a:p>
        </p:txBody>
      </p:sp>
      <p:sp>
        <p:nvSpPr>
          <p:cNvPr id="69" name="TextBox 26"/>
          <p:cNvSpPr txBox="1"/>
          <p:nvPr/>
        </p:nvSpPr>
        <p:spPr>
          <a:xfrm>
            <a:off x="3052763" y="3754747"/>
            <a:ext cx="5457926" cy="2711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de-DE"/>
            </a:defPPr>
            <a:lvl1pPr algn="ctr" defTabSz="457200">
              <a:defRPr sz="1400"/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Dual therapy NOAC + C / (</a:t>
            </a:r>
            <a:r>
              <a:rPr lang="en-US" dirty="0" err="1"/>
              <a:t>Tica</a:t>
            </a:r>
            <a:r>
              <a:rPr lang="en-US" dirty="0"/>
              <a:t>) / (A)</a:t>
            </a:r>
          </a:p>
        </p:txBody>
      </p:sp>
      <p:cxnSp>
        <p:nvCxnSpPr>
          <p:cNvPr id="77" name="Straight Arrow Connector 32"/>
          <p:cNvCxnSpPr/>
          <p:nvPr/>
        </p:nvCxnSpPr>
        <p:spPr>
          <a:xfrm>
            <a:off x="6840212" y="3534164"/>
            <a:ext cx="1699156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26"/>
          <p:cNvSpPr txBox="1"/>
          <p:nvPr/>
        </p:nvSpPr>
        <p:spPr>
          <a:xfrm>
            <a:off x="5271883" y="2788723"/>
            <a:ext cx="3238806" cy="4356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>
            <a:defPPr>
              <a:defRPr lang="de-DE"/>
            </a:defPPr>
            <a:lvl1pPr algn="ctr" defTabSz="457200">
              <a:defRPr sz="1400"/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Dual therapy NOAC + C/(A) </a:t>
            </a:r>
          </a:p>
        </p:txBody>
      </p:sp>
      <p:cxnSp>
        <p:nvCxnSpPr>
          <p:cNvPr id="79" name="Straight Arrow Connector 2"/>
          <p:cNvCxnSpPr/>
          <p:nvPr/>
        </p:nvCxnSpPr>
        <p:spPr>
          <a:xfrm>
            <a:off x="6840212" y="3331001"/>
            <a:ext cx="1646772" cy="0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olid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22"/>
          <p:cNvSpPr txBox="1"/>
          <p:nvPr/>
        </p:nvSpPr>
        <p:spPr>
          <a:xfrm>
            <a:off x="1837341" y="3756002"/>
            <a:ext cx="1185259" cy="26989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200" dirty="0">
                <a:latin typeface="Arial Narrow" panose="020B0606020202030204" pitchFamily="34" charset="0"/>
              </a:rPr>
              <a:t>NOAC + A + </a:t>
            </a:r>
            <a:r>
              <a:rPr lang="en-US" sz="1200" dirty="0" err="1" smtClean="0">
                <a:latin typeface="Arial Narrow" panose="020B0606020202030204" pitchFamily="34" charset="0"/>
              </a:rPr>
              <a:t>Tica</a:t>
            </a:r>
            <a:r>
              <a:rPr lang="en-US" sz="1200" dirty="0" smtClean="0">
                <a:latin typeface="Arial Narrow" panose="020B0606020202030204" pitchFamily="34" charset="0"/>
              </a:rPr>
              <a:t>*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cxnSp>
        <p:nvCxnSpPr>
          <p:cNvPr id="48" name="Straight Arrow Connector 32"/>
          <p:cNvCxnSpPr/>
          <p:nvPr/>
        </p:nvCxnSpPr>
        <p:spPr>
          <a:xfrm>
            <a:off x="5254811" y="3527901"/>
            <a:ext cx="1561698" cy="12526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feil nach rechts 44"/>
          <p:cNvSpPr/>
          <p:nvPr/>
        </p:nvSpPr>
        <p:spPr>
          <a:xfrm rot="10800000">
            <a:off x="1851940" y="4563711"/>
            <a:ext cx="6676534" cy="569901"/>
          </a:xfrm>
          <a:prstGeom prst="rightArrow">
            <a:avLst>
              <a:gd name="adj1" fmla="val 50000"/>
              <a:gd name="adj2" fmla="val 143424"/>
            </a:avLst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Pfeil nach rechts 57"/>
          <p:cNvSpPr/>
          <p:nvPr/>
        </p:nvSpPr>
        <p:spPr>
          <a:xfrm>
            <a:off x="1851941" y="5686821"/>
            <a:ext cx="6658747" cy="540357"/>
          </a:xfrm>
          <a:prstGeom prst="rightArrow">
            <a:avLst>
              <a:gd name="adj1" fmla="val 50000"/>
              <a:gd name="adj2" fmla="val 14342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Factors to lengthen combination </a:t>
            </a:r>
            <a:r>
              <a:rPr lang="en-US" sz="1400" smtClean="0">
                <a:solidFill>
                  <a:schemeClr val="bg1"/>
                </a:solidFill>
              </a:rPr>
              <a:t>therapy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7" name="TextBox 13"/>
          <p:cNvSpPr txBox="1"/>
          <p:nvPr/>
        </p:nvSpPr>
        <p:spPr>
          <a:xfrm>
            <a:off x="1644927" y="4694773"/>
            <a:ext cx="668478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/>
              <a:t>Factors to shorten combination therapy</a:t>
            </a:r>
          </a:p>
        </p:txBody>
      </p:sp>
      <p:sp>
        <p:nvSpPr>
          <p:cNvPr id="9" name="TextBox 21"/>
          <p:cNvSpPr txBox="1"/>
          <p:nvPr/>
        </p:nvSpPr>
        <p:spPr>
          <a:xfrm>
            <a:off x="1825902" y="984246"/>
            <a:ext cx="1195111" cy="53357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0" dirty="0">
                <a:solidFill>
                  <a:schemeClr val="bg1"/>
                </a:solidFill>
              </a:rPr>
              <a:t>Triple therapy</a:t>
            </a:r>
          </a:p>
          <a:p>
            <a:r>
              <a:rPr lang="en-US" b="0" dirty="0">
                <a:solidFill>
                  <a:schemeClr val="bg1"/>
                </a:solidFill>
              </a:rPr>
              <a:t>NOAC + A + C</a:t>
            </a:r>
          </a:p>
        </p:txBody>
      </p:sp>
      <p:sp>
        <p:nvSpPr>
          <p:cNvPr id="10" name="TextBox 22"/>
          <p:cNvSpPr txBox="1"/>
          <p:nvPr/>
        </p:nvSpPr>
        <p:spPr>
          <a:xfrm>
            <a:off x="1835799" y="2788806"/>
            <a:ext cx="3402951" cy="43559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Triple therapy (NOAC </a:t>
            </a:r>
            <a:r>
              <a:rPr lang="en-US" dirty="0"/>
              <a:t>+ A + </a:t>
            </a:r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26" name="TextBox 34"/>
          <p:cNvSpPr txBox="1"/>
          <p:nvPr/>
        </p:nvSpPr>
        <p:spPr>
          <a:xfrm>
            <a:off x="1825903" y="2271576"/>
            <a:ext cx="6661082" cy="27699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Alternative: DAPT only, if CHA</a:t>
            </a:r>
            <a:r>
              <a:rPr lang="en-US" sz="1200" baseline="-25000" dirty="0"/>
              <a:t>2</a:t>
            </a:r>
            <a:r>
              <a:rPr lang="en-US" sz="1200" dirty="0"/>
              <a:t>DS</a:t>
            </a:r>
            <a:r>
              <a:rPr lang="en-US" sz="1200" baseline="-25000" dirty="0"/>
              <a:t>2</a:t>
            </a:r>
            <a:r>
              <a:rPr lang="en-US" sz="1200" dirty="0"/>
              <a:t>-VASc = 1 (men) or 2 (women) </a:t>
            </a:r>
            <a:r>
              <a:rPr lang="en-US" sz="1200" dirty="0" smtClean="0"/>
              <a:t>&amp; </a:t>
            </a:r>
            <a:r>
              <a:rPr lang="en-US" sz="1200" dirty="0"/>
              <a:t>elevated bleeding risk </a:t>
            </a:r>
          </a:p>
        </p:txBody>
      </p:sp>
      <p:cxnSp>
        <p:nvCxnSpPr>
          <p:cNvPr id="54" name="Straight Arrow Connector 51"/>
          <p:cNvCxnSpPr/>
          <p:nvPr/>
        </p:nvCxnSpPr>
        <p:spPr>
          <a:xfrm>
            <a:off x="3017073" y="4201294"/>
            <a:ext cx="1098019" cy="0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ysDot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2"/>
          <p:cNvCxnSpPr/>
          <p:nvPr/>
        </p:nvCxnSpPr>
        <p:spPr>
          <a:xfrm>
            <a:off x="5281781" y="4201294"/>
            <a:ext cx="1558431" cy="1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ysDash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2"/>
          <p:cNvCxnSpPr/>
          <p:nvPr/>
        </p:nvCxnSpPr>
        <p:spPr>
          <a:xfrm>
            <a:off x="6840212" y="4208449"/>
            <a:ext cx="1646772" cy="0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olid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8"/>
          <p:cNvSpPr txBox="1"/>
          <p:nvPr/>
        </p:nvSpPr>
        <p:spPr>
          <a:xfrm>
            <a:off x="8552179" y="2791671"/>
            <a:ext cx="1252805" cy="432729"/>
          </a:xfrm>
          <a:prstGeom prst="rect">
            <a:avLst/>
          </a:prstGeom>
          <a:solidFill>
            <a:schemeClr val="accent4">
              <a:lumMod val="40000"/>
              <a:lumOff val="60000"/>
              <a:alpha val="71000"/>
            </a:schemeClr>
          </a:solidFill>
          <a:ln>
            <a:solidFill>
              <a:schemeClr val="tx1"/>
            </a:solidFill>
          </a:ln>
        </p:spPr>
        <p:txBody>
          <a:bodyPr wrap="square" tIns="0" bIns="0" rtlCol="0" anchor="ctr">
            <a:noAutofit/>
          </a:bodyPr>
          <a:lstStyle>
            <a:defPPr>
              <a:defRPr lang="de-DE"/>
            </a:defPPr>
            <a:lvl1pPr algn="ctr" defTabSz="457200">
              <a:defRPr sz="1400"/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NOAC</a:t>
            </a:r>
          </a:p>
          <a:p>
            <a:r>
              <a:rPr lang="en-US" dirty="0"/>
              <a:t>monotherapy</a:t>
            </a:r>
          </a:p>
        </p:txBody>
      </p:sp>
      <p:cxnSp>
        <p:nvCxnSpPr>
          <p:cNvPr id="46" name="Straight Arrow Connector 32"/>
          <p:cNvCxnSpPr/>
          <p:nvPr/>
        </p:nvCxnSpPr>
        <p:spPr>
          <a:xfrm>
            <a:off x="4168905" y="1949958"/>
            <a:ext cx="2647604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ot"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52"/>
          <p:cNvCxnSpPr/>
          <p:nvPr/>
        </p:nvCxnSpPr>
        <p:spPr>
          <a:xfrm>
            <a:off x="4160912" y="3323846"/>
            <a:ext cx="1096088" cy="0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ysDash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2"/>
          <p:cNvCxnSpPr/>
          <p:nvPr/>
        </p:nvCxnSpPr>
        <p:spPr>
          <a:xfrm>
            <a:off x="4160912" y="4198228"/>
            <a:ext cx="1096088" cy="0"/>
          </a:xfrm>
          <a:prstGeom prst="straightConnector1">
            <a:avLst/>
          </a:prstGeom>
          <a:ln w="38100" cmpd="sng">
            <a:solidFill>
              <a:srgbClr val="00CC00"/>
            </a:solidFill>
            <a:prstDash val="sysDash"/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-39458" y="1"/>
            <a:ext cx="667041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de-CH" sz="1400" b="1" u="sng" dirty="0" smtClean="0"/>
              <a:t>Fig. 11</a:t>
            </a:r>
            <a:endParaRPr lang="de-CH" sz="1400" b="1" u="sng" dirty="0"/>
          </a:p>
        </p:txBody>
      </p:sp>
      <p:cxnSp>
        <p:nvCxnSpPr>
          <p:cNvPr id="52" name="Straight Arrow Connector 32"/>
          <p:cNvCxnSpPr/>
          <p:nvPr/>
        </p:nvCxnSpPr>
        <p:spPr>
          <a:xfrm>
            <a:off x="8584345" y="3534164"/>
            <a:ext cx="1220639" cy="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ot"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62123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2267" y="1022392"/>
            <a:ext cx="2739434" cy="30777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 marL="182563" lvl="1" indent="-171450">
              <a:buFont typeface="Arial" panose="020B0604020202020204" pitchFamily="34" charset="0"/>
              <a:buChar char="•"/>
              <a:defRPr sz="1050"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 smtClean="0"/>
              <a:t>Patient on NOAC for ≥ 3 weeks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44446" y="1022392"/>
            <a:ext cx="3808308" cy="307777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0000">
                  <a:alpha val="17000"/>
                </a:srgb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 smtClean="0"/>
              <a:t>Patient not anticoagulated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9448" y="1605763"/>
            <a:ext cx="330507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Assessment of adherence and documentation</a:t>
            </a: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65313" y="2600237"/>
            <a:ext cx="1812366" cy="600164"/>
          </a:xfrm>
          <a:prstGeom prst="rect">
            <a:avLst/>
          </a:prstGeom>
          <a:noFill/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1100" dirty="0" smtClean="0"/>
              <a:t>well-adherent </a:t>
            </a:r>
            <a:r>
              <a:rPr lang="en-GB" sz="1100" b="0" dirty="0" smtClean="0"/>
              <a:t>(i.e., 100% adherent over the last 3 weeks)</a:t>
            </a:r>
            <a:endParaRPr lang="en-GB" sz="11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2070424" y="2600239"/>
            <a:ext cx="1812366" cy="769441"/>
          </a:xfrm>
          <a:prstGeom prst="rect">
            <a:avLst/>
          </a:prstGeom>
          <a:noFill/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1100" dirty="0" smtClean="0"/>
              <a:t>Doubt about adherence or deemed high-risk for left atrial thrombus:</a:t>
            </a:r>
            <a:br>
              <a:rPr lang="en-GB" sz="1100" dirty="0" smtClean="0"/>
            </a:br>
            <a:r>
              <a:rPr lang="en-GB" sz="1100" b="0" dirty="0" smtClean="0"/>
              <a:t>- Perform TOE</a:t>
            </a:r>
            <a:endParaRPr lang="en-GB" sz="11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1827094" y="4164901"/>
            <a:ext cx="64843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If TOE detects atrial thrombus: postpone CV after longer period of anticoagulation, with repeat TOE</a:t>
            </a:r>
            <a:br>
              <a:rPr lang="en-GB" sz="1200" dirty="0" smtClean="0"/>
            </a:br>
            <a:r>
              <a:rPr lang="en-GB" sz="1200" dirty="0" smtClean="0"/>
              <a:t>(No data on best strategy: converting to (heparin + ) VKA  OR  start / continue NOAC (best data with rivaroxaban, other trials ongoing) esp. if INR is unstable , VKA naïve or VKA not tolerated)</a:t>
            </a:r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4875595" y="1839464"/>
            <a:ext cx="1176144" cy="307777"/>
          </a:xfrm>
          <a:prstGeom prst="rect">
            <a:avLst/>
          </a:prstGeom>
          <a:noFill/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 smtClean="0"/>
              <a:t>AF ≤48h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574858" y="1839465"/>
            <a:ext cx="1535600" cy="307777"/>
          </a:xfrm>
          <a:prstGeom prst="rect">
            <a:avLst/>
          </a:prstGeom>
          <a:noFill/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 smtClean="0"/>
              <a:t>AF &gt;48h</a:t>
            </a:r>
            <a:endParaRPr lang="en-GB" dirty="0"/>
          </a:p>
        </p:txBody>
      </p:sp>
      <p:sp>
        <p:nvSpPr>
          <p:cNvPr id="12" name="TextBox 12"/>
          <p:cNvSpPr txBox="1"/>
          <p:nvPr/>
        </p:nvSpPr>
        <p:spPr>
          <a:xfrm>
            <a:off x="4478910" y="2641963"/>
            <a:ext cx="1969516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Limited data for NOACs, but likely feasible to replace pre-cardioversion LMWH or UFH with NOAC (taken ≥ (2) – 4 h before CV). </a:t>
            </a:r>
            <a:br>
              <a:rPr lang="en-GB" sz="1050" dirty="0" smtClean="0"/>
            </a:br>
            <a:r>
              <a:rPr lang="en-GB" sz="1050" dirty="0" smtClean="0"/>
              <a:t>TOE not needed</a:t>
            </a:r>
          </a:p>
        </p:txBody>
      </p:sp>
      <p:cxnSp>
        <p:nvCxnSpPr>
          <p:cNvPr id="13" name="Elbow Connector 23"/>
          <p:cNvCxnSpPr>
            <a:stCxn id="2" idx="2"/>
            <a:endCxn id="3" idx="0"/>
          </p:cNvCxnSpPr>
          <p:nvPr/>
        </p:nvCxnSpPr>
        <p:spPr>
          <a:xfrm rot="5400000">
            <a:off x="3007498" y="-411489"/>
            <a:ext cx="498368" cy="236939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31"/>
          <p:cNvSpPr txBox="1"/>
          <p:nvPr/>
        </p:nvSpPr>
        <p:spPr>
          <a:xfrm>
            <a:off x="6660792" y="2641963"/>
            <a:ext cx="1650699" cy="1223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Goal = early CV</a:t>
            </a:r>
          </a:p>
          <a:p>
            <a:endParaRPr lang="en-GB" sz="1050" dirty="0" smtClean="0"/>
          </a:p>
          <a:p>
            <a:r>
              <a:rPr lang="en-GB" sz="1050" dirty="0" smtClean="0"/>
              <a:t>- Start NOAC ≥ (2) - 4 h  before CV</a:t>
            </a:r>
          </a:p>
          <a:p>
            <a:r>
              <a:rPr lang="en-GB" sz="1050" dirty="0" smtClean="0"/>
              <a:t>- Perform TOE to rule out LA/LAA thrombus</a:t>
            </a:r>
          </a:p>
          <a:p>
            <a:r>
              <a:rPr lang="en-GB" sz="1050" dirty="0" smtClean="0"/>
              <a:t>- Perform CV</a:t>
            </a:r>
            <a:endParaRPr lang="en-GB" sz="1050" dirty="0"/>
          </a:p>
        </p:txBody>
      </p:sp>
      <p:sp>
        <p:nvSpPr>
          <p:cNvPr id="15" name="TextBox 32"/>
          <p:cNvSpPr txBox="1"/>
          <p:nvPr/>
        </p:nvSpPr>
        <p:spPr>
          <a:xfrm>
            <a:off x="8373824" y="2641961"/>
            <a:ext cx="1356921" cy="900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Goal = late CV</a:t>
            </a:r>
          </a:p>
          <a:p>
            <a:endParaRPr lang="en-GB" sz="1050" dirty="0" smtClean="0"/>
          </a:p>
          <a:p>
            <a:r>
              <a:rPr lang="en-GB" sz="1050" dirty="0" smtClean="0"/>
              <a:t>- Treat with NOAC for ≥3 weeks and ensure adherence</a:t>
            </a:r>
            <a:endParaRPr lang="en-GB" sz="1050" dirty="0"/>
          </a:p>
        </p:txBody>
      </p:sp>
      <p:cxnSp>
        <p:nvCxnSpPr>
          <p:cNvPr id="16" name="Elbow Connector 18"/>
          <p:cNvCxnSpPr>
            <a:endCxn id="4" idx="0"/>
          </p:cNvCxnSpPr>
          <p:nvPr/>
        </p:nvCxnSpPr>
        <p:spPr>
          <a:xfrm>
            <a:off x="4441378" y="772669"/>
            <a:ext cx="2507222" cy="249723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22"/>
          <p:cNvCxnSpPr>
            <a:stCxn id="3" idx="2"/>
            <a:endCxn id="5" idx="0"/>
          </p:cNvCxnSpPr>
          <p:nvPr/>
        </p:nvCxnSpPr>
        <p:spPr>
          <a:xfrm flipH="1">
            <a:off x="2071983" y="1330169"/>
            <a:ext cx="1" cy="2755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26"/>
          <p:cNvCxnSpPr>
            <a:stCxn id="5" idx="2"/>
            <a:endCxn id="6" idx="0"/>
          </p:cNvCxnSpPr>
          <p:nvPr/>
        </p:nvCxnSpPr>
        <p:spPr>
          <a:xfrm rot="5400000">
            <a:off x="1213003" y="1741256"/>
            <a:ext cx="717475" cy="1000487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28"/>
          <p:cNvCxnSpPr>
            <a:stCxn id="5" idx="2"/>
            <a:endCxn id="7" idx="0"/>
          </p:cNvCxnSpPr>
          <p:nvPr/>
        </p:nvCxnSpPr>
        <p:spPr>
          <a:xfrm rot="16200000" flipH="1">
            <a:off x="2165557" y="1789188"/>
            <a:ext cx="717477" cy="904624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43"/>
          <p:cNvCxnSpPr/>
          <p:nvPr/>
        </p:nvCxnSpPr>
        <p:spPr>
          <a:xfrm rot="16200000" flipH="1">
            <a:off x="8463167" y="2043683"/>
            <a:ext cx="494722" cy="701836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44"/>
          <p:cNvCxnSpPr/>
          <p:nvPr/>
        </p:nvCxnSpPr>
        <p:spPr>
          <a:xfrm rot="5400000">
            <a:off x="7755219" y="2037570"/>
            <a:ext cx="494722" cy="714060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59"/>
          <p:cNvCxnSpPr>
            <a:stCxn id="6" idx="2"/>
          </p:cNvCxnSpPr>
          <p:nvPr/>
        </p:nvCxnSpPr>
        <p:spPr>
          <a:xfrm>
            <a:off x="1071496" y="3200401"/>
            <a:ext cx="0" cy="18717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61"/>
          <p:cNvCxnSpPr>
            <a:stCxn id="7" idx="2"/>
          </p:cNvCxnSpPr>
          <p:nvPr/>
        </p:nvCxnSpPr>
        <p:spPr>
          <a:xfrm>
            <a:off x="2976607" y="3369680"/>
            <a:ext cx="0" cy="7746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66"/>
          <p:cNvCxnSpPr>
            <a:stCxn id="12" idx="2"/>
          </p:cNvCxnSpPr>
          <p:nvPr/>
        </p:nvCxnSpPr>
        <p:spPr>
          <a:xfrm>
            <a:off x="5463668" y="3703792"/>
            <a:ext cx="0" cy="4405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8"/>
          <p:cNvCxnSpPr>
            <a:stCxn id="14" idx="2"/>
          </p:cNvCxnSpPr>
          <p:nvPr/>
        </p:nvCxnSpPr>
        <p:spPr>
          <a:xfrm flipH="1">
            <a:off x="7478829" y="3865375"/>
            <a:ext cx="7313" cy="2789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70"/>
          <p:cNvCxnSpPr>
            <a:stCxn id="15" idx="2"/>
            <a:endCxn id="33" idx="0"/>
          </p:cNvCxnSpPr>
          <p:nvPr/>
        </p:nvCxnSpPr>
        <p:spPr>
          <a:xfrm>
            <a:off x="9052285" y="3542207"/>
            <a:ext cx="0" cy="4441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45"/>
          <p:cNvCxnSpPr/>
          <p:nvPr/>
        </p:nvCxnSpPr>
        <p:spPr>
          <a:xfrm>
            <a:off x="5463668" y="2147239"/>
            <a:ext cx="1" cy="4947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55773" y="5072134"/>
            <a:ext cx="9551686" cy="318013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tIns="36000" bIns="36000" rtlCol="0" anchor="ctr">
            <a:noAutofit/>
          </a:bodyPr>
          <a:lstStyle>
            <a:defPPr>
              <a:defRPr lang="de-DE"/>
            </a:defPPr>
            <a:lvl1pPr algn="ctr" defTabSz="457200">
              <a:defRPr sz="1400" b="1" i="0"/>
            </a:lvl1pPr>
          </a:lstStyle>
          <a:p>
            <a:r>
              <a:rPr lang="en-GB" sz="1800" dirty="0" smtClean="0"/>
              <a:t>Cardioversion</a:t>
            </a:r>
            <a:endParaRPr lang="en-GB" sz="1800" dirty="0"/>
          </a:p>
        </p:txBody>
      </p:sp>
      <p:cxnSp>
        <p:nvCxnSpPr>
          <p:cNvPr id="30" name="Straight Arrow Connector 52"/>
          <p:cNvCxnSpPr>
            <a:endCxn id="29" idx="0"/>
          </p:cNvCxnSpPr>
          <p:nvPr/>
        </p:nvCxnSpPr>
        <p:spPr>
          <a:xfrm>
            <a:off x="4931616" y="4811232"/>
            <a:ext cx="0" cy="2609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58"/>
          <p:cNvCxnSpPr>
            <a:stCxn id="4" idx="2"/>
            <a:endCxn id="10" idx="0"/>
          </p:cNvCxnSpPr>
          <p:nvPr/>
        </p:nvCxnSpPr>
        <p:spPr>
          <a:xfrm rot="5400000">
            <a:off x="5951487" y="842350"/>
            <a:ext cx="509295" cy="148493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62"/>
          <p:cNvCxnSpPr>
            <a:stCxn id="4" idx="2"/>
            <a:endCxn id="11" idx="0"/>
          </p:cNvCxnSpPr>
          <p:nvPr/>
        </p:nvCxnSpPr>
        <p:spPr>
          <a:xfrm rot="16200000" flipH="1">
            <a:off x="7390981" y="887788"/>
            <a:ext cx="509296" cy="139405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41"/>
          <p:cNvSpPr txBox="1"/>
          <p:nvPr/>
        </p:nvSpPr>
        <p:spPr>
          <a:xfrm>
            <a:off x="8389069" y="3986330"/>
            <a:ext cx="1326432" cy="400062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72000" rtlCol="0" anchor="ctr"/>
          <a:lstStyle>
            <a:defPPr>
              <a:defRPr lang="de-DE"/>
            </a:defPPr>
            <a:lvl1pPr algn="ctr">
              <a:defRPr sz="1100" b="0">
                <a:solidFill>
                  <a:schemeClr val="dk1"/>
                </a:solidFill>
              </a:defRPr>
            </a:lvl1pPr>
            <a:lvl2pPr marL="182563" lvl="1" indent="-171450">
              <a:buFont typeface="Arial" panose="020B0604020202020204" pitchFamily="34" charset="0"/>
              <a:buChar char="•"/>
              <a:defRPr sz="1050"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 smtClean="0"/>
              <a:t>See “Patient on NOAC for ≥ 3 weeks”</a:t>
            </a:r>
            <a:endParaRPr lang="en-GB" dirty="0"/>
          </a:p>
        </p:txBody>
      </p:sp>
      <p:sp>
        <p:nvSpPr>
          <p:cNvPr id="35" name="Textfeld 34"/>
          <p:cNvSpPr txBox="1"/>
          <p:nvPr/>
        </p:nvSpPr>
        <p:spPr>
          <a:xfrm>
            <a:off x="-39458" y="1"/>
            <a:ext cx="667041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en-GB" sz="1400" b="1" u="sng" dirty="0" smtClean="0"/>
              <a:t>Fig. 12</a:t>
            </a:r>
            <a:endParaRPr lang="en-GB" sz="14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798563" y="123914"/>
            <a:ext cx="5285632" cy="400110"/>
          </a:xfrm>
          <a:prstGeom prst="flowChartProcess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b="1">
                <a:solidFill>
                  <a:prstClr val="black"/>
                </a:solidFill>
              </a:defRPr>
            </a:lvl1pPr>
          </a:lstStyle>
          <a:p>
            <a:r>
              <a:rPr lang="en-GB" dirty="0" smtClean="0"/>
              <a:t>Need for cardioversion (electrical or medical)</a:t>
            </a:r>
            <a:endParaRPr lang="en-GB" dirty="0"/>
          </a:p>
        </p:txBody>
      </p:sp>
      <p:sp>
        <p:nvSpPr>
          <p:cNvPr id="36" name="TextBox 8"/>
          <p:cNvSpPr txBox="1"/>
          <p:nvPr/>
        </p:nvSpPr>
        <p:spPr>
          <a:xfrm>
            <a:off x="155774" y="6215778"/>
            <a:ext cx="32859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GB" sz="1200" b="1" dirty="0" smtClean="0"/>
              <a:t>Lifelong</a:t>
            </a:r>
            <a:r>
              <a:rPr lang="en-GB" sz="1200" dirty="0" smtClean="0"/>
              <a:t> if  CHA</a:t>
            </a:r>
            <a:r>
              <a:rPr lang="en-GB" sz="1200" baseline="-25000" dirty="0" smtClean="0"/>
              <a:t>2</a:t>
            </a:r>
            <a:r>
              <a:rPr lang="en-GB" sz="1200" dirty="0" smtClean="0"/>
              <a:t>DS</a:t>
            </a:r>
            <a:r>
              <a:rPr lang="en-GB" sz="1200" baseline="-25000" dirty="0" smtClean="0"/>
              <a:t>2</a:t>
            </a:r>
            <a:r>
              <a:rPr lang="en-GB" sz="1200" dirty="0" smtClean="0"/>
              <a:t>-VASc ≥ 1 (men) / ≥ 2 (women) [as with 'normal' paroxysmal / persistent AF]</a:t>
            </a:r>
          </a:p>
        </p:txBody>
      </p:sp>
      <p:sp>
        <p:nvSpPr>
          <p:cNvPr id="37" name="TextBox 8"/>
          <p:cNvSpPr txBox="1"/>
          <p:nvPr/>
        </p:nvSpPr>
        <p:spPr>
          <a:xfrm>
            <a:off x="3577799" y="6208846"/>
            <a:ext cx="26883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4 weeks </a:t>
            </a:r>
            <a:r>
              <a:rPr lang="en-GB" sz="1200" dirty="0" smtClean="0"/>
              <a:t>if CHA</a:t>
            </a:r>
            <a:r>
              <a:rPr lang="en-GB" sz="1200" baseline="-25000" dirty="0" smtClean="0"/>
              <a:t>2</a:t>
            </a:r>
            <a:r>
              <a:rPr lang="en-GB" sz="1200" dirty="0" smtClean="0"/>
              <a:t>DS</a:t>
            </a:r>
            <a:r>
              <a:rPr lang="en-GB" sz="1200" baseline="-25000" dirty="0" smtClean="0"/>
              <a:t>2</a:t>
            </a:r>
            <a:r>
              <a:rPr lang="en-GB" sz="1200" dirty="0" smtClean="0"/>
              <a:t>-VASc 0 (men) / </a:t>
            </a:r>
            <a:br>
              <a:rPr lang="en-GB" sz="1200" dirty="0" smtClean="0"/>
            </a:br>
            <a:r>
              <a:rPr lang="en-GB" sz="1200" dirty="0" smtClean="0"/>
              <a:t>1 (women) and AF ≥ 48 hours</a:t>
            </a:r>
            <a:endParaRPr lang="en-GB" sz="1200" dirty="0"/>
          </a:p>
        </p:txBody>
      </p:sp>
      <p:cxnSp>
        <p:nvCxnSpPr>
          <p:cNvPr id="34" name="Gerader Verbinder 33"/>
          <p:cNvCxnSpPr/>
          <p:nvPr/>
        </p:nvCxnSpPr>
        <p:spPr>
          <a:xfrm>
            <a:off x="1798563" y="6065653"/>
            <a:ext cx="6242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>
            <a:stCxn id="36" idx="0"/>
          </p:cNvCxnSpPr>
          <p:nvPr/>
        </p:nvCxnSpPr>
        <p:spPr>
          <a:xfrm flipV="1">
            <a:off x="1798738" y="6051550"/>
            <a:ext cx="0" cy="16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>
            <a:endCxn id="62" idx="2"/>
          </p:cNvCxnSpPr>
          <p:nvPr/>
        </p:nvCxnSpPr>
        <p:spPr>
          <a:xfrm flipH="1" flipV="1">
            <a:off x="4931616" y="5897064"/>
            <a:ext cx="1491" cy="3145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V="1">
            <a:off x="8040683" y="6051550"/>
            <a:ext cx="0" cy="1596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/>
          <p:cNvCxnSpPr>
            <a:stCxn id="62" idx="0"/>
          </p:cNvCxnSpPr>
          <p:nvPr/>
        </p:nvCxnSpPr>
        <p:spPr>
          <a:xfrm flipV="1">
            <a:off x="4931616" y="5379911"/>
            <a:ext cx="0" cy="170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8"/>
          <p:cNvSpPr txBox="1"/>
          <p:nvPr/>
        </p:nvSpPr>
        <p:spPr>
          <a:xfrm>
            <a:off x="6400121" y="6215778"/>
            <a:ext cx="32859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r>
              <a:rPr lang="en-GB" sz="1200" dirty="0" smtClean="0"/>
              <a:t>Unclear duration in CHA</a:t>
            </a:r>
            <a:r>
              <a:rPr lang="en-GB" sz="1200" baseline="-25000" dirty="0" smtClean="0"/>
              <a:t>2</a:t>
            </a:r>
            <a:r>
              <a:rPr lang="en-GB" sz="1200" dirty="0" smtClean="0"/>
              <a:t>DS</a:t>
            </a:r>
            <a:r>
              <a:rPr lang="en-GB" sz="1200" baseline="-25000" dirty="0" smtClean="0"/>
              <a:t>2</a:t>
            </a:r>
            <a:r>
              <a:rPr lang="en-GB" sz="1200" dirty="0" smtClean="0"/>
              <a:t>-VASc 0 (1 in women), especially if AF  ≤12 h: 1d, 3d, 1w, longer?</a:t>
            </a:r>
            <a:endParaRPr lang="en-GB" sz="1050" dirty="0"/>
          </a:p>
        </p:txBody>
      </p:sp>
      <p:sp>
        <p:nvSpPr>
          <p:cNvPr id="62" name="TextBox 8"/>
          <p:cNvSpPr txBox="1"/>
          <p:nvPr/>
        </p:nvSpPr>
        <p:spPr>
          <a:xfrm>
            <a:off x="2814732" y="5550127"/>
            <a:ext cx="4233768" cy="346937"/>
          </a:xfrm>
          <a:prstGeom prst="rect">
            <a:avLst/>
          </a:prstGeom>
          <a:gradFill>
            <a:gsLst>
              <a:gs pos="100000">
                <a:srgbClr val="FFFF00"/>
              </a:gs>
              <a:gs pos="0">
                <a:srgbClr val="FFFF00">
                  <a:lumMod val="23000"/>
                  <a:lumOff val="77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600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</a:rPr>
              <a:t>Duration of anticoagulation post Cardioversion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3657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Gerade Verbindung mit Pfeil 49"/>
          <p:cNvCxnSpPr/>
          <p:nvPr/>
        </p:nvCxnSpPr>
        <p:spPr>
          <a:xfrm>
            <a:off x="6475567" y="3870669"/>
            <a:ext cx="6144" cy="128525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18"/>
          <p:cNvCxnSpPr>
            <a:stCxn id="11" idx="3"/>
          </p:cNvCxnSpPr>
          <p:nvPr/>
        </p:nvCxnSpPr>
        <p:spPr>
          <a:xfrm>
            <a:off x="5429756" y="2503176"/>
            <a:ext cx="97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18"/>
          <p:cNvCxnSpPr>
            <a:stCxn id="32" idx="3"/>
          </p:cNvCxnSpPr>
          <p:nvPr/>
        </p:nvCxnSpPr>
        <p:spPr>
          <a:xfrm>
            <a:off x="5429756" y="1147420"/>
            <a:ext cx="278047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4321484" y="3964884"/>
            <a:ext cx="0" cy="4860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>
            <a:off x="8201480" y="5349083"/>
            <a:ext cx="0" cy="5194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2982905" y="1279513"/>
            <a:ext cx="8385" cy="3724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7" idx="3"/>
          </p:cNvCxnSpPr>
          <p:nvPr/>
        </p:nvCxnSpPr>
        <p:spPr>
          <a:xfrm>
            <a:off x="5429756" y="1813819"/>
            <a:ext cx="276884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14" idx="2"/>
            <a:endCxn id="40" idx="0"/>
          </p:cNvCxnSpPr>
          <p:nvPr/>
        </p:nvCxnSpPr>
        <p:spPr>
          <a:xfrm flipH="1">
            <a:off x="8206593" y="3600720"/>
            <a:ext cx="3642" cy="908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 flipH="1">
            <a:off x="4321484" y="5366599"/>
            <a:ext cx="0" cy="5376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4"/>
          <p:cNvSpPr/>
          <p:nvPr/>
        </p:nvSpPr>
        <p:spPr>
          <a:xfrm>
            <a:off x="599442" y="260648"/>
            <a:ext cx="7548879" cy="4001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Acute ischemic stroke with clinically relevant neurological deficit 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2973498" y="660758"/>
            <a:ext cx="0" cy="342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4"/>
          <p:cNvSpPr/>
          <p:nvPr/>
        </p:nvSpPr>
        <p:spPr>
          <a:xfrm>
            <a:off x="599442" y="1659930"/>
            <a:ext cx="4830314" cy="30777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Last NOAC intake &gt; 48 hours, normal renal function</a:t>
            </a:r>
          </a:p>
        </p:txBody>
      </p:sp>
      <p:cxnSp>
        <p:nvCxnSpPr>
          <p:cNvPr id="10" name="Gerade Verbindung mit Pfeil 9"/>
          <p:cNvCxnSpPr>
            <a:stCxn id="11" idx="2"/>
            <a:endCxn id="46" idx="0"/>
          </p:cNvCxnSpPr>
          <p:nvPr/>
        </p:nvCxnSpPr>
        <p:spPr>
          <a:xfrm>
            <a:off x="3014376" y="2657064"/>
            <a:ext cx="0" cy="3941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4"/>
          <p:cNvSpPr/>
          <p:nvPr/>
        </p:nvSpPr>
        <p:spPr>
          <a:xfrm>
            <a:off x="598995" y="2349287"/>
            <a:ext cx="4830761" cy="30777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Direct NOAC antidote available*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8210235" y="1135515"/>
            <a:ext cx="0" cy="1933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6033667" y="888299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3041148" y="2718862"/>
            <a:ext cx="394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40" name="Rechteck 4"/>
          <p:cNvSpPr/>
          <p:nvPr/>
        </p:nvSpPr>
        <p:spPr>
          <a:xfrm>
            <a:off x="7414348" y="4509596"/>
            <a:ext cx="1584490" cy="954107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400" dirty="0" smtClean="0"/>
              <a:t>Proceed (simultaneously) with </a:t>
            </a:r>
            <a:r>
              <a:rPr lang="en-US" sz="1400" dirty="0" smtClean="0">
                <a:solidFill>
                  <a:schemeClr val="tx1"/>
                </a:solidFill>
              </a:rPr>
              <a:t>endovascular thrombectomy</a:t>
            </a:r>
            <a:r>
              <a:rPr lang="en-US" sz="1400" baseline="30000" dirty="0" smtClean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4" name="Rechteck 4"/>
          <p:cNvSpPr/>
          <p:nvPr/>
        </p:nvSpPr>
        <p:spPr>
          <a:xfrm>
            <a:off x="7497448" y="3077500"/>
            <a:ext cx="1425574" cy="523220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400" dirty="0" smtClean="0">
                <a:solidFill>
                  <a:schemeClr val="tx1"/>
                </a:solidFill>
              </a:rPr>
              <a:t>Proceed with thrombolysis</a:t>
            </a:r>
            <a:r>
              <a:rPr lang="en-US" sz="1400" baseline="30000" dirty="0" smtClean="0"/>
              <a:t>#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 flipH="1">
            <a:off x="1676300" y="4001345"/>
            <a:ext cx="1" cy="11262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"/>
          <p:cNvSpPr/>
          <p:nvPr/>
        </p:nvSpPr>
        <p:spPr>
          <a:xfrm>
            <a:off x="5571859" y="3055138"/>
            <a:ext cx="1638719" cy="954107"/>
          </a:xfrm>
          <a:prstGeom prst="rect">
            <a:avLst/>
          </a:prstGeom>
          <a:gradFill>
            <a:gsLst>
              <a:gs pos="100000">
                <a:srgbClr val="FFFF00"/>
              </a:gs>
              <a:gs pos="0">
                <a:srgbClr val="FFFF00">
                  <a:lumMod val="23000"/>
                  <a:lumOff val="77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Consider thrombolysis in selected patients</a:t>
            </a:r>
            <a:r>
              <a:rPr lang="en-US" sz="1400" baseline="30000" dirty="0">
                <a:solidFill>
                  <a:schemeClr val="tx1"/>
                </a:solidFill>
              </a:rPr>
              <a:t>#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after reversal*</a:t>
            </a:r>
          </a:p>
        </p:txBody>
      </p:sp>
      <p:cxnSp>
        <p:nvCxnSpPr>
          <p:cNvPr id="43" name="Gerade Verbindung mit Pfeil 42"/>
          <p:cNvCxnSpPr/>
          <p:nvPr/>
        </p:nvCxnSpPr>
        <p:spPr>
          <a:xfrm flipH="1">
            <a:off x="4321484" y="4560824"/>
            <a:ext cx="1" cy="574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7" idx="2"/>
            <a:endCxn id="11" idx="0"/>
          </p:cNvCxnSpPr>
          <p:nvPr/>
        </p:nvCxnSpPr>
        <p:spPr>
          <a:xfrm flipH="1">
            <a:off x="3014376" y="1967707"/>
            <a:ext cx="223" cy="3815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3023118" y="1979969"/>
            <a:ext cx="394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46" name="Rechteck 4"/>
          <p:cNvSpPr/>
          <p:nvPr/>
        </p:nvSpPr>
        <p:spPr>
          <a:xfrm>
            <a:off x="598995" y="3051237"/>
            <a:ext cx="4830761" cy="95410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Last NOAC intake within 24-48 hours &amp; normal renal function</a:t>
            </a:r>
          </a:p>
          <a:p>
            <a:pPr algn="ctr"/>
            <a:r>
              <a:rPr lang="en-US" sz="1400" dirty="0">
                <a:solidFill>
                  <a:schemeClr val="dk1"/>
                </a:solidFill>
              </a:rPr>
              <a:t>OR</a:t>
            </a:r>
          </a:p>
          <a:p>
            <a:pPr algn="ctr"/>
            <a:r>
              <a:rPr lang="en-US" sz="1400" dirty="0">
                <a:solidFill>
                  <a:schemeClr val="dk1"/>
                </a:solidFill>
              </a:rPr>
              <a:t>NOAC plasma level &lt; 30 ng/ml for rivaroxaban, apixaban or edoxaban  (measured &gt; 4 hours after intake)** </a:t>
            </a:r>
          </a:p>
        </p:txBody>
      </p:sp>
      <p:cxnSp>
        <p:nvCxnSpPr>
          <p:cNvPr id="47" name="Gerade Verbindung mit Pfeil 46"/>
          <p:cNvCxnSpPr>
            <a:endCxn id="41" idx="0"/>
          </p:cNvCxnSpPr>
          <p:nvPr/>
        </p:nvCxnSpPr>
        <p:spPr>
          <a:xfrm>
            <a:off x="6391218" y="2508773"/>
            <a:ext cx="1" cy="5463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5632356" y="2218299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51" name="Rechteck 4"/>
          <p:cNvSpPr/>
          <p:nvPr/>
        </p:nvSpPr>
        <p:spPr>
          <a:xfrm>
            <a:off x="598995" y="5876578"/>
            <a:ext cx="839984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400" dirty="0" smtClean="0">
                <a:solidFill>
                  <a:schemeClr val="tx1"/>
                </a:solidFill>
              </a:rPr>
              <a:t>Stroke Unit treatment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Rechteck 4"/>
          <p:cNvSpPr/>
          <p:nvPr/>
        </p:nvSpPr>
        <p:spPr>
          <a:xfrm>
            <a:off x="627583" y="5123558"/>
            <a:ext cx="6095164" cy="307777"/>
          </a:xfrm>
          <a:prstGeom prst="rect">
            <a:avLst/>
          </a:prstGeom>
          <a:gradFill>
            <a:gsLst>
              <a:gs pos="100000">
                <a:srgbClr val="FFFF00"/>
              </a:gs>
              <a:gs pos="0">
                <a:srgbClr val="FFFF00">
                  <a:lumMod val="23000"/>
                  <a:lumOff val="77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Consider endovascular thrombectomy</a:t>
            </a:r>
            <a:r>
              <a:rPr lang="en-US" sz="1400" baseline="300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-39458" y="1"/>
            <a:ext cx="667041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de-CH" sz="1400" b="1" u="sng" dirty="0" smtClean="0"/>
              <a:t>Fig. 13</a:t>
            </a:r>
            <a:endParaRPr lang="de-CH" sz="1400" b="1" u="sng" dirty="0"/>
          </a:p>
        </p:txBody>
      </p:sp>
      <p:sp>
        <p:nvSpPr>
          <p:cNvPr id="32" name="Rechteck 4"/>
          <p:cNvSpPr/>
          <p:nvPr/>
        </p:nvSpPr>
        <p:spPr>
          <a:xfrm>
            <a:off x="599442" y="989515"/>
            <a:ext cx="4830314" cy="31581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NOAC plasma level below the lower limit of detection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6033667" y="1523299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023118" y="1321783"/>
            <a:ext cx="394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56" name="Rechteck 4"/>
          <p:cNvSpPr/>
          <p:nvPr/>
        </p:nvSpPr>
        <p:spPr>
          <a:xfrm>
            <a:off x="2652227" y="4439712"/>
            <a:ext cx="3373458" cy="348834"/>
          </a:xfrm>
          <a:prstGeom prst="rect">
            <a:avLst/>
          </a:prstGeom>
          <a:gradFill>
            <a:gsLst>
              <a:gs pos="100000">
                <a:srgbClr val="FFFF00"/>
              </a:gs>
              <a:gs pos="0">
                <a:srgbClr val="FFFF00">
                  <a:lumMod val="23000"/>
                  <a:lumOff val="77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Consider thrombolysis in selected patients</a:t>
            </a:r>
            <a:r>
              <a:rPr lang="en-US" sz="1400" baseline="30000" dirty="0">
                <a:solidFill>
                  <a:schemeClr val="tx1"/>
                </a:solidFill>
              </a:rPr>
              <a:t>#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4411893" y="4050606"/>
            <a:ext cx="420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65" name="Textfeld 64"/>
          <p:cNvSpPr txBox="1"/>
          <p:nvPr/>
        </p:nvSpPr>
        <p:spPr>
          <a:xfrm>
            <a:off x="1775421" y="4385619"/>
            <a:ext cx="394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827863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erade Verbindung mit Pfeil 51"/>
          <p:cNvCxnSpPr>
            <a:endCxn id="13" idx="0"/>
          </p:cNvCxnSpPr>
          <p:nvPr/>
        </p:nvCxnSpPr>
        <p:spPr>
          <a:xfrm>
            <a:off x="5283442" y="2152601"/>
            <a:ext cx="3151" cy="4503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1528531" y="1648545"/>
            <a:ext cx="1053117" cy="504056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b="1" dirty="0" smtClean="0"/>
              <a:t>TIA</a:t>
            </a:r>
            <a:endParaRPr lang="en-GB" sz="1050" b="1" dirty="0"/>
          </a:p>
        </p:txBody>
      </p:sp>
      <p:sp>
        <p:nvSpPr>
          <p:cNvPr id="8" name="Rechteck 7"/>
          <p:cNvSpPr/>
          <p:nvPr/>
        </p:nvSpPr>
        <p:spPr>
          <a:xfrm>
            <a:off x="3120809" y="1501199"/>
            <a:ext cx="1053117" cy="724873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Persisting </a:t>
            </a:r>
          </a:p>
          <a:p>
            <a:pPr algn="ctr"/>
            <a:r>
              <a:rPr lang="en-GB" sz="1050" b="1" dirty="0" smtClean="0"/>
              <a:t>mild</a:t>
            </a:r>
            <a:r>
              <a:rPr lang="en-GB" sz="1050" dirty="0" smtClean="0"/>
              <a:t> neurological deficit</a:t>
            </a:r>
            <a:endParaRPr lang="en-GB" sz="1050" dirty="0"/>
          </a:p>
        </p:txBody>
      </p:sp>
      <p:sp>
        <p:nvSpPr>
          <p:cNvPr id="9" name="Rechteck 8"/>
          <p:cNvSpPr/>
          <p:nvPr/>
        </p:nvSpPr>
        <p:spPr>
          <a:xfrm>
            <a:off x="4700288" y="1504531"/>
            <a:ext cx="1166306" cy="721984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Persisting </a:t>
            </a:r>
            <a:r>
              <a:rPr lang="en-GB" sz="1050" b="1" dirty="0" smtClean="0"/>
              <a:t>moderate</a:t>
            </a:r>
            <a:r>
              <a:rPr lang="en-GB" sz="1050" dirty="0" smtClean="0"/>
              <a:t> neurological deficit</a:t>
            </a:r>
            <a:endParaRPr lang="en-GB" sz="1050" dirty="0"/>
          </a:p>
        </p:txBody>
      </p:sp>
      <p:sp>
        <p:nvSpPr>
          <p:cNvPr id="10" name="Rechteck 9"/>
          <p:cNvSpPr/>
          <p:nvPr/>
        </p:nvSpPr>
        <p:spPr>
          <a:xfrm>
            <a:off x="6315475" y="1503417"/>
            <a:ext cx="1166306" cy="72294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Persisting </a:t>
            </a:r>
            <a:br>
              <a:rPr lang="en-GB" sz="1050" dirty="0" smtClean="0"/>
            </a:br>
            <a:r>
              <a:rPr lang="en-GB" sz="1050" b="1" dirty="0" smtClean="0"/>
              <a:t>severe</a:t>
            </a:r>
            <a:r>
              <a:rPr lang="en-GB" sz="1050" dirty="0" smtClean="0"/>
              <a:t> neurological deficit</a:t>
            </a:r>
            <a:endParaRPr lang="en-GB" sz="1050" dirty="0"/>
          </a:p>
        </p:txBody>
      </p:sp>
      <p:sp>
        <p:nvSpPr>
          <p:cNvPr id="11" name="Rechteck 10"/>
          <p:cNvSpPr/>
          <p:nvPr/>
        </p:nvSpPr>
        <p:spPr>
          <a:xfrm>
            <a:off x="1362828" y="3797302"/>
            <a:ext cx="1389600" cy="769441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100" dirty="0">
                <a:solidFill>
                  <a:schemeClr val="tx1"/>
                </a:solidFill>
              </a:rPr>
              <a:t>Consider (re-) starting a NOAC </a:t>
            </a:r>
            <a:r>
              <a:rPr lang="en-GB" sz="1100" dirty="0" smtClean="0">
                <a:solidFill>
                  <a:schemeClr val="tx1"/>
                </a:solidFill>
              </a:rPr>
              <a:t/>
            </a:r>
            <a:br>
              <a:rPr lang="en-GB" sz="1100" dirty="0" smtClean="0">
                <a:solidFill>
                  <a:schemeClr val="tx1"/>
                </a:solidFill>
              </a:rPr>
            </a:br>
            <a:r>
              <a:rPr lang="en-GB" sz="1100" b="1" dirty="0" smtClean="0">
                <a:solidFill>
                  <a:schemeClr val="tx1"/>
                </a:solidFill>
              </a:rPr>
              <a:t>≥ </a:t>
            </a:r>
            <a:r>
              <a:rPr lang="en-GB" sz="1100" b="1" dirty="0">
                <a:solidFill>
                  <a:schemeClr val="tx1"/>
                </a:solidFill>
              </a:rPr>
              <a:t>1 day </a:t>
            </a:r>
            <a:r>
              <a:rPr lang="en-GB" sz="1100" dirty="0">
                <a:solidFill>
                  <a:schemeClr val="tx1"/>
                </a:solidFill>
              </a:rPr>
              <a:t> after stroke </a:t>
            </a:r>
            <a:r>
              <a:rPr lang="en-GB" sz="1100" dirty="0" smtClean="0">
                <a:solidFill>
                  <a:schemeClr val="tx1"/>
                </a:solidFill>
              </a:rPr>
              <a:t>onset </a:t>
            </a:r>
            <a:r>
              <a:rPr lang="en-GB" sz="1100" baseline="30000" dirty="0" smtClean="0">
                <a:solidFill>
                  <a:schemeClr val="tx1"/>
                </a:solidFill>
              </a:rPr>
              <a:t>#</a:t>
            </a:r>
            <a:endParaRPr lang="en-GB" sz="1100" baseline="300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960009" y="3798006"/>
            <a:ext cx="1389600" cy="769441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100" dirty="0">
                <a:solidFill>
                  <a:schemeClr val="tx1"/>
                </a:solidFill>
              </a:rPr>
              <a:t>Consider (re-) starting a NOAC </a:t>
            </a:r>
            <a:r>
              <a:rPr lang="en-GB" sz="1100" dirty="0" smtClean="0">
                <a:solidFill>
                  <a:schemeClr val="tx1"/>
                </a:solidFill>
              </a:rPr>
              <a:t/>
            </a:r>
            <a:br>
              <a:rPr lang="en-GB" sz="1100" dirty="0" smtClean="0">
                <a:solidFill>
                  <a:schemeClr val="tx1"/>
                </a:solidFill>
              </a:rPr>
            </a:br>
            <a:r>
              <a:rPr lang="en-GB" sz="1100" b="1" dirty="0" smtClean="0">
                <a:solidFill>
                  <a:schemeClr val="tx1"/>
                </a:solidFill>
              </a:rPr>
              <a:t>≥ </a:t>
            </a:r>
            <a:r>
              <a:rPr lang="en-GB" sz="1100" b="1" dirty="0">
                <a:solidFill>
                  <a:schemeClr val="tx1"/>
                </a:solidFill>
              </a:rPr>
              <a:t>3 days*</a:t>
            </a:r>
            <a:r>
              <a:rPr lang="en-GB" sz="1100" dirty="0">
                <a:solidFill>
                  <a:schemeClr val="tx1"/>
                </a:solidFill>
              </a:rPr>
              <a:t> after stroke </a:t>
            </a:r>
            <a:r>
              <a:rPr lang="en-GB" sz="1100" dirty="0" smtClean="0">
                <a:solidFill>
                  <a:schemeClr val="tx1"/>
                </a:solidFill>
              </a:rPr>
              <a:t>onset </a:t>
            </a:r>
            <a:r>
              <a:rPr lang="en-GB" sz="1100" baseline="30000" dirty="0" smtClean="0">
                <a:solidFill>
                  <a:schemeClr val="tx1"/>
                </a:solidFill>
              </a:rPr>
              <a:t>#</a:t>
            </a:r>
            <a:endParaRPr lang="en-GB" sz="1100" baseline="300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527134" y="2602927"/>
            <a:ext cx="1518916" cy="864096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Exclude haemorrhagic transformation</a:t>
            </a:r>
            <a:br>
              <a:rPr lang="en-GB" sz="1050" dirty="0" smtClean="0"/>
            </a:br>
            <a:r>
              <a:rPr lang="en-GB" sz="1050" dirty="0" smtClean="0"/>
              <a:t>by brain CT or MRI within 24 hours before (re-)starting a NOAC</a:t>
            </a:r>
            <a:endParaRPr lang="en-GB" sz="1050" dirty="0"/>
          </a:p>
        </p:txBody>
      </p:sp>
      <p:sp>
        <p:nvSpPr>
          <p:cNvPr id="14" name="Rechteck 13"/>
          <p:cNvSpPr/>
          <p:nvPr/>
        </p:nvSpPr>
        <p:spPr>
          <a:xfrm>
            <a:off x="6140044" y="2590932"/>
            <a:ext cx="1519200" cy="864096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Exclude haemorrhagic transformation </a:t>
            </a:r>
            <a:br>
              <a:rPr lang="en-GB" sz="1050" dirty="0" smtClean="0"/>
            </a:br>
            <a:r>
              <a:rPr lang="en-GB" sz="1050" dirty="0" smtClean="0"/>
              <a:t>by brain CT or MRI within 24 hours before </a:t>
            </a:r>
          </a:p>
          <a:p>
            <a:pPr algn="ctr"/>
            <a:r>
              <a:rPr lang="en-GB" sz="1050" dirty="0" smtClean="0"/>
              <a:t>(re-)starting a NOAC</a:t>
            </a:r>
            <a:endParaRPr lang="en-GB" sz="1050" dirty="0"/>
          </a:p>
        </p:txBody>
      </p:sp>
      <p:cxnSp>
        <p:nvCxnSpPr>
          <p:cNvPr id="46" name="Gerade Verbindung mit Pfeil 45"/>
          <p:cNvCxnSpPr>
            <a:stCxn id="7" idx="2"/>
            <a:endCxn id="11" idx="0"/>
          </p:cNvCxnSpPr>
          <p:nvPr/>
        </p:nvCxnSpPr>
        <p:spPr>
          <a:xfrm>
            <a:off x="2055090" y="2152601"/>
            <a:ext cx="2538" cy="16447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10" idx="2"/>
            <a:endCxn id="14" idx="0"/>
          </p:cNvCxnSpPr>
          <p:nvPr/>
        </p:nvCxnSpPr>
        <p:spPr>
          <a:xfrm>
            <a:off x="6898628" y="2226365"/>
            <a:ext cx="1016" cy="3645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4589145" y="3805944"/>
            <a:ext cx="1389600" cy="769441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100" dirty="0">
                <a:solidFill>
                  <a:schemeClr val="tx1"/>
                </a:solidFill>
              </a:rPr>
              <a:t>Consider (re-) starting a NOAC </a:t>
            </a:r>
            <a:r>
              <a:rPr lang="en-GB" sz="1100" dirty="0" smtClean="0">
                <a:solidFill>
                  <a:schemeClr val="tx1"/>
                </a:solidFill>
              </a:rPr>
              <a:t/>
            </a:r>
            <a:br>
              <a:rPr lang="en-GB" sz="1100" dirty="0" smtClean="0">
                <a:solidFill>
                  <a:schemeClr val="tx1"/>
                </a:solidFill>
              </a:rPr>
            </a:br>
            <a:r>
              <a:rPr lang="en-GB" sz="1100" b="1" dirty="0" smtClean="0">
                <a:solidFill>
                  <a:schemeClr val="tx1"/>
                </a:solidFill>
              </a:rPr>
              <a:t>≥ </a:t>
            </a:r>
            <a:r>
              <a:rPr lang="en-GB" sz="1100" b="1" dirty="0">
                <a:solidFill>
                  <a:schemeClr val="tx1"/>
                </a:solidFill>
              </a:rPr>
              <a:t>6-8 </a:t>
            </a:r>
            <a:r>
              <a:rPr lang="en-GB" sz="1100" b="1" dirty="0" smtClean="0">
                <a:solidFill>
                  <a:schemeClr val="tx1"/>
                </a:solidFill>
              </a:rPr>
              <a:t>days</a:t>
            </a:r>
            <a:r>
              <a:rPr lang="en-GB" sz="1100" dirty="0" smtClean="0">
                <a:solidFill>
                  <a:schemeClr val="tx1"/>
                </a:solidFill>
              </a:rPr>
              <a:t>* </a:t>
            </a:r>
            <a:r>
              <a:rPr lang="en-GB" sz="1100" dirty="0">
                <a:solidFill>
                  <a:schemeClr val="tx1"/>
                </a:solidFill>
              </a:rPr>
              <a:t>after stroke onset </a:t>
            </a:r>
            <a:r>
              <a:rPr lang="en-GB" sz="1100" baseline="30000" dirty="0">
                <a:solidFill>
                  <a:schemeClr val="tx1"/>
                </a:solidFill>
              </a:rPr>
              <a:t>#</a:t>
            </a:r>
          </a:p>
        </p:txBody>
      </p:sp>
      <p:sp>
        <p:nvSpPr>
          <p:cNvPr id="34" name="Rechteck 33"/>
          <p:cNvSpPr/>
          <p:nvPr/>
        </p:nvSpPr>
        <p:spPr>
          <a:xfrm>
            <a:off x="6203828" y="3797299"/>
            <a:ext cx="1389600" cy="769441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100" dirty="0">
                <a:solidFill>
                  <a:schemeClr val="tx1"/>
                </a:solidFill>
              </a:rPr>
              <a:t>Consider (re-) starting a NOAC </a:t>
            </a:r>
            <a:r>
              <a:rPr lang="en-GB" sz="1100" dirty="0" smtClean="0">
                <a:solidFill>
                  <a:schemeClr val="tx1"/>
                </a:solidFill>
              </a:rPr>
              <a:t/>
            </a:r>
            <a:br>
              <a:rPr lang="en-GB" sz="1100" dirty="0" smtClean="0">
                <a:solidFill>
                  <a:schemeClr val="tx1"/>
                </a:solidFill>
              </a:rPr>
            </a:br>
            <a:r>
              <a:rPr lang="en-GB" sz="1100" b="1" dirty="0" smtClean="0">
                <a:solidFill>
                  <a:schemeClr val="tx1"/>
                </a:solidFill>
              </a:rPr>
              <a:t>≥ 12-14 days*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>
                <a:solidFill>
                  <a:schemeClr val="tx1"/>
                </a:solidFill>
              </a:rPr>
              <a:t>after stroke onset </a:t>
            </a:r>
            <a:r>
              <a:rPr lang="en-GB" sz="1100" baseline="30000" dirty="0">
                <a:solidFill>
                  <a:schemeClr val="tx1"/>
                </a:solidFill>
              </a:rPr>
              <a:t>#</a:t>
            </a:r>
          </a:p>
        </p:txBody>
      </p:sp>
      <p:cxnSp>
        <p:nvCxnSpPr>
          <p:cNvPr id="35" name="Gerade Verbindung mit Pfeil 34"/>
          <p:cNvCxnSpPr>
            <a:stCxn id="13" idx="2"/>
            <a:endCxn id="31" idx="0"/>
          </p:cNvCxnSpPr>
          <p:nvPr/>
        </p:nvCxnSpPr>
        <p:spPr>
          <a:xfrm flipH="1">
            <a:off x="5283945" y="3467023"/>
            <a:ext cx="2647" cy="33892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stCxn id="14" idx="2"/>
            <a:endCxn id="34" idx="0"/>
          </p:cNvCxnSpPr>
          <p:nvPr/>
        </p:nvCxnSpPr>
        <p:spPr>
          <a:xfrm flipH="1">
            <a:off x="6898628" y="3455028"/>
            <a:ext cx="1016" cy="3422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endCxn id="8" idx="0"/>
          </p:cNvCxnSpPr>
          <p:nvPr/>
        </p:nvCxnSpPr>
        <p:spPr>
          <a:xfrm>
            <a:off x="3647367" y="1205893"/>
            <a:ext cx="1" cy="2953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8"/>
          <p:cNvCxnSpPr/>
          <p:nvPr/>
        </p:nvCxnSpPr>
        <p:spPr>
          <a:xfrm>
            <a:off x="4467245" y="920081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hteck 5"/>
          <p:cNvSpPr/>
          <p:nvPr/>
        </p:nvSpPr>
        <p:spPr>
          <a:xfrm>
            <a:off x="3031066" y="530771"/>
            <a:ext cx="2870202" cy="4001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Acute ischaemic stroke</a:t>
            </a:r>
          </a:p>
        </p:txBody>
      </p:sp>
      <p:sp>
        <p:nvSpPr>
          <p:cNvPr id="47" name="Rechteck 46"/>
          <p:cNvSpPr/>
          <p:nvPr/>
        </p:nvSpPr>
        <p:spPr>
          <a:xfrm>
            <a:off x="3021385" y="2602929"/>
            <a:ext cx="1257374" cy="8520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No clinical worsening or clinical improvement</a:t>
            </a:r>
            <a:endParaRPr lang="en-GB" sz="1050" dirty="0"/>
          </a:p>
        </p:txBody>
      </p:sp>
      <p:sp>
        <p:nvSpPr>
          <p:cNvPr id="25" name="Textfeld 24"/>
          <p:cNvSpPr txBox="1"/>
          <p:nvPr/>
        </p:nvSpPr>
        <p:spPr>
          <a:xfrm>
            <a:off x="-39458" y="1"/>
            <a:ext cx="667041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en-GB" sz="1400" b="1" u="sng" dirty="0" smtClean="0"/>
              <a:t>Fig. 14</a:t>
            </a:r>
            <a:endParaRPr lang="en-GB" sz="1400" b="1" u="sng" dirty="0"/>
          </a:p>
        </p:txBody>
      </p:sp>
      <p:cxnSp>
        <p:nvCxnSpPr>
          <p:cNvPr id="30" name="Gerade Verbindung mit Pfeil 29"/>
          <p:cNvCxnSpPr>
            <a:stCxn id="8" idx="2"/>
          </p:cNvCxnSpPr>
          <p:nvPr/>
        </p:nvCxnSpPr>
        <p:spPr>
          <a:xfrm>
            <a:off x="3647368" y="2226072"/>
            <a:ext cx="0" cy="37685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47" idx="2"/>
          </p:cNvCxnSpPr>
          <p:nvPr/>
        </p:nvCxnSpPr>
        <p:spPr>
          <a:xfrm flipH="1">
            <a:off x="3648558" y="3455028"/>
            <a:ext cx="1514" cy="3509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>
            <a:off x="2053817" y="1205893"/>
            <a:ext cx="48597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5288383" y="1205893"/>
            <a:ext cx="1" cy="2953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6897492" y="1205893"/>
            <a:ext cx="1" cy="2953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endCxn id="7" idx="0"/>
          </p:cNvCxnSpPr>
          <p:nvPr/>
        </p:nvCxnSpPr>
        <p:spPr>
          <a:xfrm>
            <a:off x="2053817" y="1205893"/>
            <a:ext cx="1273" cy="4426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95973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384654" y="250459"/>
            <a:ext cx="5029200" cy="4001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Patient post intracranial haemorrhage</a:t>
            </a:r>
          </a:p>
        </p:txBody>
      </p:sp>
      <p:sp>
        <p:nvSpPr>
          <p:cNvPr id="18" name="Rechteck 17"/>
          <p:cNvSpPr/>
          <p:nvPr/>
        </p:nvSpPr>
        <p:spPr>
          <a:xfrm>
            <a:off x="2384654" y="4610185"/>
            <a:ext cx="5029200" cy="53714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Net assessment in favour of withholding anticoagulation according to a multidisciplinary decision</a:t>
            </a:r>
          </a:p>
        </p:txBody>
      </p:sp>
      <p:sp>
        <p:nvSpPr>
          <p:cNvPr id="19" name="Rechteck 18"/>
          <p:cNvSpPr/>
          <p:nvPr/>
        </p:nvSpPr>
        <p:spPr>
          <a:xfrm>
            <a:off x="5190316" y="6029905"/>
            <a:ext cx="2818800" cy="584775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600" dirty="0">
                <a:solidFill>
                  <a:schemeClr val="tx1"/>
                </a:solidFill>
              </a:rPr>
              <a:t>(Re-) initiate (N)OAC </a:t>
            </a:r>
          </a:p>
          <a:p>
            <a:pPr algn="ctr" defTabSz="457200"/>
            <a:r>
              <a:rPr lang="en-GB" sz="1600" dirty="0">
                <a:solidFill>
                  <a:schemeClr val="tx1"/>
                </a:solidFill>
              </a:rPr>
              <a:t>after 4-8 weeks*</a:t>
            </a:r>
          </a:p>
        </p:txBody>
      </p:sp>
      <p:sp>
        <p:nvSpPr>
          <p:cNvPr id="38" name="Rechteck 37"/>
          <p:cNvSpPr/>
          <p:nvPr/>
        </p:nvSpPr>
        <p:spPr>
          <a:xfrm>
            <a:off x="1837094" y="6029905"/>
            <a:ext cx="2820332" cy="584775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0000">
                  <a:alpha val="17000"/>
                </a:srgbClr>
              </a:gs>
            </a:gsLst>
          </a:gradFill>
          <a:ln w="127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Consider no anticoagulation </a:t>
            </a:r>
          </a:p>
          <a:p>
            <a:pPr algn="ctr"/>
            <a:r>
              <a:rPr lang="en-GB" sz="1600" b="1" dirty="0"/>
              <a:t>vs. LAA occlusion</a:t>
            </a:r>
            <a:r>
              <a:rPr lang="en-GB" sz="1600" b="1" baseline="30000" dirty="0"/>
              <a:t>#</a:t>
            </a:r>
            <a:r>
              <a:rPr lang="en-GB" sz="1600" b="1" dirty="0"/>
              <a:t> </a:t>
            </a:r>
          </a:p>
        </p:txBody>
      </p:sp>
      <p:cxnSp>
        <p:nvCxnSpPr>
          <p:cNvPr id="39" name="Gerade Verbindung mit Pfeil 38"/>
          <p:cNvCxnSpPr>
            <a:stCxn id="6" idx="2"/>
            <a:endCxn id="15" idx="0"/>
          </p:cNvCxnSpPr>
          <p:nvPr/>
        </p:nvCxnSpPr>
        <p:spPr>
          <a:xfrm>
            <a:off x="4899254" y="650569"/>
            <a:ext cx="0" cy="435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814797"/>
              </p:ext>
            </p:extLst>
          </p:nvPr>
        </p:nvGraphicFramePr>
        <p:xfrm>
          <a:off x="2384655" y="1746032"/>
          <a:ext cx="5029200" cy="2489661"/>
        </p:xfrm>
        <a:graphic>
          <a:graphicData uri="http://schemas.openxmlformats.org/drawingml/2006/table">
            <a:tbl>
              <a:tblPr>
                <a:effectLst/>
                <a:tableStyleId>{7E9639D4-E3E2-4D34-9284-5A2195B3D0D7}</a:tableStyleId>
              </a:tblPr>
              <a:tblGrid>
                <a:gridCol w="697216"/>
                <a:gridCol w="4331984"/>
              </a:tblGrid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   Severe intracranial bleed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   Multiple cerebral microbleeds (e.g.</a:t>
                      </a:r>
                      <a:r>
                        <a:rPr lang="en-US" sz="1600" u="none" strike="noStrike" baseline="0" noProof="0" dirty="0" smtClean="0">
                          <a:effectLst/>
                        </a:rPr>
                        <a:t> &gt;10)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   No reversible/treatable cause</a:t>
                      </a:r>
                      <a:r>
                        <a:rPr lang="en-US" sz="1600" u="none" strike="noStrike" baseline="0" noProof="0" dirty="0" smtClean="0">
                          <a:effectLst/>
                        </a:rPr>
                        <a:t> of bleeding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   Older age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   Bleeding during interruption of anticoagulation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   Bleed on adequately or </a:t>
                      </a:r>
                      <a:r>
                        <a:rPr lang="en-US" sz="1600" u="none" strike="noStrike" noProof="0" dirty="0" err="1" smtClean="0">
                          <a:effectLst/>
                        </a:rPr>
                        <a:t>underdosed</a:t>
                      </a:r>
                      <a:r>
                        <a:rPr lang="en-US" sz="1600" u="none" strike="noStrike" noProof="0" dirty="0" smtClean="0">
                          <a:effectLst/>
                        </a:rPr>
                        <a:t> NOAC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Uncontrolled hypertension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   Chronic alcohol abuse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600" u="none" strike="noStrike" noProof="0" dirty="0" smtClean="0">
                          <a:effectLst/>
                        </a:rPr>
                        <a:t>   Need </a:t>
                      </a:r>
                      <a:r>
                        <a:rPr lang="en-US" sz="1600" u="none" strike="noStrike" noProof="0" dirty="0">
                          <a:effectLst/>
                        </a:rPr>
                        <a:t>for dual antiplatelet therapy after PCI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7" name="Gerade Verbindung mit Pfeil 56"/>
          <p:cNvCxnSpPr>
            <a:endCxn id="18" idx="0"/>
          </p:cNvCxnSpPr>
          <p:nvPr/>
        </p:nvCxnSpPr>
        <p:spPr>
          <a:xfrm flipH="1">
            <a:off x="4899254" y="4254829"/>
            <a:ext cx="2" cy="3553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18" idx="2"/>
          </p:cNvCxnSpPr>
          <p:nvPr/>
        </p:nvCxnSpPr>
        <p:spPr>
          <a:xfrm>
            <a:off x="4899254" y="5147333"/>
            <a:ext cx="0" cy="404214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endCxn id="38" idx="0"/>
          </p:cNvCxnSpPr>
          <p:nvPr/>
        </p:nvCxnSpPr>
        <p:spPr>
          <a:xfrm rot="10800000" flipV="1">
            <a:off x="3247260" y="5551547"/>
            <a:ext cx="1643594" cy="47835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23"/>
          <p:cNvCxnSpPr>
            <a:endCxn id="19" idx="0"/>
          </p:cNvCxnSpPr>
          <p:nvPr/>
        </p:nvCxnSpPr>
        <p:spPr>
          <a:xfrm>
            <a:off x="4861863" y="5551547"/>
            <a:ext cx="1737853" cy="47835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3826297" y="5518526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>
                <a:solidFill>
                  <a:prstClr val="black"/>
                </a:solidFill>
              </a:rPr>
              <a:t>Yes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525687" y="551852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>
                <a:solidFill>
                  <a:prstClr val="black"/>
                </a:solidFill>
              </a:rPr>
              <a:t>No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-39458" y="1"/>
            <a:ext cx="667041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en-GB" sz="1400" b="1" u="sng" dirty="0" smtClean="0"/>
              <a:t>Fig. 15</a:t>
            </a:r>
            <a:endParaRPr lang="en-GB" sz="1400" b="1" u="sng" dirty="0"/>
          </a:p>
        </p:txBody>
      </p:sp>
      <p:sp>
        <p:nvSpPr>
          <p:cNvPr id="15" name="Rechteck 14"/>
          <p:cNvSpPr/>
          <p:nvPr/>
        </p:nvSpPr>
        <p:spPr>
          <a:xfrm>
            <a:off x="2384654" y="1086464"/>
            <a:ext cx="5029200" cy="584775"/>
          </a:xfrm>
          <a:prstGeom prst="rect">
            <a:avLst/>
          </a:prstGeom>
          <a:noFill/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Consider factors favoring withholding (</a:t>
            </a:r>
            <a:r>
              <a:rPr lang="en-US" sz="1600" b="1" dirty="0">
                <a:sym typeface="Wingdings"/>
              </a:rPr>
              <a:t></a:t>
            </a:r>
            <a:r>
              <a:rPr lang="en-US" sz="1600" b="1" dirty="0"/>
              <a:t>) </a:t>
            </a:r>
            <a:br>
              <a:rPr lang="en-US" sz="1600" b="1" dirty="0"/>
            </a:br>
            <a:r>
              <a:rPr lang="en-US" sz="1600" b="1" dirty="0"/>
              <a:t>vs. (re-) starting oral anticoagulation</a:t>
            </a:r>
          </a:p>
        </p:txBody>
      </p:sp>
    </p:spTree>
    <p:extLst>
      <p:ext uri="{BB962C8B-B14F-4D97-AF65-F5344CB8AC3E}">
        <p14:creationId xmlns:p14="http://schemas.microsoft.com/office/powerpoint/2010/main" val="6286609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Arrow Connector 74"/>
          <p:cNvCxnSpPr/>
          <p:nvPr/>
        </p:nvCxnSpPr>
        <p:spPr>
          <a:xfrm>
            <a:off x="5745088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712178" y="370209"/>
            <a:ext cx="9477" cy="2797132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848" y="748466"/>
            <a:ext cx="1440674" cy="52322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b="1">
                <a:solidFill>
                  <a:prstClr val="black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400" dirty="0"/>
              <a:t>Daily VKA</a:t>
            </a:r>
          </a:p>
          <a:p>
            <a:r>
              <a:rPr lang="en-US" sz="1400" dirty="0"/>
              <a:t>Therapeutic INR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1721657" y="748470"/>
            <a:ext cx="6532951" cy="914995"/>
          </a:xfrm>
          <a:prstGeom prst="rtTriangle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/>
          </a:p>
        </p:txBody>
      </p:sp>
      <p:sp>
        <p:nvSpPr>
          <p:cNvPr id="38" name="TextBox 37"/>
          <p:cNvSpPr txBox="1"/>
          <p:nvPr/>
        </p:nvSpPr>
        <p:spPr>
          <a:xfrm>
            <a:off x="1626885" y="1080360"/>
            <a:ext cx="58854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prstClr val="black"/>
                </a:solidFill>
              </a:rPr>
              <a:t>Stop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9848" y="4338833"/>
            <a:ext cx="1440674" cy="307777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400" b="1">
                <a:solidFill>
                  <a:prstClr val="black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/>
              <a:t>Daily NOAC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1712178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807138" y="3767024"/>
            <a:ext cx="233276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pPr defTabSz="457200"/>
            <a:r>
              <a:rPr lang="en-US" sz="1300" smtClean="0">
                <a:solidFill>
                  <a:prstClr val="black"/>
                </a:solidFill>
              </a:rPr>
              <a:t>After 3-5 </a:t>
            </a:r>
            <a:r>
              <a:rPr lang="en-US" sz="1300" dirty="0">
                <a:solidFill>
                  <a:prstClr val="black"/>
                </a:solidFill>
              </a:rPr>
              <a:t>days</a:t>
            </a:r>
            <a:r>
              <a:rPr lang="en-US" sz="1300">
                <a:solidFill>
                  <a:prstClr val="black"/>
                </a:solidFill>
              </a:rPr>
              <a:t>: </a:t>
            </a:r>
            <a:r>
              <a:rPr lang="en-US" sz="1300" smtClean="0">
                <a:solidFill>
                  <a:prstClr val="black"/>
                </a:solidFill>
              </a:rPr>
              <a:t>INR </a:t>
            </a:r>
            <a:br>
              <a:rPr lang="en-US" sz="1300" smtClean="0">
                <a:solidFill>
                  <a:prstClr val="black"/>
                </a:solidFill>
              </a:rPr>
            </a:br>
            <a:r>
              <a:rPr lang="en-US" sz="1300" smtClean="0">
                <a:solidFill>
                  <a:prstClr val="black"/>
                </a:solidFill>
              </a:rPr>
              <a:t>(sampled </a:t>
            </a:r>
            <a:r>
              <a:rPr lang="en-US" sz="1300" b="1" dirty="0">
                <a:solidFill>
                  <a:prstClr val="black"/>
                </a:solidFill>
              </a:rPr>
              <a:t>before</a:t>
            </a:r>
            <a:r>
              <a:rPr lang="en-US" sz="1300" dirty="0">
                <a:solidFill>
                  <a:prstClr val="black"/>
                </a:solidFill>
              </a:rPr>
              <a:t> </a:t>
            </a:r>
            <a:r>
              <a:rPr lang="en-US" sz="1300">
                <a:solidFill>
                  <a:prstClr val="black"/>
                </a:solidFill>
              </a:rPr>
              <a:t>NOAC </a:t>
            </a:r>
            <a:r>
              <a:rPr lang="en-US" sz="1300" smtClean="0">
                <a:solidFill>
                  <a:prstClr val="black"/>
                </a:solidFill>
              </a:rPr>
              <a:t>intake)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55597" y="9485"/>
            <a:ext cx="2059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800" b="1">
                <a:solidFill>
                  <a:prstClr val="black"/>
                </a:solidFill>
              </a:rPr>
              <a:t>From VKA to NOAC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55601" y="3643914"/>
            <a:ext cx="226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800" b="1">
                <a:solidFill>
                  <a:prstClr val="black"/>
                </a:solidFill>
              </a:rPr>
              <a:t>From NOAC to VKA</a:t>
            </a:r>
          </a:p>
        </p:txBody>
      </p:sp>
      <p:sp>
        <p:nvSpPr>
          <p:cNvPr id="49" name="TextBox 58"/>
          <p:cNvSpPr txBox="1"/>
          <p:nvPr/>
        </p:nvSpPr>
        <p:spPr>
          <a:xfrm>
            <a:off x="3889896" y="584810"/>
            <a:ext cx="58854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>
                <a:solidFill>
                  <a:prstClr val="black"/>
                </a:solidFill>
              </a:rPr>
              <a:t>INR</a:t>
            </a:r>
          </a:p>
        </p:txBody>
      </p:sp>
      <p:sp>
        <p:nvSpPr>
          <p:cNvPr id="50" name="TextBox 58"/>
          <p:cNvSpPr txBox="1"/>
          <p:nvPr/>
        </p:nvSpPr>
        <p:spPr>
          <a:xfrm>
            <a:off x="2813969" y="584810"/>
            <a:ext cx="58854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>
                <a:solidFill>
                  <a:prstClr val="black"/>
                </a:solidFill>
              </a:rPr>
              <a:t>INR</a:t>
            </a:r>
          </a:p>
        </p:txBody>
      </p:sp>
      <p:cxnSp>
        <p:nvCxnSpPr>
          <p:cNvPr id="60" name="Straight Arrow Connector 41"/>
          <p:cNvCxnSpPr/>
          <p:nvPr/>
        </p:nvCxnSpPr>
        <p:spPr>
          <a:xfrm>
            <a:off x="5276528" y="2709213"/>
            <a:ext cx="945368" cy="0"/>
          </a:xfrm>
          <a:prstGeom prst="straightConnector1">
            <a:avLst/>
          </a:prstGeom>
          <a:ln w="28575" cmpd="sng"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44"/>
          <p:cNvSpPr txBox="1"/>
          <p:nvPr/>
        </p:nvSpPr>
        <p:spPr>
          <a:xfrm>
            <a:off x="5219666" y="2429983"/>
            <a:ext cx="126875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smtClean="0">
                <a:solidFill>
                  <a:prstClr val="black"/>
                </a:solidFill>
              </a:rPr>
              <a:t>Increased TE risk</a:t>
            </a:r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4" name="TextBox 53"/>
          <p:cNvSpPr txBox="1"/>
          <p:nvPr/>
        </p:nvSpPr>
        <p:spPr>
          <a:xfrm>
            <a:off x="5684039" y="2720928"/>
            <a:ext cx="165563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>
                <a:solidFill>
                  <a:prstClr val="black"/>
                </a:solidFill>
              </a:rPr>
              <a:t>Increased bleeding risk</a:t>
            </a:r>
            <a:endParaRPr lang="en-US" sz="1200">
              <a:solidFill>
                <a:prstClr val="black"/>
              </a:solidFill>
            </a:endParaRPr>
          </a:p>
        </p:txBody>
      </p:sp>
      <p:cxnSp>
        <p:nvCxnSpPr>
          <p:cNvPr id="65" name="Straight Arrow Connector 55"/>
          <p:cNvCxnSpPr/>
          <p:nvPr/>
        </p:nvCxnSpPr>
        <p:spPr>
          <a:xfrm flipV="1">
            <a:off x="5769333" y="3004114"/>
            <a:ext cx="1325627" cy="1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56"/>
          <p:cNvSpPr txBox="1"/>
          <p:nvPr/>
        </p:nvSpPr>
        <p:spPr>
          <a:xfrm>
            <a:off x="5238625" y="3180074"/>
            <a:ext cx="220149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pPr algn="l" defTabSz="457200"/>
            <a:r>
              <a:rPr lang="en-US">
                <a:solidFill>
                  <a:prstClr val="black"/>
                </a:solidFill>
              </a:rPr>
              <a:t>INR ≥3: postpone NOAC</a:t>
            </a:r>
          </a:p>
        </p:txBody>
      </p:sp>
      <p:sp>
        <p:nvSpPr>
          <p:cNvPr id="67" name="TextBox 58"/>
          <p:cNvSpPr txBox="1"/>
          <p:nvPr/>
        </p:nvSpPr>
        <p:spPr>
          <a:xfrm>
            <a:off x="5095493" y="961893"/>
            <a:ext cx="58854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>
                <a:solidFill>
                  <a:prstClr val="black"/>
                </a:solidFill>
              </a:rPr>
              <a:t>INR</a:t>
            </a:r>
          </a:p>
        </p:txBody>
      </p:sp>
      <p:sp>
        <p:nvSpPr>
          <p:cNvPr id="68" name="TextBox 60"/>
          <p:cNvSpPr txBox="1"/>
          <p:nvPr/>
        </p:nvSpPr>
        <p:spPr>
          <a:xfrm>
            <a:off x="7339669" y="961893"/>
            <a:ext cx="58854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>
                <a:solidFill>
                  <a:prstClr val="black"/>
                </a:solidFill>
              </a:rPr>
              <a:t>INR</a:t>
            </a:r>
          </a:p>
        </p:txBody>
      </p:sp>
      <p:cxnSp>
        <p:nvCxnSpPr>
          <p:cNvPr id="54" name="Straight Arrow Connector 74"/>
          <p:cNvCxnSpPr/>
          <p:nvPr/>
        </p:nvCxnSpPr>
        <p:spPr>
          <a:xfrm>
            <a:off x="2288704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74"/>
          <p:cNvCxnSpPr/>
          <p:nvPr/>
        </p:nvCxnSpPr>
        <p:spPr>
          <a:xfrm>
            <a:off x="2864768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74"/>
          <p:cNvCxnSpPr/>
          <p:nvPr/>
        </p:nvCxnSpPr>
        <p:spPr>
          <a:xfrm>
            <a:off x="3440832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74"/>
          <p:cNvCxnSpPr/>
          <p:nvPr/>
        </p:nvCxnSpPr>
        <p:spPr>
          <a:xfrm>
            <a:off x="4016896" y="4427621"/>
            <a:ext cx="0" cy="2320209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74"/>
          <p:cNvCxnSpPr/>
          <p:nvPr/>
        </p:nvCxnSpPr>
        <p:spPr>
          <a:xfrm>
            <a:off x="4592960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74"/>
          <p:cNvCxnSpPr/>
          <p:nvPr/>
        </p:nvCxnSpPr>
        <p:spPr>
          <a:xfrm>
            <a:off x="5169024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4"/>
          <p:cNvCxnSpPr/>
          <p:nvPr/>
        </p:nvCxnSpPr>
        <p:spPr>
          <a:xfrm>
            <a:off x="6321152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4"/>
          <p:cNvCxnSpPr/>
          <p:nvPr/>
        </p:nvCxnSpPr>
        <p:spPr>
          <a:xfrm>
            <a:off x="6897216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4"/>
          <p:cNvCxnSpPr/>
          <p:nvPr/>
        </p:nvCxnSpPr>
        <p:spPr>
          <a:xfrm>
            <a:off x="7473280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74"/>
          <p:cNvCxnSpPr/>
          <p:nvPr/>
        </p:nvCxnSpPr>
        <p:spPr>
          <a:xfrm>
            <a:off x="8049344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74"/>
          <p:cNvCxnSpPr/>
          <p:nvPr/>
        </p:nvCxnSpPr>
        <p:spPr>
          <a:xfrm>
            <a:off x="8625408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74"/>
          <p:cNvCxnSpPr/>
          <p:nvPr/>
        </p:nvCxnSpPr>
        <p:spPr>
          <a:xfrm>
            <a:off x="9201472" y="4338833"/>
            <a:ext cx="0" cy="240899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758003" y="6057273"/>
            <a:ext cx="3877731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pPr algn="l" defTabSz="457200"/>
            <a:r>
              <a:rPr lang="en-US" sz="1300" dirty="0">
                <a:solidFill>
                  <a:prstClr val="black"/>
                </a:solidFill>
              </a:rPr>
              <a:t>continue </a:t>
            </a:r>
            <a:r>
              <a:rPr lang="en-US" sz="1300" dirty="0" smtClean="0">
                <a:solidFill>
                  <a:prstClr val="black"/>
                </a:solidFill>
              </a:rPr>
              <a:t>intensive </a:t>
            </a:r>
            <a:r>
              <a:rPr lang="en-US" sz="1300" dirty="0">
                <a:solidFill>
                  <a:prstClr val="black"/>
                </a:solidFill>
              </a:rPr>
              <a:t>INR sampling for 1 month </a:t>
            </a:r>
            <a:br>
              <a:rPr lang="en-US" sz="1300" dirty="0">
                <a:solidFill>
                  <a:prstClr val="black"/>
                </a:solidFill>
              </a:rPr>
            </a:br>
            <a:r>
              <a:rPr lang="en-US" sz="1300" dirty="0">
                <a:solidFill>
                  <a:prstClr val="black"/>
                </a:solidFill>
              </a:rPr>
              <a:t>(goal: ≥3 consecutive </a:t>
            </a:r>
            <a:r>
              <a:rPr lang="en-US" sz="1300">
                <a:solidFill>
                  <a:prstClr val="black"/>
                </a:solidFill>
              </a:rPr>
              <a:t>INR </a:t>
            </a:r>
            <a:r>
              <a:rPr lang="en-US" sz="1300" smtClean="0">
                <a:solidFill>
                  <a:prstClr val="black"/>
                </a:solidFill>
              </a:rPr>
              <a:t>vales 2.0 – 3.0)</a:t>
            </a:r>
            <a:endParaRPr lang="en-US" sz="1300" dirty="0">
              <a:solidFill>
                <a:prstClr val="black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68858" y="5343087"/>
            <a:ext cx="4119468" cy="2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pPr algn="l" defTabSz="457200"/>
            <a:r>
              <a:rPr lang="en-US" sz="1300" dirty="0">
                <a:solidFill>
                  <a:prstClr val="black"/>
                </a:solidFill>
              </a:rPr>
              <a:t>if INR &lt;2: repeat INR after 1-3 days (before NOAC intake)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068858" y="5703225"/>
            <a:ext cx="4119468" cy="292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pPr algn="l" defTabSz="457200"/>
            <a:r>
              <a:rPr lang="en-US" sz="1300" dirty="0">
                <a:solidFill>
                  <a:prstClr val="black"/>
                </a:solidFill>
              </a:rPr>
              <a:t>if INR &gt;2: repeat INR 1 day after </a:t>
            </a:r>
            <a:r>
              <a:rPr lang="en-US" sz="1300" dirty="0" smtClean="0">
                <a:solidFill>
                  <a:prstClr val="black"/>
                </a:solidFill>
              </a:rPr>
              <a:t>stopping </a:t>
            </a:r>
            <a:r>
              <a:rPr lang="en-US" sz="1300" dirty="0">
                <a:solidFill>
                  <a:prstClr val="black"/>
                </a:solidFill>
              </a:rPr>
              <a:t>NOAC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4580119" y="1"/>
            <a:ext cx="575670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pPr algn="ctr"/>
            <a:r>
              <a:rPr lang="de-CH" sz="1400" b="1" u="sng" dirty="0" smtClean="0"/>
              <a:t>Fig. </a:t>
            </a:r>
            <a:r>
              <a:rPr lang="de-CH" sz="1400" b="1" u="sng" dirty="0"/>
              <a:t>2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863172" y="384987"/>
            <a:ext cx="0" cy="2782357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019498" y="370209"/>
            <a:ext cx="0" cy="2797132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61"/>
          <p:cNvCxnSpPr/>
          <p:nvPr/>
        </p:nvCxnSpPr>
        <p:spPr>
          <a:xfrm>
            <a:off x="5188119" y="370209"/>
            <a:ext cx="0" cy="2797132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4"/>
          <p:cNvCxnSpPr/>
          <p:nvPr/>
        </p:nvCxnSpPr>
        <p:spPr>
          <a:xfrm>
            <a:off x="7454244" y="370209"/>
            <a:ext cx="0" cy="2797132"/>
          </a:xfrm>
          <a:prstGeom prst="straightConnector1">
            <a:avLst/>
          </a:prstGeom>
          <a:ln w="9525" cmpd="sng"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36"/>
          <p:cNvSpPr txBox="1"/>
          <p:nvPr/>
        </p:nvSpPr>
        <p:spPr>
          <a:xfrm>
            <a:off x="5238620" y="1750130"/>
            <a:ext cx="4426598" cy="288147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de-DE"/>
            </a:defPPr>
            <a:lvl1pPr algn="ctr" defTabSz="457200">
              <a:defRPr sz="1400"/>
            </a:lvl1pPr>
          </a:lstStyle>
          <a:p>
            <a:pPr algn="l"/>
            <a:r>
              <a:rPr lang="en-US" dirty="0"/>
              <a:t>INR 2-2.5: start NOAC immediately or next day</a:t>
            </a:r>
          </a:p>
        </p:txBody>
      </p:sp>
      <p:sp>
        <p:nvSpPr>
          <p:cNvPr id="69" name="TextBox 25"/>
          <p:cNvSpPr txBox="1"/>
          <p:nvPr/>
        </p:nvSpPr>
        <p:spPr>
          <a:xfrm>
            <a:off x="5238623" y="1330518"/>
            <a:ext cx="4426599" cy="288147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de-DE"/>
            </a:defPPr>
            <a:lvl1pPr algn="ctr" defTabSz="457200">
              <a:defRPr sz="1600"/>
            </a:lvl1pPr>
          </a:lstStyle>
          <a:p>
            <a:pPr algn="l"/>
            <a:r>
              <a:rPr lang="en-US" sz="1400" dirty="0"/>
              <a:t>INR ≤2: start NOAC immediately</a:t>
            </a:r>
          </a:p>
        </p:txBody>
      </p:sp>
      <p:sp>
        <p:nvSpPr>
          <p:cNvPr id="70" name="TextBox 36"/>
          <p:cNvSpPr txBox="1"/>
          <p:nvPr/>
        </p:nvSpPr>
        <p:spPr>
          <a:xfrm>
            <a:off x="5238620" y="2132858"/>
            <a:ext cx="4426598" cy="288147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de-DE"/>
            </a:defPPr>
            <a:lvl1pPr defTabSz="457200">
              <a:defRPr sz="1400"/>
            </a:lvl1pPr>
          </a:lstStyle>
          <a:p>
            <a:r>
              <a:rPr lang="en-US" dirty="0"/>
              <a:t>INR 2.5 - 3: Re-check INR in 1-3 days</a:t>
            </a:r>
          </a:p>
        </p:txBody>
      </p:sp>
      <p:sp>
        <p:nvSpPr>
          <p:cNvPr id="8" name="Rechteck 7"/>
          <p:cNvSpPr/>
          <p:nvPr/>
        </p:nvSpPr>
        <p:spPr>
          <a:xfrm>
            <a:off x="1745720" y="4338833"/>
            <a:ext cx="2250548" cy="5303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6" name="TextBox 75"/>
          <p:cNvSpPr txBox="1"/>
          <p:nvPr/>
        </p:nvSpPr>
        <p:spPr>
          <a:xfrm>
            <a:off x="1721656" y="4338833"/>
            <a:ext cx="2274612" cy="52322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 b="1"/>
            </a:lvl1pPr>
          </a:lstStyle>
          <a:p>
            <a:pPr algn="l"/>
            <a:r>
              <a:rPr lang="en-US" sz="1200" dirty="0"/>
              <a:t>Continue NOAC </a:t>
            </a:r>
            <a:br>
              <a:rPr lang="en-US" sz="1200" dirty="0"/>
            </a:br>
            <a:r>
              <a:rPr lang="en-US" sz="1200" dirty="0"/>
              <a:t>(half dose for edoxaban)</a:t>
            </a:r>
          </a:p>
        </p:txBody>
      </p:sp>
      <p:sp>
        <p:nvSpPr>
          <p:cNvPr id="81" name="Rechteck 80"/>
          <p:cNvSpPr/>
          <p:nvPr/>
        </p:nvSpPr>
        <p:spPr>
          <a:xfrm>
            <a:off x="1721657" y="4919737"/>
            <a:ext cx="7943565" cy="28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7" name="TextBox 76"/>
          <p:cNvSpPr txBox="1"/>
          <p:nvPr/>
        </p:nvSpPr>
        <p:spPr>
          <a:xfrm>
            <a:off x="1721654" y="4916949"/>
            <a:ext cx="7943563" cy="288147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>
            <a:defPPr>
              <a:defRPr lang="de-DE"/>
            </a:defPPr>
            <a:lvl1pPr defTabSz="457200"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Start VKA (loading dose usually used for phenprocoumon)</a:t>
            </a:r>
          </a:p>
        </p:txBody>
      </p:sp>
      <p:sp>
        <p:nvSpPr>
          <p:cNvPr id="82" name="Rechteck 81"/>
          <p:cNvSpPr/>
          <p:nvPr/>
        </p:nvSpPr>
        <p:spPr>
          <a:xfrm>
            <a:off x="4035944" y="4331726"/>
            <a:ext cx="1781152" cy="5303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5" name="TextBox 84"/>
          <p:cNvSpPr txBox="1"/>
          <p:nvPr/>
        </p:nvSpPr>
        <p:spPr>
          <a:xfrm>
            <a:off x="4039810" y="4338832"/>
            <a:ext cx="1711783" cy="52315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rIns="72000" rtlCol="0" anchor="ctr"/>
          <a:lstStyle>
            <a:defPPr>
              <a:defRPr lang="de-DE"/>
            </a:defPPr>
            <a:lvl1pPr>
              <a:defRPr sz="1200" b="1"/>
            </a:lvl1pPr>
          </a:lstStyle>
          <a:p>
            <a:r>
              <a:rPr lang="en-US" dirty="0"/>
              <a:t>Continue NOAC if INR &lt;2</a:t>
            </a:r>
            <a:br>
              <a:rPr lang="en-US" dirty="0"/>
            </a:br>
            <a:r>
              <a:rPr lang="en-US" dirty="0"/>
              <a:t>(half dose for edoxaban)</a:t>
            </a:r>
          </a:p>
        </p:txBody>
      </p:sp>
    </p:spTree>
    <p:extLst>
      <p:ext uri="{BB962C8B-B14F-4D97-AF65-F5344CB8AC3E}">
        <p14:creationId xmlns:p14="http://schemas.microsoft.com/office/powerpoint/2010/main" val="15793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ewinkelte Verbindung 8"/>
          <p:cNvCxnSpPr/>
          <p:nvPr/>
        </p:nvCxnSpPr>
        <p:spPr>
          <a:xfrm flipV="1">
            <a:off x="7702170" y="2921328"/>
            <a:ext cx="1802861" cy="1095150"/>
          </a:xfrm>
          <a:prstGeom prst="bentConnector3">
            <a:avLst>
              <a:gd name="adj1" fmla="val 101189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3503118" y="147224"/>
            <a:ext cx="2868398" cy="4001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NOAC at standard dose</a:t>
            </a:r>
          </a:p>
        </p:txBody>
      </p:sp>
      <p:sp>
        <p:nvSpPr>
          <p:cNvPr id="25" name="Rechteck 24"/>
          <p:cNvSpPr/>
          <p:nvPr/>
        </p:nvSpPr>
        <p:spPr>
          <a:xfrm>
            <a:off x="2275087" y="798635"/>
            <a:ext cx="5324462" cy="36804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Assess for NOAC specific dose reduction criteria (Chapter 15)</a:t>
            </a:r>
          </a:p>
        </p:txBody>
      </p:sp>
      <p:sp>
        <p:nvSpPr>
          <p:cNvPr id="38" name="Rechteck 37"/>
          <p:cNvSpPr/>
          <p:nvPr/>
        </p:nvSpPr>
        <p:spPr>
          <a:xfrm>
            <a:off x="2719083" y="1598976"/>
            <a:ext cx="4436470" cy="56858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Assess for other (‘yellow’) interactions</a:t>
            </a:r>
            <a:br>
              <a:rPr lang="en-US" sz="1600" dirty="0">
                <a:solidFill>
                  <a:schemeClr val="dk1"/>
                </a:solidFill>
              </a:rPr>
            </a:br>
            <a:r>
              <a:rPr lang="en-US" sz="1600" dirty="0">
                <a:solidFill>
                  <a:schemeClr val="dk1"/>
                </a:solidFill>
              </a:rPr>
              <a:t>with effect on NOAC plasma level (Table 4-6)</a:t>
            </a:r>
          </a:p>
        </p:txBody>
      </p:sp>
      <p:sp>
        <p:nvSpPr>
          <p:cNvPr id="43" name="Rechteck 42"/>
          <p:cNvSpPr/>
          <p:nvPr/>
        </p:nvSpPr>
        <p:spPr>
          <a:xfrm>
            <a:off x="7651175" y="1373164"/>
            <a:ext cx="1671368" cy="565146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 defTabSz="457200"/>
            <a:r>
              <a:rPr lang="en-US" sz="1600" dirty="0">
                <a:solidFill>
                  <a:schemeClr val="tx1"/>
                </a:solidFill>
              </a:rPr>
              <a:t>NOAC at studied reduced dose</a:t>
            </a:r>
          </a:p>
        </p:txBody>
      </p:sp>
      <p:cxnSp>
        <p:nvCxnSpPr>
          <p:cNvPr id="47" name="Gerade Verbindung mit Pfeil 46"/>
          <p:cNvCxnSpPr>
            <a:stCxn id="77" idx="2"/>
            <a:endCxn id="76" idx="0"/>
          </p:cNvCxnSpPr>
          <p:nvPr/>
        </p:nvCxnSpPr>
        <p:spPr>
          <a:xfrm>
            <a:off x="6455188" y="3138239"/>
            <a:ext cx="7335" cy="4327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hteck 47"/>
          <p:cNvSpPr/>
          <p:nvPr/>
        </p:nvSpPr>
        <p:spPr>
          <a:xfrm>
            <a:off x="5144563" y="6174909"/>
            <a:ext cx="3830103" cy="561652"/>
          </a:xfrm>
          <a:prstGeom prst="rect">
            <a:avLst/>
          </a:prstGeom>
          <a:gradFill>
            <a:gsLst>
              <a:gs pos="100000">
                <a:srgbClr val="FFC000"/>
              </a:gs>
              <a:gs pos="37000">
                <a:srgbClr val="FFC000">
                  <a:lumMod val="28000"/>
                  <a:lumOff val="72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Consider </a:t>
            </a:r>
            <a:r>
              <a:rPr lang="en-US" sz="1400" dirty="0">
                <a:solidFill>
                  <a:schemeClr val="tx1"/>
                </a:solidFill>
              </a:rPr>
              <a:t>referral for plasma level assessment in expert center </a:t>
            </a:r>
            <a:r>
              <a:rPr lang="en-US" sz="1400" dirty="0" smtClean="0">
                <a:solidFill>
                  <a:schemeClr val="tx1"/>
                </a:solidFill>
              </a:rPr>
              <a:t>+/- "off label" NOAC dose reduction</a:t>
            </a:r>
          </a:p>
        </p:txBody>
      </p:sp>
      <p:cxnSp>
        <p:nvCxnSpPr>
          <p:cNvPr id="30" name="Gewinkelte Verbindung 8"/>
          <p:cNvCxnSpPr>
            <a:stCxn id="25" idx="2"/>
            <a:endCxn id="38" idx="0"/>
          </p:cNvCxnSpPr>
          <p:nvPr/>
        </p:nvCxnSpPr>
        <p:spPr>
          <a:xfrm>
            <a:off x="4937318" y="1166683"/>
            <a:ext cx="0" cy="43229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winkelte Verbindung 8"/>
          <p:cNvCxnSpPr>
            <a:stCxn id="3" idx="2"/>
            <a:endCxn id="25" idx="0"/>
          </p:cNvCxnSpPr>
          <p:nvPr/>
        </p:nvCxnSpPr>
        <p:spPr>
          <a:xfrm>
            <a:off x="4937317" y="547334"/>
            <a:ext cx="1" cy="2513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winkelte Verbindung 8"/>
          <p:cNvCxnSpPr>
            <a:endCxn id="137" idx="0"/>
          </p:cNvCxnSpPr>
          <p:nvPr/>
        </p:nvCxnSpPr>
        <p:spPr>
          <a:xfrm flipH="1">
            <a:off x="3167545" y="2213121"/>
            <a:ext cx="6432" cy="13578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winkelte Verbindung 8"/>
          <p:cNvCxnSpPr>
            <a:endCxn id="77" idx="0"/>
          </p:cNvCxnSpPr>
          <p:nvPr/>
        </p:nvCxnSpPr>
        <p:spPr>
          <a:xfrm>
            <a:off x="6455188" y="2210803"/>
            <a:ext cx="0" cy="5461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hteck 37"/>
          <p:cNvSpPr/>
          <p:nvPr/>
        </p:nvSpPr>
        <p:spPr>
          <a:xfrm>
            <a:off x="4815203" y="2756991"/>
            <a:ext cx="3279969" cy="38124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Other NOAC with less interactions?</a:t>
            </a:r>
          </a:p>
        </p:txBody>
      </p:sp>
      <p:cxnSp>
        <p:nvCxnSpPr>
          <p:cNvPr id="132" name="Gewinkelte Verbindung 8"/>
          <p:cNvCxnSpPr>
            <a:stCxn id="77" idx="3"/>
            <a:endCxn id="3" idx="3"/>
          </p:cNvCxnSpPr>
          <p:nvPr/>
        </p:nvCxnSpPr>
        <p:spPr>
          <a:xfrm flipH="1" flipV="1">
            <a:off x="6371516" y="347279"/>
            <a:ext cx="1723656" cy="2600336"/>
          </a:xfrm>
          <a:prstGeom prst="bentConnector3">
            <a:avLst>
              <a:gd name="adj1" fmla="val -8301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Rechteck 37"/>
          <p:cNvSpPr/>
          <p:nvPr/>
        </p:nvSpPr>
        <p:spPr>
          <a:xfrm>
            <a:off x="1903557" y="3570969"/>
            <a:ext cx="2527976" cy="891018"/>
          </a:xfrm>
          <a:prstGeom prst="rect">
            <a:avLst/>
          </a:prstGeom>
          <a:gradFill>
            <a:gsLst>
              <a:gs pos="100000">
                <a:srgbClr val="FFFF00"/>
              </a:gs>
              <a:gs pos="0">
                <a:srgbClr val="FFFF00">
                  <a:lumMod val="23000"/>
                  <a:lumOff val="7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Concerned about disproportionate and non-modifiable bleeding risk?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3" name="Gewinkelte Verbindung 8"/>
          <p:cNvCxnSpPr>
            <a:stCxn id="137" idx="1"/>
            <a:endCxn id="3" idx="1"/>
          </p:cNvCxnSpPr>
          <p:nvPr/>
        </p:nvCxnSpPr>
        <p:spPr>
          <a:xfrm rot="10800000" flipH="1">
            <a:off x="1903556" y="347280"/>
            <a:ext cx="1599561" cy="3669199"/>
          </a:xfrm>
          <a:prstGeom prst="bentConnector3">
            <a:avLst>
              <a:gd name="adj1" fmla="val -1429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Rechteck 47"/>
          <p:cNvSpPr/>
          <p:nvPr/>
        </p:nvSpPr>
        <p:spPr>
          <a:xfrm>
            <a:off x="459444" y="5120261"/>
            <a:ext cx="3972090" cy="1652909"/>
          </a:xfrm>
          <a:prstGeom prst="rect">
            <a:avLst/>
          </a:prstGeom>
          <a:gradFill>
            <a:gsLst>
              <a:gs pos="100000">
                <a:srgbClr val="FFC000"/>
              </a:gs>
              <a:gs pos="37000">
                <a:srgbClr val="FFC000">
                  <a:lumMod val="28000"/>
                  <a:lumOff val="72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Consider dabigatran  110 mg  (or edoxaban 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30mg / 15mg, but unapproved and ischemic stroke </a:t>
            </a:r>
            <a:r>
              <a:rPr lang="en-US" sz="1400" dirty="0">
                <a:solidFill>
                  <a:schemeClr val="tx1"/>
                </a:solidFill>
              </a:rPr>
              <a:t>risk↑ vs. </a:t>
            </a:r>
            <a:r>
              <a:rPr lang="en-US" sz="1400" dirty="0" smtClean="0">
                <a:solidFill>
                  <a:schemeClr val="tx1"/>
                </a:solidFill>
              </a:rPr>
              <a:t>well-controlled VKA</a:t>
            </a:r>
            <a:r>
              <a:rPr lang="en-US" sz="1400" dirty="0">
                <a:solidFill>
                  <a:schemeClr val="tx1"/>
                </a:solidFill>
              </a:rPr>
              <a:t>).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400" dirty="0">
                <a:solidFill>
                  <a:schemeClr val="tx1"/>
                </a:solidFill>
              </a:rPr>
              <a:t>Other dose reductions are “</a:t>
            </a:r>
            <a:r>
              <a:rPr lang="en-US" sz="1400" dirty="0" smtClean="0">
                <a:solidFill>
                  <a:schemeClr val="tx1"/>
                </a:solidFill>
              </a:rPr>
              <a:t>off label” and not studied in unselected patients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400" dirty="0">
                <a:solidFill>
                  <a:schemeClr val="tx1"/>
                </a:solidFill>
              </a:rPr>
              <a:t>Re-assess alternative strategy for stroke prevention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Chapter 17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82" name="Textfeld 59"/>
          <p:cNvSpPr txBox="1"/>
          <p:nvPr/>
        </p:nvSpPr>
        <p:spPr>
          <a:xfrm>
            <a:off x="7781785" y="636166"/>
            <a:ext cx="82277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Qualifies</a:t>
            </a:r>
            <a:endParaRPr lang="en-US" sz="1600" dirty="0"/>
          </a:p>
        </p:txBody>
      </p:sp>
      <p:cxnSp>
        <p:nvCxnSpPr>
          <p:cNvPr id="225" name="Gewinkelte Verbindung 8"/>
          <p:cNvCxnSpPr>
            <a:stCxn id="137" idx="2"/>
          </p:cNvCxnSpPr>
          <p:nvPr/>
        </p:nvCxnSpPr>
        <p:spPr>
          <a:xfrm>
            <a:off x="3167545" y="4461987"/>
            <a:ext cx="0" cy="6582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winkelte Verbindung 8"/>
          <p:cNvCxnSpPr>
            <a:stCxn id="25" idx="3"/>
            <a:endCxn id="43" idx="0"/>
          </p:cNvCxnSpPr>
          <p:nvPr/>
        </p:nvCxnSpPr>
        <p:spPr>
          <a:xfrm>
            <a:off x="7599549" y="982659"/>
            <a:ext cx="887310" cy="39050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59"/>
          <p:cNvSpPr txBox="1"/>
          <p:nvPr/>
        </p:nvSpPr>
        <p:spPr>
          <a:xfrm>
            <a:off x="5004718" y="1245642"/>
            <a:ext cx="137659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Does not qualify</a:t>
            </a:r>
            <a:endParaRPr lang="en-US" sz="1600" dirty="0"/>
          </a:p>
        </p:txBody>
      </p:sp>
      <p:sp>
        <p:nvSpPr>
          <p:cNvPr id="54" name="Textfeld 59"/>
          <p:cNvSpPr txBox="1"/>
          <p:nvPr/>
        </p:nvSpPr>
        <p:spPr>
          <a:xfrm>
            <a:off x="4328618" y="2192755"/>
            <a:ext cx="21300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≥2 with anticipated impact on NOAC plasma level</a:t>
            </a:r>
            <a:endParaRPr lang="en-US" sz="1600" dirty="0"/>
          </a:p>
        </p:txBody>
      </p:sp>
      <p:sp>
        <p:nvSpPr>
          <p:cNvPr id="61" name="Textfeld 59"/>
          <p:cNvSpPr txBox="1"/>
          <p:nvPr/>
        </p:nvSpPr>
        <p:spPr>
          <a:xfrm>
            <a:off x="2345420" y="2477491"/>
            <a:ext cx="81624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None or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only 1</a:t>
            </a:r>
            <a:endParaRPr lang="en-US" sz="1600" dirty="0"/>
          </a:p>
        </p:txBody>
      </p:sp>
      <p:sp>
        <p:nvSpPr>
          <p:cNvPr id="64" name="Textfeld 59"/>
          <p:cNvSpPr txBox="1"/>
          <p:nvPr/>
        </p:nvSpPr>
        <p:spPr>
          <a:xfrm>
            <a:off x="1208991" y="2192755"/>
            <a:ext cx="3946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600" dirty="0"/>
          </a:p>
        </p:txBody>
      </p:sp>
      <p:sp>
        <p:nvSpPr>
          <p:cNvPr id="72" name="Textfeld 59"/>
          <p:cNvSpPr txBox="1"/>
          <p:nvPr/>
        </p:nvSpPr>
        <p:spPr>
          <a:xfrm>
            <a:off x="6447878" y="3149990"/>
            <a:ext cx="3946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600" dirty="0"/>
          </a:p>
        </p:txBody>
      </p:sp>
      <p:sp>
        <p:nvSpPr>
          <p:cNvPr id="76" name="Rechteck 37"/>
          <p:cNvSpPr/>
          <p:nvPr/>
        </p:nvSpPr>
        <p:spPr>
          <a:xfrm>
            <a:off x="5198535" y="3570969"/>
            <a:ext cx="2527976" cy="891018"/>
          </a:xfrm>
          <a:prstGeom prst="rect">
            <a:avLst/>
          </a:prstGeom>
          <a:gradFill>
            <a:gsLst>
              <a:gs pos="100000">
                <a:srgbClr val="FFFF00"/>
              </a:gs>
              <a:gs pos="0">
                <a:srgbClr val="FFFF00">
                  <a:lumMod val="23000"/>
                  <a:lumOff val="7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Concerned about disproportionate and non-modifiable bleeding risk?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8" name="Gewinkelte Verbindung 8"/>
          <p:cNvCxnSpPr/>
          <p:nvPr/>
        </p:nvCxnSpPr>
        <p:spPr>
          <a:xfrm>
            <a:off x="6449146" y="5681833"/>
            <a:ext cx="0" cy="476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feld 59"/>
          <p:cNvSpPr txBox="1"/>
          <p:nvPr/>
        </p:nvSpPr>
        <p:spPr>
          <a:xfrm>
            <a:off x="8326320" y="3713448"/>
            <a:ext cx="39466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600" dirty="0"/>
          </a:p>
        </p:txBody>
      </p:sp>
      <p:sp>
        <p:nvSpPr>
          <p:cNvPr id="98" name="Rechteck 97"/>
          <p:cNvSpPr/>
          <p:nvPr/>
        </p:nvSpPr>
        <p:spPr>
          <a:xfrm>
            <a:off x="5144564" y="4854602"/>
            <a:ext cx="2720969" cy="81093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Re-assess alternative strategy for stroke prevention </a:t>
            </a:r>
            <a:br>
              <a:rPr lang="en-US" sz="1600" dirty="0">
                <a:solidFill>
                  <a:schemeClr val="dk1"/>
                </a:solidFill>
              </a:rPr>
            </a:br>
            <a:r>
              <a:rPr lang="en-US" sz="1600" dirty="0">
                <a:solidFill>
                  <a:schemeClr val="dk1"/>
                </a:solidFill>
              </a:rPr>
              <a:t>(</a:t>
            </a:r>
            <a:r>
              <a:rPr lang="en-US" sz="1600" dirty="0">
                <a:solidFill>
                  <a:schemeClr val="dk1"/>
                </a:solidFill>
                <a:sym typeface="Wingdings" panose="05000000000000000000" pitchFamily="2" charset="2"/>
              </a:rPr>
              <a:t>Chapter 17)</a:t>
            </a:r>
            <a:endParaRPr lang="en-US" sz="1600" dirty="0">
              <a:solidFill>
                <a:schemeClr val="dk1"/>
              </a:solidFill>
            </a:endParaRPr>
          </a:p>
        </p:txBody>
      </p:sp>
      <p:cxnSp>
        <p:nvCxnSpPr>
          <p:cNvPr id="99" name="Gewinkelte Verbindung 8"/>
          <p:cNvCxnSpPr/>
          <p:nvPr/>
        </p:nvCxnSpPr>
        <p:spPr>
          <a:xfrm>
            <a:off x="6457613" y="4479561"/>
            <a:ext cx="0" cy="386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feld 59"/>
          <p:cNvSpPr txBox="1"/>
          <p:nvPr/>
        </p:nvSpPr>
        <p:spPr>
          <a:xfrm>
            <a:off x="6438253" y="5729400"/>
            <a:ext cx="117525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Not opted for</a:t>
            </a:r>
            <a:endParaRPr lang="en-US" sz="1600" dirty="0"/>
          </a:p>
        </p:txBody>
      </p:sp>
      <p:sp>
        <p:nvSpPr>
          <p:cNvPr id="101" name="Textfeld 59"/>
          <p:cNvSpPr txBox="1"/>
          <p:nvPr/>
        </p:nvSpPr>
        <p:spPr>
          <a:xfrm>
            <a:off x="6475557" y="4500848"/>
            <a:ext cx="42024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600" dirty="0"/>
          </a:p>
        </p:txBody>
      </p:sp>
      <p:sp>
        <p:nvSpPr>
          <p:cNvPr id="103" name="Textfeld 59"/>
          <p:cNvSpPr txBox="1"/>
          <p:nvPr/>
        </p:nvSpPr>
        <p:spPr>
          <a:xfrm>
            <a:off x="2748939" y="4606892"/>
            <a:ext cx="42024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600" dirty="0"/>
          </a:p>
        </p:txBody>
      </p:sp>
      <p:sp>
        <p:nvSpPr>
          <p:cNvPr id="116" name="Textfeld 59"/>
          <p:cNvSpPr txBox="1"/>
          <p:nvPr/>
        </p:nvSpPr>
        <p:spPr>
          <a:xfrm>
            <a:off x="8313529" y="2638181"/>
            <a:ext cx="42024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600" dirty="0"/>
          </a:p>
        </p:txBody>
      </p:sp>
      <p:sp>
        <p:nvSpPr>
          <p:cNvPr id="39" name="Textfeld 38"/>
          <p:cNvSpPr txBox="1"/>
          <p:nvPr/>
        </p:nvSpPr>
        <p:spPr>
          <a:xfrm>
            <a:off x="9806" y="1"/>
            <a:ext cx="575670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pPr algn="ctr"/>
            <a:r>
              <a:rPr lang="de-CH" sz="1400" b="1" u="sng" dirty="0" smtClean="0"/>
              <a:t>Fig. </a:t>
            </a:r>
            <a:r>
              <a:rPr lang="de-CH" sz="1400" b="1" u="sng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30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 27"/>
          <p:cNvSpPr>
            <a:spLocks noChangeShapeType="1"/>
          </p:cNvSpPr>
          <p:nvPr/>
        </p:nvSpPr>
        <p:spPr bwMode="auto">
          <a:xfrm>
            <a:off x="1874730" y="2033453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2" name="Line 28"/>
          <p:cNvSpPr>
            <a:spLocks noChangeShapeType="1"/>
          </p:cNvSpPr>
          <p:nvPr/>
        </p:nvSpPr>
        <p:spPr bwMode="auto">
          <a:xfrm>
            <a:off x="1874730" y="3227395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>
            <a:off x="1874730" y="4800607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" name="Line 30"/>
          <p:cNvSpPr>
            <a:spLocks noChangeShapeType="1"/>
          </p:cNvSpPr>
          <p:nvPr/>
        </p:nvSpPr>
        <p:spPr bwMode="auto">
          <a:xfrm>
            <a:off x="1874730" y="5781682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V="1">
            <a:off x="2119204" y="1295400"/>
            <a:ext cx="0" cy="465297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0" name="Line 32"/>
          <p:cNvSpPr>
            <a:spLocks noChangeShapeType="1"/>
          </p:cNvSpPr>
          <p:nvPr/>
        </p:nvSpPr>
        <p:spPr bwMode="auto">
          <a:xfrm>
            <a:off x="1874730" y="5357820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>
            <a:off x="1874730" y="4013207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2" name="Text Box 34"/>
          <p:cNvSpPr txBox="1">
            <a:spLocks noChangeArrowheads="1"/>
          </p:cNvSpPr>
          <p:nvPr/>
        </p:nvSpPr>
        <p:spPr bwMode="auto">
          <a:xfrm>
            <a:off x="951332" y="1879468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 smtClean="0">
                <a:solidFill>
                  <a:prstClr val="black"/>
                </a:solidFill>
                <a:ea typeface="ＭＳ Ｐゴシック"/>
                <a:cs typeface="Arial" charset="0"/>
              </a:rPr>
              <a:t>95 </a:t>
            </a:r>
            <a:r>
              <a:rPr lang="de-CH" sz="1400">
                <a:solidFill>
                  <a:prstClr val="black"/>
                </a:solidFill>
                <a:ea typeface="ＭＳ Ｐゴシック"/>
                <a:cs typeface="Arial" charset="0"/>
              </a:rPr>
              <a:t>ml/min</a:t>
            </a:r>
            <a:endParaRPr lang="en-US" sz="140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951332" y="3073408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>
                <a:solidFill>
                  <a:prstClr val="black"/>
                </a:solidFill>
                <a:ea typeface="ＭＳ Ｐゴシック"/>
                <a:cs typeface="Arial" charset="0"/>
              </a:rPr>
              <a:t>50 ml/min</a:t>
            </a:r>
            <a:endParaRPr lang="en-US" sz="140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64" name="Text Box 36"/>
          <p:cNvSpPr txBox="1">
            <a:spLocks noChangeArrowheads="1"/>
          </p:cNvSpPr>
          <p:nvPr/>
        </p:nvSpPr>
        <p:spPr bwMode="auto">
          <a:xfrm>
            <a:off x="951332" y="3859221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>
                <a:solidFill>
                  <a:prstClr val="black"/>
                </a:solidFill>
                <a:ea typeface="ＭＳ Ｐゴシック"/>
                <a:cs typeface="Arial" charset="0"/>
              </a:rPr>
              <a:t>40 ml/min</a:t>
            </a:r>
            <a:endParaRPr lang="en-US" sz="140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951332" y="4645033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>
                <a:solidFill>
                  <a:prstClr val="black"/>
                </a:solidFill>
                <a:ea typeface="ＭＳ Ｐゴシック"/>
                <a:cs typeface="Arial" charset="0"/>
              </a:rPr>
              <a:t>30 ml/min</a:t>
            </a:r>
            <a:endParaRPr lang="en-US" sz="140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66" name="Text Box 38"/>
          <p:cNvSpPr txBox="1">
            <a:spLocks noChangeArrowheads="1"/>
          </p:cNvSpPr>
          <p:nvPr/>
        </p:nvSpPr>
        <p:spPr bwMode="auto">
          <a:xfrm>
            <a:off x="951332" y="5226058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>
                <a:solidFill>
                  <a:prstClr val="black"/>
                </a:solidFill>
                <a:ea typeface="ＭＳ Ｐゴシック"/>
                <a:cs typeface="Arial" charset="0"/>
              </a:rPr>
              <a:t>15 ml/min</a:t>
            </a:r>
            <a:endParaRPr lang="en-US" sz="140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71" name="Text Box 39"/>
          <p:cNvSpPr txBox="1">
            <a:spLocks noChangeArrowheads="1"/>
          </p:cNvSpPr>
          <p:nvPr/>
        </p:nvSpPr>
        <p:spPr bwMode="auto">
          <a:xfrm>
            <a:off x="1095271" y="5626109"/>
            <a:ext cx="803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 dirty="0" err="1" smtClean="0">
                <a:solidFill>
                  <a:prstClr val="black"/>
                </a:solidFill>
                <a:ea typeface="ＭＳ Ｐゴシック"/>
                <a:cs typeface="Arial" charset="0"/>
              </a:rPr>
              <a:t>Dialysis</a:t>
            </a:r>
            <a:endParaRPr lang="en-US" sz="1400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2119204" y="5357820"/>
            <a:ext cx="6412706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2119204" y="3219457"/>
            <a:ext cx="6457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8" name="Line 42"/>
          <p:cNvSpPr>
            <a:spLocks noChangeShapeType="1"/>
          </p:cNvSpPr>
          <p:nvPr/>
        </p:nvSpPr>
        <p:spPr bwMode="auto">
          <a:xfrm>
            <a:off x="2119204" y="4800607"/>
            <a:ext cx="6457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9" name="Text Box 54"/>
          <p:cNvSpPr txBox="1">
            <a:spLocks noChangeArrowheads="1"/>
          </p:cNvSpPr>
          <p:nvPr/>
        </p:nvSpPr>
        <p:spPr bwMode="auto">
          <a:xfrm>
            <a:off x="2204695" y="791825"/>
            <a:ext cx="13625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 b="1" smtClean="0">
                <a:solidFill>
                  <a:prstClr val="black"/>
                </a:solidFill>
                <a:ea typeface="ＭＳ Ｐゴシック"/>
                <a:cs typeface="Arial" charset="0"/>
              </a:rPr>
              <a:t>Dabigatran</a:t>
            </a:r>
            <a:endParaRPr lang="de-CH" sz="14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80" name="Text Box 55"/>
          <p:cNvSpPr txBox="1">
            <a:spLocks noChangeArrowheads="1"/>
          </p:cNvSpPr>
          <p:nvPr/>
        </p:nvSpPr>
        <p:spPr bwMode="auto">
          <a:xfrm>
            <a:off x="3761933" y="791825"/>
            <a:ext cx="15283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 b="1" smtClean="0">
                <a:solidFill>
                  <a:prstClr val="black"/>
                </a:solidFill>
                <a:ea typeface="ＭＳ Ｐゴシック"/>
                <a:cs typeface="Arial" charset="0"/>
              </a:rPr>
              <a:t>Rivaroxaban</a:t>
            </a:r>
            <a:endParaRPr lang="en-US" sz="14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81" name="AutoShape 53"/>
          <p:cNvSpPr>
            <a:spLocks noChangeArrowheads="1"/>
          </p:cNvSpPr>
          <p:nvPr/>
        </p:nvSpPr>
        <p:spPr bwMode="auto">
          <a:xfrm flipH="1">
            <a:off x="7121009" y="5380522"/>
            <a:ext cx="428625" cy="422275"/>
          </a:xfrm>
          <a:custGeom>
            <a:avLst/>
            <a:gdLst>
              <a:gd name="T0" fmla="*/ 1 w 21600"/>
              <a:gd name="T1" fmla="*/ 0 h 21600"/>
              <a:gd name="T2" fmla="*/ 0 w 21600"/>
              <a:gd name="T3" fmla="*/ 0 h 21600"/>
              <a:gd name="T4" fmla="*/ 0 w 21600"/>
              <a:gd name="T5" fmla="*/ 1 h 21600"/>
              <a:gd name="T6" fmla="*/ 0 w 21600"/>
              <a:gd name="T7" fmla="*/ 1 h 21600"/>
              <a:gd name="T8" fmla="*/ 1 w 21600"/>
              <a:gd name="T9" fmla="*/ 1 h 21600"/>
              <a:gd name="T10" fmla="*/ 1 w 21600"/>
              <a:gd name="T11" fmla="*/ 1 h 21600"/>
              <a:gd name="T12" fmla="*/ 1 w 21600"/>
              <a:gd name="T13" fmla="*/ 1 h 21600"/>
              <a:gd name="T14" fmla="*/ 1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200 w 21600"/>
              <a:gd name="T25" fmla="*/ 3167 h 21600"/>
              <a:gd name="T26" fmla="*/ 18400 w 21600"/>
              <a:gd name="T27" fmla="*/ 1843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2" name="Text Box 65"/>
          <p:cNvSpPr txBox="1">
            <a:spLocks noChangeArrowheads="1"/>
          </p:cNvSpPr>
          <p:nvPr/>
        </p:nvSpPr>
        <p:spPr bwMode="auto">
          <a:xfrm>
            <a:off x="1149302" y="783886"/>
            <a:ext cx="5645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CrCl</a:t>
            </a:r>
            <a:endParaRPr lang="en-US" sz="14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83" name="Line 44"/>
          <p:cNvSpPr>
            <a:spLocks noChangeShapeType="1"/>
          </p:cNvSpPr>
          <p:nvPr/>
        </p:nvSpPr>
        <p:spPr bwMode="auto">
          <a:xfrm>
            <a:off x="4512622" y="1295401"/>
            <a:ext cx="0" cy="1931994"/>
          </a:xfrm>
          <a:prstGeom prst="line">
            <a:avLst/>
          </a:prstGeom>
          <a:noFill/>
          <a:ln w="127000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4" name="Line 46"/>
          <p:cNvSpPr>
            <a:spLocks noChangeShapeType="1"/>
          </p:cNvSpPr>
          <p:nvPr/>
        </p:nvSpPr>
        <p:spPr bwMode="auto">
          <a:xfrm>
            <a:off x="4511035" y="3227395"/>
            <a:ext cx="0" cy="1512888"/>
          </a:xfrm>
          <a:prstGeom prst="line">
            <a:avLst/>
          </a:prstGeom>
          <a:noFill/>
          <a:ln w="127000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5" name="AutoShape 52"/>
          <p:cNvSpPr>
            <a:spLocks noChangeArrowheads="1"/>
          </p:cNvSpPr>
          <p:nvPr/>
        </p:nvSpPr>
        <p:spPr bwMode="auto">
          <a:xfrm flipH="1">
            <a:off x="4307836" y="5403859"/>
            <a:ext cx="427038" cy="422275"/>
          </a:xfrm>
          <a:custGeom>
            <a:avLst/>
            <a:gdLst>
              <a:gd name="T0" fmla="*/ 1 w 21600"/>
              <a:gd name="T1" fmla="*/ 0 h 21600"/>
              <a:gd name="T2" fmla="*/ 0 w 21600"/>
              <a:gd name="T3" fmla="*/ 0 h 21600"/>
              <a:gd name="T4" fmla="*/ 0 w 21600"/>
              <a:gd name="T5" fmla="*/ 1 h 21600"/>
              <a:gd name="T6" fmla="*/ 0 w 21600"/>
              <a:gd name="T7" fmla="*/ 1 h 21600"/>
              <a:gd name="T8" fmla="*/ 1 w 21600"/>
              <a:gd name="T9" fmla="*/ 1 h 21600"/>
              <a:gd name="T10" fmla="*/ 1 w 21600"/>
              <a:gd name="T11" fmla="*/ 1 h 21600"/>
              <a:gd name="T12" fmla="*/ 1 w 21600"/>
              <a:gd name="T13" fmla="*/ 1 h 21600"/>
              <a:gd name="T14" fmla="*/ 1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32 w 21600"/>
              <a:gd name="T25" fmla="*/ 3167 h 21600"/>
              <a:gd name="T26" fmla="*/ 18468 w 21600"/>
              <a:gd name="T27" fmla="*/ 1843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6" name="Text Box 58"/>
          <p:cNvSpPr txBox="1">
            <a:spLocks noChangeArrowheads="1"/>
          </p:cNvSpPr>
          <p:nvPr/>
        </p:nvSpPr>
        <p:spPr bwMode="auto">
          <a:xfrm>
            <a:off x="4623748" y="2188330"/>
            <a:ext cx="739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>
                <a:solidFill>
                  <a:prstClr val="black"/>
                </a:solidFill>
                <a:ea typeface="ＭＳ Ｐゴシック"/>
                <a:cs typeface="Arial" charset="0"/>
              </a:rPr>
              <a:t>20 mg</a:t>
            </a:r>
            <a:endParaRPr lang="en-US" sz="12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87" name="Text Box 61"/>
          <p:cNvSpPr txBox="1">
            <a:spLocks noChangeArrowheads="1"/>
          </p:cNvSpPr>
          <p:nvPr/>
        </p:nvSpPr>
        <p:spPr bwMode="auto">
          <a:xfrm>
            <a:off x="4584061" y="3868746"/>
            <a:ext cx="665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>
                <a:solidFill>
                  <a:prstClr val="black"/>
                </a:solidFill>
                <a:ea typeface="ＭＳ Ｐゴシック"/>
                <a:cs typeface="Arial" charset="0"/>
              </a:rPr>
              <a:t>15 mg</a:t>
            </a:r>
            <a:endParaRPr lang="en-US" sz="12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88" name="Line 69"/>
          <p:cNvSpPr>
            <a:spLocks noChangeShapeType="1"/>
          </p:cNvSpPr>
          <p:nvPr/>
        </p:nvSpPr>
        <p:spPr bwMode="auto">
          <a:xfrm flipH="1">
            <a:off x="4511035" y="4800609"/>
            <a:ext cx="0" cy="557213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9" name="Line 43"/>
          <p:cNvSpPr>
            <a:spLocks noChangeShapeType="1"/>
          </p:cNvSpPr>
          <p:nvPr/>
        </p:nvSpPr>
        <p:spPr bwMode="auto">
          <a:xfrm>
            <a:off x="2864271" y="1295401"/>
            <a:ext cx="0" cy="1924058"/>
          </a:xfrm>
          <a:prstGeom prst="line">
            <a:avLst/>
          </a:prstGeom>
          <a:noFill/>
          <a:ln w="127000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0" name="AutoShape 51"/>
          <p:cNvSpPr>
            <a:spLocks noChangeArrowheads="1"/>
          </p:cNvSpPr>
          <p:nvPr/>
        </p:nvSpPr>
        <p:spPr bwMode="auto">
          <a:xfrm flipH="1">
            <a:off x="2684354" y="4867284"/>
            <a:ext cx="404814" cy="4222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1 h 21600"/>
              <a:gd name="T6" fmla="*/ 0 w 21600"/>
              <a:gd name="T7" fmla="*/ 1 h 21600"/>
              <a:gd name="T8" fmla="*/ 0 w 21600"/>
              <a:gd name="T9" fmla="*/ 1 h 21600"/>
              <a:gd name="T10" fmla="*/ 0 w 21600"/>
              <a:gd name="T11" fmla="*/ 1 h 21600"/>
              <a:gd name="T12" fmla="*/ 0 w 21600"/>
              <a:gd name="T13" fmla="*/ 1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34 w 21600"/>
              <a:gd name="T25" fmla="*/ 3167 h 21600"/>
              <a:gd name="T26" fmla="*/ 18466 w 21600"/>
              <a:gd name="T27" fmla="*/ 1843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1" name="Text Box 57"/>
          <p:cNvSpPr txBox="1">
            <a:spLocks noChangeArrowheads="1"/>
          </p:cNvSpPr>
          <p:nvPr/>
        </p:nvSpPr>
        <p:spPr bwMode="auto">
          <a:xfrm>
            <a:off x="2980159" y="2184212"/>
            <a:ext cx="10493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2x 150 mg</a:t>
            </a:r>
            <a:endParaRPr lang="en-US" sz="12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92" name="Text Box 83"/>
          <p:cNvSpPr txBox="1">
            <a:spLocks noChangeArrowheads="1"/>
          </p:cNvSpPr>
          <p:nvPr/>
        </p:nvSpPr>
        <p:spPr bwMode="auto">
          <a:xfrm>
            <a:off x="6719395" y="791825"/>
            <a:ext cx="1266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 b="1" smtClean="0">
                <a:solidFill>
                  <a:prstClr val="black"/>
                </a:solidFill>
                <a:ea typeface="ＭＳ Ｐゴシック"/>
                <a:cs typeface="Arial" charset="0"/>
              </a:rPr>
              <a:t>Apixaban</a:t>
            </a:r>
            <a:endParaRPr lang="de-CH" sz="14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95" name="Text Box 57"/>
          <p:cNvSpPr txBox="1">
            <a:spLocks noChangeArrowheads="1"/>
          </p:cNvSpPr>
          <p:nvPr/>
        </p:nvSpPr>
        <p:spPr bwMode="auto">
          <a:xfrm>
            <a:off x="2997186" y="3753008"/>
            <a:ext cx="1212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2x150 mg </a:t>
            </a:r>
            <a:r>
              <a:rPr lang="de-CH" sz="1200" b="1" dirty="0" err="1" smtClean="0">
                <a:solidFill>
                  <a:prstClr val="black"/>
                </a:solidFill>
                <a:ea typeface="ＭＳ Ｐゴシック"/>
                <a:cs typeface="Arial" charset="0"/>
              </a:rPr>
              <a:t>or</a:t>
            </a:r>
            <a:r>
              <a:rPr lang="de-CH" sz="12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 2x110 </a:t>
            </a:r>
            <a:r>
              <a:rPr lang="de-CH" sz="1200" b="1" dirty="0">
                <a:solidFill>
                  <a:prstClr val="black"/>
                </a:solidFill>
                <a:ea typeface="ＭＳ Ｐゴシック"/>
                <a:cs typeface="Arial" charset="0"/>
              </a:rPr>
              <a:t>mg </a:t>
            </a:r>
            <a:r>
              <a:rPr lang="de-CH" sz="12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*</a:t>
            </a:r>
            <a:endParaRPr lang="en-US" sz="1200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96" name="AutoShape 51"/>
          <p:cNvSpPr>
            <a:spLocks noChangeArrowheads="1"/>
          </p:cNvSpPr>
          <p:nvPr/>
        </p:nvSpPr>
        <p:spPr bwMode="auto">
          <a:xfrm flipH="1">
            <a:off x="2684354" y="5422909"/>
            <a:ext cx="404814" cy="4222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1 h 21600"/>
              <a:gd name="T6" fmla="*/ 0 w 21600"/>
              <a:gd name="T7" fmla="*/ 1 h 21600"/>
              <a:gd name="T8" fmla="*/ 0 w 21600"/>
              <a:gd name="T9" fmla="*/ 1 h 21600"/>
              <a:gd name="T10" fmla="*/ 0 w 21600"/>
              <a:gd name="T11" fmla="*/ 1 h 21600"/>
              <a:gd name="T12" fmla="*/ 0 w 21600"/>
              <a:gd name="T13" fmla="*/ 1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34 w 21600"/>
              <a:gd name="T25" fmla="*/ 3167 h 21600"/>
              <a:gd name="T26" fmla="*/ 18466 w 21600"/>
              <a:gd name="T27" fmla="*/ 1843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7" name="Line 46"/>
          <p:cNvSpPr>
            <a:spLocks noChangeShapeType="1"/>
          </p:cNvSpPr>
          <p:nvPr/>
        </p:nvSpPr>
        <p:spPr bwMode="auto">
          <a:xfrm flipH="1">
            <a:off x="7322361" y="1295403"/>
            <a:ext cx="0" cy="3468695"/>
          </a:xfrm>
          <a:prstGeom prst="line">
            <a:avLst/>
          </a:prstGeom>
          <a:noFill/>
          <a:ln w="127000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8" name="Line 45"/>
          <p:cNvSpPr>
            <a:spLocks noChangeShapeType="1"/>
          </p:cNvSpPr>
          <p:nvPr/>
        </p:nvSpPr>
        <p:spPr bwMode="auto">
          <a:xfrm>
            <a:off x="5969966" y="2033356"/>
            <a:ext cx="0" cy="1186103"/>
          </a:xfrm>
          <a:prstGeom prst="line">
            <a:avLst/>
          </a:prstGeom>
          <a:noFill/>
          <a:ln w="127000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0" name="Text Box 59"/>
          <p:cNvSpPr txBox="1">
            <a:spLocks noChangeArrowheads="1"/>
          </p:cNvSpPr>
          <p:nvPr/>
        </p:nvSpPr>
        <p:spPr bwMode="auto">
          <a:xfrm>
            <a:off x="6098817" y="2482857"/>
            <a:ext cx="800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>
                <a:solidFill>
                  <a:prstClr val="black"/>
                </a:solidFill>
                <a:ea typeface="ＭＳ Ｐゴシック"/>
                <a:cs typeface="Arial" charset="0"/>
              </a:rPr>
              <a:t>60 mg </a:t>
            </a:r>
            <a:r>
              <a:rPr lang="de-CH" sz="1200" b="1" baseline="30000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#</a:t>
            </a:r>
            <a:endParaRPr lang="en-US" sz="1200" b="1" baseline="30000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101" name="Text Box 83"/>
          <p:cNvSpPr txBox="1">
            <a:spLocks noChangeArrowheads="1"/>
          </p:cNvSpPr>
          <p:nvPr/>
        </p:nvSpPr>
        <p:spPr bwMode="auto">
          <a:xfrm>
            <a:off x="5362306" y="791825"/>
            <a:ext cx="12666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400" b="1" smtClean="0">
                <a:solidFill>
                  <a:prstClr val="black"/>
                </a:solidFill>
                <a:ea typeface="ＭＳ Ｐゴシック"/>
                <a:cs typeface="Arial" charset="0"/>
              </a:rPr>
              <a:t>Edoxaban</a:t>
            </a:r>
            <a:endParaRPr lang="de-CH" sz="14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102" name="Text Box 61"/>
          <p:cNvSpPr txBox="1">
            <a:spLocks noChangeArrowheads="1"/>
          </p:cNvSpPr>
          <p:nvPr/>
        </p:nvSpPr>
        <p:spPr bwMode="auto">
          <a:xfrm>
            <a:off x="6121043" y="3868746"/>
            <a:ext cx="665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>
                <a:solidFill>
                  <a:prstClr val="black"/>
                </a:solidFill>
                <a:ea typeface="ＭＳ Ｐゴシック"/>
                <a:cs typeface="Arial" charset="0"/>
              </a:rPr>
              <a:t>30 mg</a:t>
            </a:r>
            <a:endParaRPr lang="en-US" sz="12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107" name="Line 46"/>
          <p:cNvSpPr>
            <a:spLocks noChangeShapeType="1"/>
          </p:cNvSpPr>
          <p:nvPr/>
        </p:nvSpPr>
        <p:spPr bwMode="auto">
          <a:xfrm>
            <a:off x="5971817" y="3227395"/>
            <a:ext cx="0" cy="1512888"/>
          </a:xfrm>
          <a:prstGeom prst="line">
            <a:avLst/>
          </a:prstGeom>
          <a:noFill/>
          <a:ln w="127000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8" name="AutoShape 51"/>
          <p:cNvSpPr>
            <a:spLocks noChangeArrowheads="1"/>
          </p:cNvSpPr>
          <p:nvPr/>
        </p:nvSpPr>
        <p:spPr bwMode="auto">
          <a:xfrm flipH="1">
            <a:off x="5762267" y="5397151"/>
            <a:ext cx="404814" cy="4222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1 h 21600"/>
              <a:gd name="T6" fmla="*/ 0 w 21600"/>
              <a:gd name="T7" fmla="*/ 1 h 21600"/>
              <a:gd name="T8" fmla="*/ 0 w 21600"/>
              <a:gd name="T9" fmla="*/ 1 h 21600"/>
              <a:gd name="T10" fmla="*/ 0 w 21600"/>
              <a:gd name="T11" fmla="*/ 1 h 21600"/>
              <a:gd name="T12" fmla="*/ 0 w 21600"/>
              <a:gd name="T13" fmla="*/ 1 h 21600"/>
              <a:gd name="T14" fmla="*/ 0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34 w 21600"/>
              <a:gd name="T25" fmla="*/ 3167 h 21600"/>
              <a:gd name="T26" fmla="*/ 18466 w 21600"/>
              <a:gd name="T27" fmla="*/ 1843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9" name="Line 69"/>
          <p:cNvSpPr>
            <a:spLocks noChangeShapeType="1"/>
          </p:cNvSpPr>
          <p:nvPr/>
        </p:nvSpPr>
        <p:spPr bwMode="auto">
          <a:xfrm flipH="1">
            <a:off x="5961498" y="4800609"/>
            <a:ext cx="0" cy="557213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0" name="Line 69"/>
          <p:cNvSpPr>
            <a:spLocks noChangeShapeType="1"/>
          </p:cNvSpPr>
          <p:nvPr/>
        </p:nvSpPr>
        <p:spPr bwMode="auto">
          <a:xfrm flipH="1">
            <a:off x="7323773" y="4800609"/>
            <a:ext cx="0" cy="557213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1" name="Text Box 61"/>
          <p:cNvSpPr txBox="1">
            <a:spLocks noChangeArrowheads="1"/>
          </p:cNvSpPr>
          <p:nvPr/>
        </p:nvSpPr>
        <p:spPr bwMode="auto">
          <a:xfrm>
            <a:off x="4584060" y="4924694"/>
            <a:ext cx="665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>
                <a:solidFill>
                  <a:prstClr val="black"/>
                </a:solidFill>
                <a:ea typeface="ＭＳ Ｐゴシック"/>
                <a:cs typeface="Arial" charset="0"/>
              </a:rPr>
              <a:t>15 mg</a:t>
            </a:r>
            <a:endParaRPr lang="en-US" sz="12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112" name="Text Box 61"/>
          <p:cNvSpPr txBox="1">
            <a:spLocks noChangeArrowheads="1"/>
          </p:cNvSpPr>
          <p:nvPr/>
        </p:nvSpPr>
        <p:spPr bwMode="auto">
          <a:xfrm>
            <a:off x="6124720" y="4935223"/>
            <a:ext cx="6651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>
                <a:solidFill>
                  <a:prstClr val="black"/>
                </a:solidFill>
                <a:ea typeface="ＭＳ Ｐゴシック"/>
                <a:cs typeface="Arial" charset="0"/>
              </a:rPr>
              <a:t>30 mg</a:t>
            </a:r>
            <a:endParaRPr lang="en-US" sz="12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113" name="Text Box 61"/>
          <p:cNvSpPr txBox="1">
            <a:spLocks noChangeArrowheads="1"/>
          </p:cNvSpPr>
          <p:nvPr/>
        </p:nvSpPr>
        <p:spPr bwMode="auto">
          <a:xfrm>
            <a:off x="7415365" y="4921830"/>
            <a:ext cx="8811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>
                <a:solidFill>
                  <a:prstClr val="black"/>
                </a:solidFill>
                <a:ea typeface="ＭＳ Ｐゴシック"/>
                <a:cs typeface="Arial" charset="0"/>
              </a:rPr>
              <a:t>2x2.5 mg</a:t>
            </a:r>
            <a:endParaRPr lang="en-US" sz="12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114" name="Text Box 61"/>
          <p:cNvSpPr txBox="1">
            <a:spLocks noChangeArrowheads="1"/>
          </p:cNvSpPr>
          <p:nvPr/>
        </p:nvSpPr>
        <p:spPr bwMode="auto">
          <a:xfrm>
            <a:off x="7924709" y="2753032"/>
            <a:ext cx="10322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2x5 mg / </a:t>
            </a:r>
            <a:br>
              <a:rPr lang="de-CH" sz="12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</a:br>
            <a:r>
              <a:rPr lang="de-CH" sz="12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2x2.5 mg </a:t>
            </a:r>
            <a:r>
              <a:rPr lang="de-CH" sz="1200" b="1" baseline="30000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$</a:t>
            </a:r>
            <a:endParaRPr lang="de-CH" sz="1200" baseline="30000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116" name="Geschweifte Klammer rechts 115"/>
          <p:cNvSpPr/>
          <p:nvPr/>
        </p:nvSpPr>
        <p:spPr>
          <a:xfrm>
            <a:off x="7562086" y="1295401"/>
            <a:ext cx="359761" cy="3381162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de-CH" sz="1800">
              <a:solidFill>
                <a:prstClr val="black"/>
              </a:solidFill>
            </a:endParaRPr>
          </a:p>
        </p:txBody>
      </p:sp>
      <p:sp>
        <p:nvSpPr>
          <p:cNvPr id="57" name="Line 41"/>
          <p:cNvSpPr>
            <a:spLocks noChangeShapeType="1"/>
          </p:cNvSpPr>
          <p:nvPr/>
        </p:nvSpPr>
        <p:spPr bwMode="auto">
          <a:xfrm>
            <a:off x="2119204" y="2043584"/>
            <a:ext cx="6457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8" name="Line 69"/>
          <p:cNvSpPr>
            <a:spLocks noChangeShapeType="1"/>
          </p:cNvSpPr>
          <p:nvPr/>
        </p:nvSpPr>
        <p:spPr bwMode="auto">
          <a:xfrm>
            <a:off x="5968315" y="1295402"/>
            <a:ext cx="0" cy="729332"/>
          </a:xfrm>
          <a:prstGeom prst="line">
            <a:avLst/>
          </a:prstGeom>
          <a:noFill/>
          <a:ln w="7620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9" name="Text Box 61"/>
          <p:cNvSpPr txBox="1">
            <a:spLocks noChangeArrowheads="1"/>
          </p:cNvSpPr>
          <p:nvPr/>
        </p:nvSpPr>
        <p:spPr bwMode="auto">
          <a:xfrm>
            <a:off x="6112019" y="1492922"/>
            <a:ext cx="7741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CH" sz="1200" b="1" dirty="0" smtClean="0">
                <a:solidFill>
                  <a:prstClr val="black"/>
                </a:solidFill>
                <a:ea typeface="ＭＳ Ｐゴシック"/>
                <a:cs typeface="Arial" charset="0"/>
              </a:rPr>
              <a:t>60 mg</a:t>
            </a:r>
            <a:endParaRPr lang="en-US" sz="1200" b="1" dirty="0">
              <a:solidFill>
                <a:prstClr val="black"/>
              </a:solidFill>
              <a:ea typeface="ＭＳ Ｐゴシック"/>
              <a:cs typeface="Arial" charset="0"/>
            </a:endParaRPr>
          </a:p>
        </p:txBody>
      </p:sp>
      <p:sp>
        <p:nvSpPr>
          <p:cNvPr id="69" name="Line 46"/>
          <p:cNvSpPr>
            <a:spLocks noChangeShapeType="1"/>
          </p:cNvSpPr>
          <p:nvPr/>
        </p:nvSpPr>
        <p:spPr bwMode="auto">
          <a:xfrm>
            <a:off x="2864271" y="3244331"/>
            <a:ext cx="0" cy="1512888"/>
          </a:xfrm>
          <a:prstGeom prst="line">
            <a:avLst/>
          </a:prstGeom>
          <a:noFill/>
          <a:ln w="12700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18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-27865" y="1"/>
            <a:ext cx="651011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pPr algn="ctr"/>
            <a:r>
              <a:rPr lang="de-CH" sz="1400" b="1" u="sng" dirty="0" smtClean="0"/>
              <a:t>Fig. </a:t>
            </a:r>
            <a:r>
              <a:rPr lang="de-CH" sz="1400" b="1" u="sng" dirty="0"/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64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ChangeArrowheads="1"/>
          </p:cNvSpPr>
          <p:nvPr/>
        </p:nvSpPr>
        <p:spPr bwMode="auto">
          <a:xfrm>
            <a:off x="2141248" y="1558841"/>
            <a:ext cx="4122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81636" name="Text Box 4"/>
          <p:cNvSpPr txBox="1">
            <a:spLocks noChangeArrowheads="1"/>
          </p:cNvSpPr>
          <p:nvPr/>
        </p:nvSpPr>
        <p:spPr bwMode="auto">
          <a:xfrm>
            <a:off x="2711573" y="529006"/>
            <a:ext cx="3241465" cy="4001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b="1">
                <a:solidFill>
                  <a:prstClr val="black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/>
              <a:t>Bleeding while using a NOAC</a:t>
            </a:r>
            <a:endParaRPr lang="en-GB"/>
          </a:p>
        </p:txBody>
      </p:sp>
      <p:sp>
        <p:nvSpPr>
          <p:cNvPr id="581637" name="Text Box 5"/>
          <p:cNvSpPr txBox="1">
            <a:spLocks noChangeArrowheads="1"/>
          </p:cNvSpPr>
          <p:nvPr/>
        </p:nvSpPr>
        <p:spPr bwMode="auto">
          <a:xfrm>
            <a:off x="736777" y="2723967"/>
            <a:ext cx="1248138" cy="2616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lvl="0" defTabSz="457200" eaLnBrk="1" latinLnBrk="0" hangingPunct="1">
              <a:defRPr sz="1600">
                <a:solidFill>
                  <a:schemeClr val="dk1"/>
                </a:solidFill>
              </a:defRPr>
            </a:lvl1pPr>
            <a:lvl2pPr marL="100013" lvl="1" indent="-100013" defTabSz="457200" eaLnBrk="1" latinLnBrk="0" hangingPunct="1">
              <a:buFontTx/>
              <a:buChar char="•"/>
              <a:defRPr sz="1000">
                <a:solidFill>
                  <a:srgbClr val="000000"/>
                </a:solidFill>
                <a:ea typeface="ＭＳ Ｐゴシック" charset="0"/>
              </a:defRPr>
            </a:lvl2pPr>
            <a:lvl3pPr defTabSz="457200" eaLnBrk="1" latinLnBrk="0" hangingPunct="1">
              <a:defRPr sz="1800">
                <a:solidFill>
                  <a:schemeClr val="dk1"/>
                </a:solidFill>
              </a:defRPr>
            </a:lvl3pPr>
            <a:lvl4pPr defTabSz="457200" eaLnBrk="1" latinLnBrk="0" hangingPunct="1">
              <a:defRPr sz="1800">
                <a:solidFill>
                  <a:schemeClr val="dk1"/>
                </a:solidFill>
              </a:defRPr>
            </a:lvl4pPr>
            <a:lvl5pPr defTabSz="457200" eaLnBrk="1" latinLnBrk="0" hangingPunct="1">
              <a:defRPr sz="1800">
                <a:solidFill>
                  <a:schemeClr val="dk1"/>
                </a:solidFill>
              </a:defRPr>
            </a:lvl5pPr>
            <a:lvl6pPr>
              <a:defRPr sz="1800">
                <a:solidFill>
                  <a:schemeClr val="dk1"/>
                </a:solidFill>
              </a:defRPr>
            </a:lvl6pPr>
            <a:lvl7pPr>
              <a:defRPr sz="1800">
                <a:solidFill>
                  <a:schemeClr val="dk1"/>
                </a:solidFill>
              </a:defRPr>
            </a:lvl7pPr>
            <a:lvl8pPr>
              <a:defRPr sz="1800">
                <a:solidFill>
                  <a:schemeClr val="dk1"/>
                </a:solidFill>
              </a:defRPr>
            </a:lvl8pPr>
            <a:lvl9pPr>
              <a:defRPr sz="1800">
                <a:solidFill>
                  <a:schemeClr val="dk1"/>
                </a:solidFill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</a:rPr>
              <a:t>Mild bleeding</a:t>
            </a:r>
            <a:endParaRPr lang="en-GB" sz="1100" b="1" dirty="0">
              <a:solidFill>
                <a:prstClr val="black"/>
              </a:solidFill>
            </a:endParaRPr>
          </a:p>
        </p:txBody>
      </p:sp>
      <p:sp>
        <p:nvSpPr>
          <p:cNvPr id="581638" name="Text Box 6"/>
          <p:cNvSpPr txBox="1">
            <a:spLocks noChangeArrowheads="1"/>
          </p:cNvSpPr>
          <p:nvPr/>
        </p:nvSpPr>
        <p:spPr bwMode="auto">
          <a:xfrm>
            <a:off x="3475981" y="2650581"/>
            <a:ext cx="1717533" cy="4001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lvl="0" defTabSz="457200" eaLnBrk="1" latinLnBrk="0" hangingPunct="1">
              <a:defRPr sz="1000">
                <a:solidFill>
                  <a:schemeClr val="dk1"/>
                </a:solidFill>
              </a:defRPr>
            </a:lvl1pPr>
            <a:lvl2pPr marL="100013" lvl="1" indent="-100013" defTabSz="457200" eaLnBrk="1" latinLnBrk="0" hangingPunct="1">
              <a:buFontTx/>
              <a:buChar char="•"/>
              <a:defRPr sz="1000">
                <a:solidFill>
                  <a:schemeClr val="dk1"/>
                </a:solidFill>
              </a:defRPr>
            </a:lvl2pPr>
            <a:lvl3pPr defTabSz="457200" eaLnBrk="1" latinLnBrk="0" hangingPunct="1">
              <a:defRPr sz="1800">
                <a:solidFill>
                  <a:schemeClr val="dk1"/>
                </a:solidFill>
              </a:defRPr>
            </a:lvl3pPr>
            <a:lvl4pPr defTabSz="457200" eaLnBrk="1" latinLnBrk="0" hangingPunct="1">
              <a:defRPr sz="1800">
                <a:solidFill>
                  <a:schemeClr val="dk1"/>
                </a:solidFill>
              </a:defRPr>
            </a:lvl4pPr>
            <a:lvl5pPr defTabSz="457200" eaLnBrk="1" latinLnBrk="0" hangingPunct="1">
              <a:defRPr sz="1800">
                <a:solidFill>
                  <a:schemeClr val="dk1"/>
                </a:solidFill>
              </a:defRPr>
            </a:lvl5pPr>
            <a:lvl6pPr>
              <a:defRPr sz="1800">
                <a:solidFill>
                  <a:schemeClr val="dk1"/>
                </a:solidFill>
              </a:defRPr>
            </a:lvl6pPr>
            <a:lvl7pPr>
              <a:defRPr sz="1800">
                <a:solidFill>
                  <a:schemeClr val="dk1"/>
                </a:solidFill>
              </a:defRPr>
            </a:lvl7pPr>
            <a:lvl8pPr>
              <a:defRPr sz="1800">
                <a:solidFill>
                  <a:schemeClr val="dk1"/>
                </a:solidFill>
              </a:defRPr>
            </a:lvl8pPr>
            <a:lvl9pPr>
              <a:defRPr sz="1800">
                <a:solidFill>
                  <a:schemeClr val="dk1"/>
                </a:solidFill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prstClr val="black"/>
                </a:solidFill>
              </a:rPr>
              <a:t>Non life-threatening </a:t>
            </a:r>
            <a:br>
              <a:rPr lang="en-US" b="1" dirty="0" smtClean="0">
                <a:solidFill>
                  <a:prstClr val="black"/>
                </a:solidFill>
              </a:rPr>
            </a:br>
            <a:r>
              <a:rPr lang="en-US" b="1" dirty="0" smtClean="0">
                <a:solidFill>
                  <a:prstClr val="black"/>
                </a:solidFill>
              </a:rPr>
              <a:t>major bleeding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581639" name="Text Box 7"/>
          <p:cNvSpPr txBox="1">
            <a:spLocks noChangeArrowheads="1"/>
          </p:cNvSpPr>
          <p:nvPr/>
        </p:nvSpPr>
        <p:spPr bwMode="auto">
          <a:xfrm>
            <a:off x="6483518" y="2723152"/>
            <a:ext cx="1658787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lvl="0" defTabSz="457200" eaLnBrk="1" latinLnBrk="0" hangingPunct="1">
              <a:defRPr sz="1000" b="1">
                <a:solidFill>
                  <a:schemeClr val="dk1"/>
                </a:solidFill>
              </a:defRPr>
            </a:lvl1pPr>
            <a:lvl2pPr marL="100013" lvl="1" indent="-100013" defTabSz="457200" eaLnBrk="1" latinLnBrk="0" hangingPunct="1">
              <a:buFontTx/>
              <a:buChar char="•"/>
              <a:defRPr sz="1000">
                <a:solidFill>
                  <a:schemeClr val="dk1"/>
                </a:solidFill>
              </a:defRPr>
            </a:lvl2pPr>
            <a:lvl3pPr defTabSz="457200" eaLnBrk="1" latinLnBrk="0" hangingPunct="1">
              <a:defRPr sz="1800">
                <a:solidFill>
                  <a:schemeClr val="dk1"/>
                </a:solidFill>
              </a:defRPr>
            </a:lvl3pPr>
            <a:lvl4pPr defTabSz="457200" eaLnBrk="1" latinLnBrk="0" hangingPunct="1">
              <a:defRPr sz="1800">
                <a:solidFill>
                  <a:schemeClr val="dk1"/>
                </a:solidFill>
              </a:defRPr>
            </a:lvl4pPr>
            <a:lvl5pPr defTabSz="457200" eaLnBrk="1" latinLnBrk="0" hangingPunct="1">
              <a:defRPr sz="1800">
                <a:solidFill>
                  <a:schemeClr val="dk1"/>
                </a:solidFill>
              </a:defRPr>
            </a:lvl5pPr>
            <a:lvl6pPr>
              <a:defRPr sz="1800">
                <a:solidFill>
                  <a:schemeClr val="dk1"/>
                </a:solidFill>
              </a:defRPr>
            </a:lvl6pPr>
            <a:lvl7pPr>
              <a:defRPr sz="1800">
                <a:solidFill>
                  <a:schemeClr val="dk1"/>
                </a:solidFill>
              </a:defRPr>
            </a:lvl7pPr>
            <a:lvl8pPr>
              <a:defRPr sz="1800">
                <a:solidFill>
                  <a:schemeClr val="dk1"/>
                </a:solidFill>
              </a:defRPr>
            </a:lvl8pPr>
            <a:lvl9pPr>
              <a:defRPr sz="1800">
                <a:solidFill>
                  <a:schemeClr val="dk1"/>
                </a:solidFill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</a:rPr>
              <a:t>Life-threatening bleeding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81640" name="Text Box 8"/>
          <p:cNvSpPr txBox="1">
            <a:spLocks noChangeArrowheads="1"/>
          </p:cNvSpPr>
          <p:nvPr/>
        </p:nvSpPr>
        <p:spPr bwMode="auto">
          <a:xfrm>
            <a:off x="166574" y="3578241"/>
            <a:ext cx="2388544" cy="81088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 b="1"/>
            </a:lvl1pPr>
          </a:lstStyle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sz="1050" dirty="0"/>
              <a:t>Delay or discontinue next dose</a:t>
            </a:r>
          </a:p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sz="1050" dirty="0"/>
              <a:t>Reconsider concomitant medication</a:t>
            </a:r>
          </a:p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sz="1050" dirty="0"/>
              <a:t>Reconsider choice of NOAC, dosing (see chapters 2,  5, and 13</a:t>
            </a:r>
          </a:p>
        </p:txBody>
      </p:sp>
      <p:sp>
        <p:nvSpPr>
          <p:cNvPr id="581641" name="Text Box 9"/>
          <p:cNvSpPr txBox="1">
            <a:spLocks noChangeArrowheads="1"/>
          </p:cNvSpPr>
          <p:nvPr/>
        </p:nvSpPr>
        <p:spPr bwMode="auto">
          <a:xfrm>
            <a:off x="2775985" y="3578245"/>
            <a:ext cx="3103628" cy="1938992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 b="1"/>
            </a:lvl1pPr>
            <a:lvl2pPr marL="182563" lvl="1" indent="-171450">
              <a:buFont typeface="Arial" panose="020B0604020202020204" pitchFamily="34" charset="0"/>
              <a:buChar char="•"/>
              <a:defRPr sz="1000"/>
            </a:lvl2pPr>
          </a:lstStyle>
          <a:p>
            <a:pPr marL="11113" lvl="1" indent="0">
              <a:buNone/>
            </a:pPr>
            <a:r>
              <a:rPr lang="en-US" sz="1050" dirty="0"/>
              <a:t>Supportive measures :</a:t>
            </a:r>
          </a:p>
          <a:p>
            <a:pPr lvl="1"/>
            <a:r>
              <a:rPr lang="en-US" sz="1050" dirty="0"/>
              <a:t>Mechanical compression</a:t>
            </a:r>
          </a:p>
          <a:p>
            <a:pPr lvl="1"/>
            <a:r>
              <a:rPr lang="en-US" sz="1050" dirty="0"/>
              <a:t>Endoscopic hemostasis if gastro-intestinal bleed</a:t>
            </a:r>
          </a:p>
          <a:p>
            <a:pPr lvl="1"/>
            <a:r>
              <a:rPr lang="en-US" sz="1050" dirty="0"/>
              <a:t>Surgical hemostasis</a:t>
            </a:r>
          </a:p>
          <a:p>
            <a:pPr lvl="1"/>
            <a:r>
              <a:rPr lang="en-US" sz="1050" dirty="0"/>
              <a:t>Fluid replacement</a:t>
            </a:r>
          </a:p>
          <a:p>
            <a:pPr lvl="1"/>
            <a:r>
              <a:rPr lang="en-US" sz="1050" dirty="0"/>
              <a:t>RBC substitution if needed</a:t>
            </a:r>
            <a:endParaRPr lang="nl-BE" sz="1050" dirty="0"/>
          </a:p>
          <a:p>
            <a:pPr lvl="1"/>
            <a:r>
              <a:rPr lang="nl-BE" sz="1050" dirty="0"/>
              <a:t>Platelet substitution (if platelet count ≤60x109/L)</a:t>
            </a:r>
          </a:p>
          <a:p>
            <a:pPr lvl="1"/>
            <a:r>
              <a:rPr lang="en-US" sz="1050" dirty="0"/>
              <a:t>Consider adjuvant tranexamic acid</a:t>
            </a:r>
          </a:p>
          <a:p>
            <a:pPr lvl="1"/>
            <a:r>
              <a:rPr lang="nl-BE" sz="1050" dirty="0"/>
              <a:t>Maintain adequate diuresis</a:t>
            </a:r>
          </a:p>
          <a:p>
            <a:pPr lvl="1"/>
            <a:endParaRPr lang="nl-BE" sz="1050" dirty="0"/>
          </a:p>
          <a:p>
            <a:pPr marL="11113" lvl="1" indent="0">
              <a:buNone/>
            </a:pPr>
            <a:r>
              <a:rPr lang="en-US" sz="1050" dirty="0"/>
              <a:t>For dabigatran:</a:t>
            </a:r>
          </a:p>
          <a:p>
            <a:pPr lvl="1"/>
            <a:r>
              <a:rPr lang="nl-BE" sz="1050" dirty="0"/>
              <a:t>Consider idarucizumab  / hemodialysis</a:t>
            </a:r>
          </a:p>
        </p:txBody>
      </p:sp>
      <p:sp>
        <p:nvSpPr>
          <p:cNvPr id="581642" name="Text Box 10"/>
          <p:cNvSpPr txBox="1">
            <a:spLocks noChangeArrowheads="1"/>
          </p:cNvSpPr>
          <p:nvPr/>
        </p:nvSpPr>
        <p:spPr bwMode="auto">
          <a:xfrm>
            <a:off x="6120000" y="3578241"/>
            <a:ext cx="2390400" cy="1938995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de-DE"/>
            </a:defPPr>
            <a:lvl1pPr algn="ctr">
              <a:defRPr sz="1400" b="1"/>
            </a:lvl1pPr>
            <a:lvl2pPr marL="11113" lvl="1" indent="0">
              <a:buFont typeface="Arial" panose="020B0604020202020204" pitchFamily="34" charset="0"/>
              <a:buNone/>
              <a:defRPr sz="1050"/>
            </a:lvl2pPr>
          </a:lstStyle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dirty="0"/>
              <a:t>For dabigatran-treated patients: Idarucizumab 5g IV</a:t>
            </a:r>
          </a:p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dirty="0"/>
              <a:t>For FXa inhibitor -treated patients: Andexanet alpha (pending approval and availability)</a:t>
            </a:r>
          </a:p>
          <a:p>
            <a:pPr lvl="1"/>
            <a:endParaRPr lang="en-GB" dirty="0"/>
          </a:p>
          <a:p>
            <a:pPr lvl="1"/>
            <a:r>
              <a:rPr lang="en-US" dirty="0"/>
              <a:t>Otherwise, consider:</a:t>
            </a:r>
          </a:p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PCC </a:t>
            </a:r>
            <a:r>
              <a:rPr lang="en-US" dirty="0"/>
              <a:t>(e.g. </a:t>
            </a:r>
            <a:r>
              <a:rPr lang="en-US" dirty="0" err="1"/>
              <a:t>Beriplex</a:t>
            </a:r>
            <a:r>
              <a:rPr lang="en-US" dirty="0"/>
              <a:t>®, </a:t>
            </a:r>
            <a:r>
              <a:rPr lang="en-US" dirty="0" err="1"/>
              <a:t>CoFact</a:t>
            </a:r>
            <a:r>
              <a:rPr lang="en-US" dirty="0"/>
              <a:t>®) 50 U/kg; +25 U/kg if indicated</a:t>
            </a:r>
          </a:p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aPCC </a:t>
            </a:r>
            <a:r>
              <a:rPr lang="en-US" dirty="0"/>
              <a:t>(</a:t>
            </a:r>
            <a:r>
              <a:rPr lang="en-US" dirty="0" err="1"/>
              <a:t>Feiba</a:t>
            </a:r>
            <a:r>
              <a:rPr lang="en-US" dirty="0"/>
              <a:t>®) 50 U/kg; max 200 U/kg/day</a:t>
            </a:r>
          </a:p>
        </p:txBody>
      </p:sp>
      <p:sp>
        <p:nvSpPr>
          <p:cNvPr id="581643" name="AutoShape 11"/>
          <p:cNvSpPr>
            <a:spLocks noChangeArrowheads="1"/>
          </p:cNvSpPr>
          <p:nvPr/>
        </p:nvSpPr>
        <p:spPr bwMode="auto">
          <a:xfrm>
            <a:off x="2034084" y="3097997"/>
            <a:ext cx="1384433" cy="400050"/>
          </a:xfrm>
          <a:prstGeom prst="curvedDownArrow">
            <a:avLst>
              <a:gd name="adj1" fmla="val 40212"/>
              <a:gd name="adj2" fmla="val 104100"/>
              <a:gd name="adj3" fmla="val 31389"/>
            </a:avLst>
          </a:prstGeom>
          <a:gradFill rotWithShape="1">
            <a:gsLst>
              <a:gs pos="0">
                <a:schemeClr val="dk1">
                  <a:shade val="51000"/>
                  <a:satMod val="130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81654" name="Text Box 22"/>
          <p:cNvSpPr txBox="1">
            <a:spLocks noChangeArrowheads="1"/>
          </p:cNvSpPr>
          <p:nvPr/>
        </p:nvSpPr>
        <p:spPr bwMode="auto">
          <a:xfrm>
            <a:off x="2482467" y="3071009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nl-BE" sz="2800" b="1" dirty="0">
                <a:solidFill>
                  <a:srgbClr val="000000"/>
                </a:solidFill>
                <a:ea typeface="ＭＳ Ｐゴシック" charset="0"/>
              </a:rPr>
              <a:t>+</a:t>
            </a:r>
            <a:endParaRPr lang="en-GB" sz="2800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5129801" y="3097997"/>
            <a:ext cx="1878424" cy="400050"/>
          </a:xfrm>
          <a:prstGeom prst="curvedDownArrow">
            <a:avLst>
              <a:gd name="adj1" fmla="val 40212"/>
              <a:gd name="adj2" fmla="val 104100"/>
              <a:gd name="adj3" fmla="val 31389"/>
            </a:avLst>
          </a:prstGeom>
          <a:gradFill rotWithShape="1">
            <a:gsLst>
              <a:gs pos="0">
                <a:schemeClr val="dk1">
                  <a:shade val="51000"/>
                  <a:satMod val="130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819261" y="3071009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nl-BE" sz="2800" b="1" dirty="0">
                <a:solidFill>
                  <a:srgbClr val="000000"/>
                </a:solidFill>
                <a:ea typeface="ＭＳ Ｐゴシック" charset="0"/>
              </a:rPr>
              <a:t>+</a:t>
            </a:r>
            <a:endParaRPr lang="en-GB" sz="2800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1124981" y="3198746"/>
            <a:ext cx="460648" cy="156017"/>
          </a:xfrm>
          <a:prstGeom prst="rightArrow">
            <a:avLst/>
          </a:prstGeom>
          <a:gradFill rotWithShape="1">
            <a:gsLst>
              <a:gs pos="0">
                <a:schemeClr val="dk1">
                  <a:shade val="51000"/>
                  <a:satMod val="130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 rot="5400000">
            <a:off x="7086463" y="3198746"/>
            <a:ext cx="460648" cy="156017"/>
          </a:xfrm>
          <a:prstGeom prst="rightArrow">
            <a:avLst/>
          </a:prstGeom>
          <a:gradFill rotWithShape="1">
            <a:gsLst>
              <a:gs pos="0">
                <a:schemeClr val="dk1">
                  <a:shade val="51000"/>
                  <a:satMod val="130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073429" y="1558841"/>
            <a:ext cx="4517754" cy="577081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400" b="1"/>
            </a:lvl1pPr>
            <a:lvl2pPr marL="11113" lvl="1" indent="0">
              <a:buFont typeface="Arial" panose="020B0604020202020204" pitchFamily="34" charset="0"/>
              <a:buNone/>
              <a:defRPr sz="1050"/>
            </a:lvl2pPr>
          </a:lstStyle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dirty="0"/>
              <a:t>Inquire about last NOAC intake</a:t>
            </a:r>
          </a:p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dirty="0"/>
              <a:t>Blood sample to determine creatinine (clearance), hemoglobin and WBC</a:t>
            </a:r>
          </a:p>
          <a:p>
            <a:pPr marL="182563" lvl="1" indent="-171450">
              <a:buFont typeface="Arial" panose="020B0604020202020204" pitchFamily="34" charset="0"/>
              <a:buChar char="•"/>
            </a:pPr>
            <a:r>
              <a:rPr lang="en-US" dirty="0"/>
              <a:t>Rapid coagulation assessment, incl. plasma drug levels (if available)</a:t>
            </a:r>
            <a:endParaRPr lang="en-GB" dirty="0"/>
          </a:p>
        </p:txBody>
      </p:sp>
      <p:sp>
        <p:nvSpPr>
          <p:cNvPr id="26" name="Textfeld 25"/>
          <p:cNvSpPr txBox="1"/>
          <p:nvPr/>
        </p:nvSpPr>
        <p:spPr>
          <a:xfrm>
            <a:off x="9806" y="1"/>
            <a:ext cx="575670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pPr algn="ctr"/>
            <a:r>
              <a:rPr lang="de-CH" sz="1400" b="1" u="sng" dirty="0" smtClean="0"/>
              <a:t>Fig. </a:t>
            </a:r>
            <a:r>
              <a:rPr lang="de-CH" sz="1400" b="1" u="sng" dirty="0"/>
              <a:t>5</a:t>
            </a:r>
          </a:p>
        </p:txBody>
      </p:sp>
      <p:sp>
        <p:nvSpPr>
          <p:cNvPr id="27" name="Right Arrow 22"/>
          <p:cNvSpPr/>
          <p:nvPr/>
        </p:nvSpPr>
        <p:spPr>
          <a:xfrm rot="5400000">
            <a:off x="4133304" y="3224531"/>
            <a:ext cx="409080" cy="156017"/>
          </a:xfrm>
          <a:prstGeom prst="rightArrow">
            <a:avLst/>
          </a:prstGeom>
          <a:gradFill rotWithShape="1">
            <a:gsLst>
              <a:gs pos="0">
                <a:schemeClr val="dk1">
                  <a:shade val="51000"/>
                  <a:satMod val="130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24" name="Gerader Verbinder 23"/>
          <p:cNvCxnSpPr/>
          <p:nvPr/>
        </p:nvCxnSpPr>
        <p:spPr>
          <a:xfrm>
            <a:off x="1354138" y="2384925"/>
            <a:ext cx="59610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 flipV="1">
            <a:off x="1356612" y="2370822"/>
            <a:ext cx="0" cy="332161"/>
          </a:xfrm>
          <a:prstGeom prst="line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29" idx="0"/>
            <a:endCxn id="581636" idx="2"/>
          </p:cNvCxnSpPr>
          <p:nvPr/>
        </p:nvCxnSpPr>
        <p:spPr>
          <a:xfrm flipV="1">
            <a:off x="4332306" y="929116"/>
            <a:ext cx="0" cy="629725"/>
          </a:xfrm>
          <a:prstGeom prst="line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V="1">
            <a:off x="4336336" y="2135922"/>
            <a:ext cx="0" cy="514659"/>
          </a:xfrm>
          <a:prstGeom prst="line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 flipV="1">
            <a:off x="7312912" y="2370822"/>
            <a:ext cx="0" cy="332161"/>
          </a:xfrm>
          <a:prstGeom prst="line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3174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>
          <a:xfrm>
            <a:off x="655637" y="2755857"/>
            <a:ext cx="2417763" cy="0"/>
          </a:xfrm>
          <a:prstGeom prst="straightConnector1">
            <a:avLst/>
          </a:prstGeom>
          <a:ln w="317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4915125" y="2702785"/>
            <a:ext cx="27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642937" y="1450388"/>
            <a:ext cx="0" cy="11303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igure-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8105" y="862136"/>
            <a:ext cx="201107" cy="41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figure-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4674" y="874167"/>
            <a:ext cx="201107" cy="41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Gerade Verbindung mit Pfeil 31"/>
          <p:cNvCxnSpPr/>
          <p:nvPr/>
        </p:nvCxnSpPr>
        <p:spPr>
          <a:xfrm>
            <a:off x="871537" y="1450388"/>
            <a:ext cx="0" cy="11303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529607" y="31980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0</a:t>
            </a:r>
            <a:endParaRPr lang="en-US" sz="1800" b="1" dirty="0"/>
          </a:p>
        </p:txBody>
      </p:sp>
      <p:sp>
        <p:nvSpPr>
          <p:cNvPr id="34" name="Textfeld 33"/>
          <p:cNvSpPr txBox="1"/>
          <p:nvPr/>
        </p:nvSpPr>
        <p:spPr>
          <a:xfrm>
            <a:off x="645974" y="3197998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/>
              <a:t> </a:t>
            </a:r>
            <a:r>
              <a:rPr lang="en-US" sz="1800" b="1" dirty="0" smtClean="0"/>
              <a:t>15’</a:t>
            </a:r>
            <a:endParaRPr lang="en-US" sz="1800" b="1" dirty="0"/>
          </a:p>
        </p:txBody>
      </p:sp>
      <p:sp>
        <p:nvSpPr>
          <p:cNvPr id="7" name="Rechteck 6"/>
          <p:cNvSpPr/>
          <p:nvPr/>
        </p:nvSpPr>
        <p:spPr>
          <a:xfrm>
            <a:off x="655637" y="2818688"/>
            <a:ext cx="4221163" cy="380480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tIns="36000" bIns="36000" rtlCol="0">
            <a:spAutoFit/>
          </a:bodyPr>
          <a:lstStyle/>
          <a:p>
            <a:pPr algn="ctr" defTabSz="457200"/>
            <a:r>
              <a:rPr lang="en-US" b="1" dirty="0">
                <a:solidFill>
                  <a:schemeClr val="tx1"/>
                </a:solidFill>
              </a:rPr>
              <a:t>Suppression of dTT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625782" y="3198085"/>
            <a:ext cx="542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24h</a:t>
            </a:r>
            <a:endParaRPr lang="en-US" sz="1800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4915125" y="5951993"/>
            <a:ext cx="27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8" name="Gerade Verbindung mit Pfeil 37"/>
          <p:cNvCxnSpPr/>
          <p:nvPr/>
        </p:nvCxnSpPr>
        <p:spPr>
          <a:xfrm>
            <a:off x="642937" y="4699596"/>
            <a:ext cx="0" cy="90475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523195" y="64472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655638" y="6067896"/>
            <a:ext cx="1630362" cy="419531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 tIns="0" bIns="0" rtlCol="0">
            <a:noAutofit/>
          </a:bodyPr>
          <a:lstStyle/>
          <a:p>
            <a:pPr algn="ctr" defTabSz="457200"/>
            <a:r>
              <a:rPr lang="en-US" sz="1400" b="1" dirty="0">
                <a:solidFill>
                  <a:schemeClr val="tx1"/>
                </a:solidFill>
              </a:rPr>
              <a:t>Suppression of 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FXa level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4607347" y="6447293"/>
            <a:ext cx="579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24h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8" name="Picture 4" descr="Bildergebnis für syring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4245" y="4426964"/>
            <a:ext cx="285576" cy="28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hteck 45"/>
          <p:cNvSpPr/>
          <p:nvPr/>
        </p:nvSpPr>
        <p:spPr>
          <a:xfrm>
            <a:off x="655639" y="5604346"/>
            <a:ext cx="1630362" cy="335007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dk1"/>
                </a:solidFill>
              </a:rPr>
              <a:t>Infusion over 2 h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38885" y="898187"/>
            <a:ext cx="3830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Reversal of dabigatran</a:t>
            </a:r>
            <a:r>
              <a:rPr lang="en-US" sz="1600" b="1" dirty="0" smtClean="0"/>
              <a:t>: 5g i.v. in two doses at 2.5g i.v. no more than 15 minutes apart</a:t>
            </a:r>
            <a:endParaRPr lang="en-US" sz="1600" b="1" dirty="0"/>
          </a:p>
        </p:txBody>
      </p:sp>
      <p:sp>
        <p:nvSpPr>
          <p:cNvPr id="50" name="Textfeld 49"/>
          <p:cNvSpPr txBox="1"/>
          <p:nvPr/>
        </p:nvSpPr>
        <p:spPr>
          <a:xfrm>
            <a:off x="444245" y="444017"/>
            <a:ext cx="317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Application of Idarucizumab</a:t>
            </a:r>
            <a:endParaRPr lang="en-US" b="1" i="1" u="sng" dirty="0"/>
          </a:p>
        </p:txBody>
      </p:sp>
      <p:sp>
        <p:nvSpPr>
          <p:cNvPr id="51" name="Textfeld 50"/>
          <p:cNvSpPr txBox="1"/>
          <p:nvPr/>
        </p:nvSpPr>
        <p:spPr>
          <a:xfrm>
            <a:off x="444245" y="3994397"/>
            <a:ext cx="64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 of Andexanet Alpha (if approved and available)*</a:t>
            </a:r>
            <a:endParaRPr lang="en-US" i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141904" y="4384340"/>
            <a:ext cx="68484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Reversal of rivaroxaban (last intake &gt;7h before) or apixaban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400mg bolus, 480mg infusion at 4mg/min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Reversal of rivaroxaban (last intake &lt;7h before or unknown), enoxaparin or edoxaban: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800mg bolus, 960mg infusion at 8mg/min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2071944" y="6447293"/>
            <a:ext cx="449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2h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3187700" y="2755857"/>
            <a:ext cx="1781391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3036094" y="2707547"/>
            <a:ext cx="80700" cy="100042"/>
          </a:xfrm>
          <a:prstGeom prst="straightConnector1">
            <a:avLst/>
          </a:prstGeom>
          <a:ln w="317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V="1">
            <a:off x="3140869" y="2707547"/>
            <a:ext cx="80700" cy="100042"/>
          </a:xfrm>
          <a:prstGeom prst="straightConnector1">
            <a:avLst/>
          </a:prstGeom>
          <a:ln w="317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>
            <a:off x="655637" y="5999933"/>
            <a:ext cx="2417763" cy="0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3036094" y="5951623"/>
            <a:ext cx="80700" cy="100042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3140869" y="5951623"/>
            <a:ext cx="80700" cy="100042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>
            <a:off x="3187700" y="5999163"/>
            <a:ext cx="1781391" cy="0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4762904" y="1"/>
            <a:ext cx="575670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pPr algn="ctr"/>
            <a:r>
              <a:rPr lang="de-CH" sz="1400" b="1" u="sng" dirty="0" smtClean="0"/>
              <a:t>Fig. </a:t>
            </a:r>
            <a:r>
              <a:rPr lang="de-CH" sz="1400" b="1" u="sng" dirty="0"/>
              <a:t>6</a:t>
            </a:r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776536" y="5059017"/>
            <a:ext cx="0" cy="54532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/>
          <p:cNvGrpSpPr/>
          <p:nvPr/>
        </p:nvGrpSpPr>
        <p:grpSpPr>
          <a:xfrm>
            <a:off x="594702" y="4744046"/>
            <a:ext cx="427292" cy="506840"/>
            <a:chOff x="594702" y="4744046"/>
            <a:chExt cx="427292" cy="506840"/>
          </a:xfrm>
        </p:grpSpPr>
        <p:pic>
          <p:nvPicPr>
            <p:cNvPr id="7170" name="Picture 2" descr="Bildergebnis für infusion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4702" y="4744046"/>
              <a:ext cx="427292" cy="506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hteck 10"/>
            <p:cNvSpPr/>
            <p:nvPr/>
          </p:nvSpPr>
          <p:spPr>
            <a:xfrm>
              <a:off x="758736" y="4831556"/>
              <a:ext cx="90000" cy="7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16591311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5226051" y="5428456"/>
            <a:ext cx="2844800" cy="1138773"/>
          </a:xfrm>
          <a:prstGeom prst="rect">
            <a:avLst/>
          </a:prstGeom>
          <a:gradFill>
            <a:gsLst>
              <a:gs pos="100000">
                <a:srgbClr val="00CC00"/>
              </a:gs>
              <a:gs pos="0">
                <a:srgbClr val="00CC00">
                  <a:alpha val="33000"/>
                </a:srgbClr>
              </a:gs>
            </a:gsLst>
            <a:lin ang="5400000" scaled="1"/>
          </a:gra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600" b="1" dirty="0">
                <a:solidFill>
                  <a:schemeClr val="tx1"/>
                </a:solidFill>
              </a:rPr>
              <a:t>(Re-) initiate (N)OAC as early as feasible (after 4-7 days)</a:t>
            </a:r>
          </a:p>
          <a:p>
            <a:pPr algn="ctr" defTabSz="457200"/>
            <a:r>
              <a:rPr lang="en-GB" sz="1200" i="1" dirty="0">
                <a:solidFill>
                  <a:schemeClr val="tx1"/>
                </a:solidFill>
              </a:rPr>
              <a:t>If &gt;75 years old, consider </a:t>
            </a:r>
          </a:p>
          <a:p>
            <a:pPr algn="ctr" defTabSz="457200"/>
            <a:r>
              <a:rPr lang="en-GB" sz="1200" i="1" dirty="0">
                <a:solidFill>
                  <a:schemeClr val="tx1"/>
                </a:solidFill>
              </a:rPr>
              <a:t>NOAC other than dabigatran, rivaroxaban or higher-dose edoxaban as the first choice</a:t>
            </a:r>
          </a:p>
        </p:txBody>
      </p:sp>
      <p:sp>
        <p:nvSpPr>
          <p:cNvPr id="38" name="Rechteck 37"/>
          <p:cNvSpPr/>
          <p:nvPr/>
        </p:nvSpPr>
        <p:spPr>
          <a:xfrm>
            <a:off x="1837092" y="5428456"/>
            <a:ext cx="2820332" cy="584775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F0000">
                  <a:alpha val="17000"/>
                </a:srgb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Consider no anticoagulation vs. </a:t>
            </a:r>
            <a:r>
              <a:rPr lang="en-GB" sz="1600" b="1" dirty="0" smtClean="0"/>
              <a:t>LAA </a:t>
            </a:r>
            <a:r>
              <a:rPr lang="en-GB" sz="1600" b="1" dirty="0"/>
              <a:t>occlusion</a:t>
            </a:r>
            <a:r>
              <a:rPr lang="en-GB" sz="1600" b="1" baseline="30000" dirty="0"/>
              <a:t>#</a:t>
            </a:r>
            <a:r>
              <a:rPr lang="en-GB" sz="1600" b="1" dirty="0"/>
              <a:t> </a:t>
            </a:r>
          </a:p>
        </p:txBody>
      </p:sp>
      <p:cxnSp>
        <p:nvCxnSpPr>
          <p:cNvPr id="39" name="Gerade Verbindung mit Pfeil 38"/>
          <p:cNvCxnSpPr>
            <a:stCxn id="20" idx="2"/>
            <a:endCxn id="17" idx="0"/>
          </p:cNvCxnSpPr>
          <p:nvPr/>
        </p:nvCxnSpPr>
        <p:spPr>
          <a:xfrm flipH="1">
            <a:off x="4952999" y="501710"/>
            <a:ext cx="972" cy="430763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eck 5"/>
          <p:cNvSpPr/>
          <p:nvPr/>
        </p:nvSpPr>
        <p:spPr>
          <a:xfrm>
            <a:off x="1837091" y="101600"/>
            <a:ext cx="6233759" cy="4001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Patient post major gastrointestinal bleeding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9806" y="1"/>
            <a:ext cx="575670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pPr algn="ctr"/>
            <a:r>
              <a:rPr lang="en-GB" sz="1400" b="1" u="sng" dirty="0" smtClean="0"/>
              <a:t>Fig. 7</a:t>
            </a:r>
            <a:endParaRPr lang="en-GB" sz="1400" b="1" u="sng" dirty="0"/>
          </a:p>
        </p:txBody>
      </p:sp>
      <p:sp>
        <p:nvSpPr>
          <p:cNvPr id="17" name="Rechteck 16"/>
          <p:cNvSpPr/>
          <p:nvPr/>
        </p:nvSpPr>
        <p:spPr>
          <a:xfrm>
            <a:off x="2546348" y="932473"/>
            <a:ext cx="4813301" cy="830997"/>
          </a:xfrm>
          <a:prstGeom prst="rect">
            <a:avLst/>
          </a:prstGeom>
          <a:noFill/>
          <a:ln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 fontAlgn="b">
              <a:defRPr/>
            </a:pPr>
            <a:r>
              <a:rPr lang="en-GB" sz="1600" b="1" dirty="0"/>
              <a:t>Continuing / Restarting NOAC?</a:t>
            </a:r>
          </a:p>
          <a:p>
            <a:pPr algn="ctr" defTabSz="914400" fontAlgn="b">
              <a:defRPr/>
            </a:pPr>
            <a:r>
              <a:rPr lang="en-GB" sz="1600" b="1" dirty="0"/>
              <a:t>Consider factors favouring withholding (</a:t>
            </a:r>
            <a:r>
              <a:rPr lang="en-GB" sz="1600" b="1" dirty="0">
                <a:solidFill>
                  <a:schemeClr val="accent2">
                    <a:lumMod val="50000"/>
                  </a:schemeClr>
                </a:solidFill>
                <a:sym typeface="Wingdings"/>
              </a:rPr>
              <a:t></a:t>
            </a:r>
            <a:r>
              <a:rPr lang="en-GB" sz="1600" b="1" dirty="0"/>
              <a:t>) vs. </a:t>
            </a:r>
            <a:br>
              <a:rPr lang="en-GB" sz="1600" b="1" dirty="0"/>
            </a:br>
            <a:r>
              <a:rPr lang="en-GB" sz="1600" b="1" dirty="0"/>
              <a:t>(re-) starting anticoagulation</a:t>
            </a:r>
            <a:endParaRPr lang="en-GB" sz="1600" dirty="0"/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122626"/>
              </p:ext>
            </p:extLst>
          </p:nvPr>
        </p:nvGraphicFramePr>
        <p:xfrm>
          <a:off x="2546349" y="1798568"/>
          <a:ext cx="4813301" cy="1936403"/>
        </p:xfrm>
        <a:graphic>
          <a:graphicData uri="http://schemas.openxmlformats.org/drawingml/2006/table">
            <a:tbl>
              <a:tblPr>
                <a:effectLst/>
                <a:tableStyleId>{7E9639D4-E3E2-4D34-9284-5A2195B3D0D7}</a:tableStyleId>
              </a:tblPr>
              <a:tblGrid>
                <a:gridCol w="667285"/>
                <a:gridCol w="4146016"/>
              </a:tblGrid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600" u="none" strike="noStrike" noProof="0" dirty="0" smtClean="0">
                          <a:effectLst/>
                        </a:rPr>
                        <a:t>   Unidentifiable site of bleeding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600" u="none" strike="noStrike" noProof="0" dirty="0" smtClean="0">
                          <a:effectLst/>
                        </a:rPr>
                        <a:t>   Multiple </a:t>
                      </a:r>
                      <a:r>
                        <a:rPr lang="en-GB" sz="1600" u="none" strike="noStrike" noProof="0" dirty="0" err="1" smtClean="0">
                          <a:effectLst/>
                        </a:rPr>
                        <a:t>angiodysplasias</a:t>
                      </a:r>
                      <a:r>
                        <a:rPr lang="en-GB" sz="1600" u="none" strike="noStrike" noProof="0" dirty="0" smtClean="0">
                          <a:effectLst/>
                        </a:rPr>
                        <a:t> in the GI tract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600" u="none" strike="noStrike" noProof="0" dirty="0" smtClean="0">
                          <a:effectLst/>
                        </a:rPr>
                        <a:t>   No </a:t>
                      </a:r>
                      <a:r>
                        <a:rPr lang="en-GB" sz="1600" u="none" strike="noStrike" noProof="0" dirty="0" err="1" smtClean="0">
                          <a:effectLst/>
                        </a:rPr>
                        <a:t>reversable</a:t>
                      </a:r>
                      <a:r>
                        <a:rPr lang="en-GB" sz="1600" u="none" strike="noStrike" noProof="0" dirty="0" smtClean="0">
                          <a:effectLst/>
                        </a:rPr>
                        <a:t> / treatable cause?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600" u="none" strike="noStrike" noProof="0" dirty="0" smtClean="0">
                          <a:effectLst/>
                        </a:rPr>
                        <a:t>   Bleeding during treatment interruption</a:t>
                      </a:r>
                      <a:endParaRPr lang="en-GB" sz="16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600" u="none" strike="noStrike" noProof="0" dirty="0" smtClean="0">
                          <a:effectLst/>
                        </a:rPr>
                        <a:t>   Chronic alcohol abuse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600" u="none" strike="noStrike" noProof="0" dirty="0" smtClean="0">
                          <a:effectLst/>
                        </a:rPr>
                        <a:t>   Need for dual antiplatelet therapy after PCI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6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US" sz="1600" b="0" i="0" u="none" strike="noStrike" noProof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GB" sz="1600" u="none" strike="noStrike" noProof="0" dirty="0" smtClean="0">
                          <a:effectLst/>
                        </a:rPr>
                        <a:t>   Older age</a:t>
                      </a:r>
                      <a:endParaRPr lang="en-GB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319" marR="10319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hteck 22"/>
          <p:cNvSpPr/>
          <p:nvPr/>
        </p:nvSpPr>
        <p:spPr>
          <a:xfrm>
            <a:off x="2384654" y="4075931"/>
            <a:ext cx="5029200" cy="53714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47000"/>
                </a:schemeClr>
              </a:gs>
              <a:gs pos="77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Net assessment in favour of withholding anticoagulation according to a multidisciplinary decision</a:t>
            </a:r>
          </a:p>
        </p:txBody>
      </p:sp>
      <p:cxnSp>
        <p:nvCxnSpPr>
          <p:cNvPr id="24" name="Gerade Verbindung mit Pfeil 23"/>
          <p:cNvCxnSpPr>
            <a:stCxn id="23" idx="2"/>
          </p:cNvCxnSpPr>
          <p:nvPr/>
        </p:nvCxnSpPr>
        <p:spPr>
          <a:xfrm>
            <a:off x="4899254" y="4613079"/>
            <a:ext cx="0" cy="337019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3"/>
          <p:cNvCxnSpPr/>
          <p:nvPr/>
        </p:nvCxnSpPr>
        <p:spPr>
          <a:xfrm rot="10800000" flipV="1">
            <a:off x="3247260" y="4950098"/>
            <a:ext cx="1643594" cy="47835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3"/>
          <p:cNvCxnSpPr/>
          <p:nvPr/>
        </p:nvCxnSpPr>
        <p:spPr>
          <a:xfrm>
            <a:off x="4812174" y="4950098"/>
            <a:ext cx="1845752" cy="478358"/>
          </a:xfrm>
          <a:prstGeom prst="bentConnector3">
            <a:avLst>
              <a:gd name="adj1" fmla="val 9997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826297" y="4917077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>
                <a:solidFill>
                  <a:prstClr val="black"/>
                </a:solidFill>
              </a:rPr>
              <a:t>Yes</a:t>
            </a: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439062" y="49170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>
                <a:solidFill>
                  <a:prstClr val="black"/>
                </a:solidFill>
              </a:rPr>
              <a:t>No</a:t>
            </a:r>
            <a:endParaRPr lang="en-GB" sz="1800" dirty="0">
              <a:solidFill>
                <a:prstClr val="black"/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 flipH="1">
            <a:off x="4899254" y="3712170"/>
            <a:ext cx="2" cy="3553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3343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" name="Tabelle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428306"/>
              </p:ext>
            </p:extLst>
          </p:nvPr>
        </p:nvGraphicFramePr>
        <p:xfrm>
          <a:off x="280658" y="474021"/>
          <a:ext cx="9101317" cy="20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42"/>
                <a:gridCol w="647700"/>
                <a:gridCol w="1008000"/>
                <a:gridCol w="1008000"/>
                <a:gridCol w="1008000"/>
                <a:gridCol w="1151275"/>
                <a:gridCol w="1764000"/>
                <a:gridCol w="1080000"/>
                <a:gridCol w="1080000"/>
              </a:tblGrid>
              <a:tr h="504000">
                <a:tc rowSpan="4">
                  <a:txBody>
                    <a:bodyPr/>
                    <a:lstStyle/>
                    <a:p>
                      <a:pPr algn="ctr"/>
                      <a:r>
                        <a:rPr lang="de-CH" sz="1400" b="1" dirty="0" smtClean="0"/>
                        <a:t>Minor </a:t>
                      </a:r>
                      <a:r>
                        <a:rPr lang="de-CH" sz="1400" b="1" dirty="0" err="1" smtClean="0"/>
                        <a:t>bleeding</a:t>
                      </a:r>
                      <a:r>
                        <a:rPr lang="de-CH" sz="1400" b="1" dirty="0" smtClean="0"/>
                        <a:t> </a:t>
                      </a:r>
                      <a:r>
                        <a:rPr lang="de-CH" sz="1400" b="1" dirty="0" err="1" smtClean="0"/>
                        <a:t>risk</a:t>
                      </a:r>
                      <a:endParaRPr lang="de-CH" sz="1400" b="1" dirty="0"/>
                    </a:p>
                  </a:txBody>
                  <a:tcPr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000" b="1" dirty="0" err="1" smtClean="0"/>
                        <a:t>Dabi</a:t>
                      </a:r>
                      <a:endParaRPr lang="de-CH" sz="1000" b="1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dirty="0" err="1" smtClean="0"/>
                        <a:t>Apix</a:t>
                      </a:r>
                      <a:endParaRPr lang="de-CH" sz="1000" b="1" dirty="0" smtClean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dirty="0" smtClean="0">
                          <a:latin typeface="Arial Narrow" panose="020B0606020202030204" pitchFamily="34" charset="0"/>
                        </a:rPr>
                        <a:t>Edo / Riva </a:t>
                      </a:r>
                      <a:r>
                        <a:rPr lang="fr-CH" sz="1000" b="1" baseline="0" dirty="0" smtClean="0"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CH" sz="1000" b="1" u="sng" baseline="0" dirty="0" smtClean="0">
                          <a:latin typeface="Arial Narrow" panose="020B0606020202030204" pitchFamily="34" charset="0"/>
                        </a:rPr>
                        <a:t>AM</a:t>
                      </a:r>
                      <a:r>
                        <a:rPr lang="fr-CH" sz="10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CH" sz="1000" b="1" baseline="0" dirty="0" err="1" smtClean="0">
                          <a:latin typeface="Arial Narrow" panose="020B0606020202030204" pitchFamily="34" charset="0"/>
                        </a:rPr>
                        <a:t>intake</a:t>
                      </a:r>
                      <a:r>
                        <a:rPr lang="fr-CH" sz="1000" b="1" baseline="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de-CH" sz="1000" b="1" dirty="0" smtClean="0">
                        <a:latin typeface="Arial Narrow" panose="020B060602020203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Edo / Riva (</a:t>
                      </a:r>
                      <a:r>
                        <a:rPr lang="fr-CH" sz="1000" b="1" u="sng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PM</a:t>
                      </a: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000" b="1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intake</a:t>
                      </a: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de-CH" sz="1000" b="1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38" name="Tabelle 2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70058"/>
              </p:ext>
            </p:extLst>
          </p:nvPr>
        </p:nvGraphicFramePr>
        <p:xfrm>
          <a:off x="280658" y="4698451"/>
          <a:ext cx="9101317" cy="20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42"/>
                <a:gridCol w="647700"/>
                <a:gridCol w="1008000"/>
                <a:gridCol w="1008000"/>
                <a:gridCol w="1008000"/>
                <a:gridCol w="1151275"/>
                <a:gridCol w="1764000"/>
                <a:gridCol w="1080000"/>
                <a:gridCol w="1080000"/>
              </a:tblGrid>
              <a:tr h="504000">
                <a:tc rowSpan="4">
                  <a:txBody>
                    <a:bodyPr/>
                    <a:lstStyle/>
                    <a:p>
                      <a:pPr algn="ctr"/>
                      <a:r>
                        <a:rPr lang="de-CH" sz="1400" b="1" dirty="0" smtClean="0"/>
                        <a:t>High </a:t>
                      </a:r>
                      <a:r>
                        <a:rPr lang="de-CH" sz="1400" b="1" dirty="0" err="1" smtClean="0"/>
                        <a:t>bleeding</a:t>
                      </a:r>
                      <a:r>
                        <a:rPr lang="de-CH" sz="1400" b="1" dirty="0" smtClean="0"/>
                        <a:t> </a:t>
                      </a:r>
                      <a:r>
                        <a:rPr lang="de-CH" sz="1400" b="1" dirty="0" err="1" smtClean="0"/>
                        <a:t>risk</a:t>
                      </a:r>
                      <a:endParaRPr lang="de-CH" sz="1400" b="1" dirty="0"/>
                    </a:p>
                  </a:txBody>
                  <a:tcPr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000" b="1" dirty="0" err="1" smtClean="0"/>
                        <a:t>Dabi</a:t>
                      </a:r>
                      <a:endParaRPr lang="de-CH" sz="1000" b="1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dirty="0" err="1" smtClean="0"/>
                        <a:t>Apix</a:t>
                      </a:r>
                      <a:endParaRPr lang="de-CH" sz="1000" b="1" dirty="0" smtClean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dirty="0" smtClean="0">
                          <a:latin typeface="Arial Narrow" panose="020B0606020202030204" pitchFamily="34" charset="0"/>
                        </a:rPr>
                        <a:t>Edo / Riva</a:t>
                      </a:r>
                      <a:r>
                        <a:rPr lang="fr-CH" sz="1000" b="1" baseline="0" dirty="0" smtClean="0"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fr-CH" sz="1000" b="1" u="sng" baseline="0" dirty="0" smtClean="0">
                          <a:latin typeface="Arial Narrow" panose="020B0606020202030204" pitchFamily="34" charset="0"/>
                        </a:rPr>
                        <a:t>AM</a:t>
                      </a:r>
                      <a:r>
                        <a:rPr lang="fr-CH" sz="10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CH" sz="1000" b="1" baseline="0" dirty="0" err="1" smtClean="0">
                          <a:latin typeface="Arial Narrow" panose="020B0606020202030204" pitchFamily="34" charset="0"/>
                        </a:rPr>
                        <a:t>intake</a:t>
                      </a:r>
                      <a:r>
                        <a:rPr lang="fr-CH" sz="1000" b="1" baseline="0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de-CH" sz="1000" b="1" dirty="0" smtClean="0">
                        <a:latin typeface="Arial Narrow" panose="020B060602020203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Edo / Riva (</a:t>
                      </a:r>
                      <a:r>
                        <a:rPr lang="fr-CH" sz="1000" b="1" u="sng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PM</a:t>
                      </a: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000" b="1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intake</a:t>
                      </a: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de-CH" sz="1000" b="1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02550"/>
              </p:ext>
            </p:extLst>
          </p:nvPr>
        </p:nvGraphicFramePr>
        <p:xfrm>
          <a:off x="280658" y="2592516"/>
          <a:ext cx="9101317" cy="201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42"/>
                <a:gridCol w="647700"/>
                <a:gridCol w="1008000"/>
                <a:gridCol w="1008000"/>
                <a:gridCol w="1008000"/>
                <a:gridCol w="1151275"/>
                <a:gridCol w="1764000"/>
                <a:gridCol w="1080000"/>
                <a:gridCol w="1080000"/>
              </a:tblGrid>
              <a:tr h="504000">
                <a:tc rowSpan="4">
                  <a:txBody>
                    <a:bodyPr/>
                    <a:lstStyle/>
                    <a:p>
                      <a:pPr algn="ctr"/>
                      <a:r>
                        <a:rPr lang="de-CH" sz="1400" b="1" dirty="0" smtClean="0"/>
                        <a:t>Low</a:t>
                      </a:r>
                      <a:r>
                        <a:rPr lang="de-CH" sz="1400" b="1" baseline="0" dirty="0" smtClean="0"/>
                        <a:t> </a:t>
                      </a:r>
                      <a:r>
                        <a:rPr lang="de-CH" sz="1400" b="1" baseline="0" dirty="0" err="1" smtClean="0"/>
                        <a:t>bleeding</a:t>
                      </a:r>
                      <a:r>
                        <a:rPr lang="de-CH" sz="1400" b="1" baseline="0" dirty="0" smtClean="0"/>
                        <a:t> </a:t>
                      </a:r>
                      <a:r>
                        <a:rPr lang="de-CH" sz="1400" b="1" baseline="0" dirty="0" err="1" smtClean="0"/>
                        <a:t>risk</a:t>
                      </a:r>
                      <a:endParaRPr lang="de-CH" sz="1400" b="1" dirty="0"/>
                    </a:p>
                  </a:txBody>
                  <a:tcPr vert="vert27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000" b="1" smtClean="0"/>
                        <a:t>Dabi</a:t>
                      </a:r>
                      <a:endParaRPr lang="de-CH" sz="1000" b="1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smtClean="0"/>
                        <a:t>Apix</a:t>
                      </a:r>
                      <a:endParaRPr lang="de-CH" sz="1000" b="1" dirty="0" smtClean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smtClean="0">
                          <a:latin typeface="Arial Narrow" panose="020B0606020202030204" pitchFamily="34" charset="0"/>
                        </a:rPr>
                        <a:t>Edo / Riva</a:t>
                      </a:r>
                      <a:r>
                        <a:rPr lang="fr-CH" sz="1000" b="1" baseline="0" smtClean="0"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fr-CH" sz="1000" b="1" u="sng" baseline="0" smtClean="0">
                          <a:latin typeface="Arial Narrow" panose="020B0606020202030204" pitchFamily="34" charset="0"/>
                        </a:rPr>
                        <a:t>AM</a:t>
                      </a:r>
                      <a:r>
                        <a:rPr lang="fr-CH" sz="1000" b="1" baseline="0" smtClean="0">
                          <a:latin typeface="Arial Narrow" panose="020B0606020202030204" pitchFamily="34" charset="0"/>
                        </a:rPr>
                        <a:t> intake)</a:t>
                      </a:r>
                      <a:endParaRPr lang="de-CH" sz="1000" b="1" dirty="0" smtClean="0">
                        <a:latin typeface="Arial Narrow" panose="020B060602020203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00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Edo / Riva (</a:t>
                      </a:r>
                      <a:r>
                        <a:rPr lang="fr-CH" sz="1000" b="1" u="sng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PM</a:t>
                      </a: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000" b="1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intake</a:t>
                      </a:r>
                      <a:r>
                        <a:rPr lang="fr-CH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de-CH" sz="1000" b="1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51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1365245" y="66612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1806869" y="666125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ern mit 5 Zacken 3"/>
          <p:cNvSpPr/>
          <p:nvPr/>
        </p:nvSpPr>
        <p:spPr>
          <a:xfrm>
            <a:off x="5847176" y="616045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9" name="Stern mit 5 Zacken 68"/>
          <p:cNvSpPr/>
          <p:nvPr/>
        </p:nvSpPr>
        <p:spPr>
          <a:xfrm>
            <a:off x="5847176" y="1115541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Stern mit 5 Zacken 70"/>
          <p:cNvSpPr/>
          <p:nvPr/>
        </p:nvSpPr>
        <p:spPr>
          <a:xfrm>
            <a:off x="5847176" y="1608860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3" name="Stern mit 5 Zacken 72"/>
          <p:cNvSpPr/>
          <p:nvPr/>
        </p:nvSpPr>
        <p:spPr>
          <a:xfrm>
            <a:off x="5847176" y="2112363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6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1365245" y="274465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1806869" y="2744655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2390025" y="274465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2831648" y="274465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3421814" y="2745531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3854046" y="2745531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Stern mit 5 Zacken 133"/>
          <p:cNvSpPr/>
          <p:nvPr/>
        </p:nvSpPr>
        <p:spPr>
          <a:xfrm>
            <a:off x="5847176" y="2731427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5" name="Stern mit 5 Zacken 134"/>
          <p:cNvSpPr/>
          <p:nvPr/>
        </p:nvSpPr>
        <p:spPr>
          <a:xfrm>
            <a:off x="5847176" y="3231559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6" name="Stern mit 5 Zacken 135"/>
          <p:cNvSpPr/>
          <p:nvPr/>
        </p:nvSpPr>
        <p:spPr>
          <a:xfrm>
            <a:off x="5847176" y="3730665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7" name="Stern mit 5 Zacken 136"/>
          <p:cNvSpPr/>
          <p:nvPr/>
        </p:nvSpPr>
        <p:spPr>
          <a:xfrm>
            <a:off x="5847176" y="4239184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39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4446602" y="274848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1365245" y="485932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1806869" y="4859325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2390025" y="485932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2831648" y="485932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" name="Stern mit 5 Zacken 171"/>
          <p:cNvSpPr/>
          <p:nvPr/>
        </p:nvSpPr>
        <p:spPr>
          <a:xfrm>
            <a:off x="5847176" y="4835436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3" name="Stern mit 5 Zacken 172"/>
          <p:cNvSpPr/>
          <p:nvPr/>
        </p:nvSpPr>
        <p:spPr>
          <a:xfrm>
            <a:off x="5847176" y="5340015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4" name="Stern mit 5 Zacken 173"/>
          <p:cNvSpPr/>
          <p:nvPr/>
        </p:nvSpPr>
        <p:spPr>
          <a:xfrm>
            <a:off x="5847176" y="5838354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5" name="Stern mit 5 Zacken 174"/>
          <p:cNvSpPr/>
          <p:nvPr/>
        </p:nvSpPr>
        <p:spPr>
          <a:xfrm>
            <a:off x="5847176" y="6335695"/>
            <a:ext cx="320040" cy="269227"/>
          </a:xfrm>
          <a:prstGeom prst="star5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804061" y="2980570"/>
            <a:ext cx="516734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7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(if CrCl ≥ 80)</a:t>
            </a:r>
            <a:endParaRPr lang="en-US" sz="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06" name="Textfeld 205"/>
          <p:cNvSpPr txBox="1"/>
          <p:nvPr/>
        </p:nvSpPr>
        <p:spPr>
          <a:xfrm>
            <a:off x="3307917" y="2980570"/>
            <a:ext cx="516734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7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(if CrCl ≥ 50)</a:t>
            </a:r>
            <a:endParaRPr lang="en-US" sz="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07" name="Textfeld 206"/>
          <p:cNvSpPr txBox="1"/>
          <p:nvPr/>
        </p:nvSpPr>
        <p:spPr>
          <a:xfrm>
            <a:off x="2742735" y="2980570"/>
            <a:ext cx="51673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7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(if CrCl ≥ 30)</a:t>
            </a:r>
            <a:endParaRPr lang="en-US" sz="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493709" y="4737845"/>
            <a:ext cx="324000" cy="1977282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72000" bIns="36000" rtlCol="0" anchor="ctr"/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No bridging</a:t>
            </a: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138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7326146" y="66612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7796345" y="66612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8394468" y="66612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8836091" y="66612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7454732" y="274465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7896356" y="274465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8394468" y="274465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8836091" y="274465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8570952" y="485932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8979890" y="485932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" name="Rechteck 195"/>
          <p:cNvSpPr/>
          <p:nvPr/>
        </p:nvSpPr>
        <p:spPr>
          <a:xfrm>
            <a:off x="6683201" y="4738599"/>
            <a:ext cx="1586881" cy="1975967"/>
          </a:xfrm>
          <a:prstGeom prst="rect">
            <a:avLst/>
          </a:prstGeom>
          <a:solidFill>
            <a:srgbClr val="00CC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Consider postoperative </a:t>
            </a:r>
            <a:r>
              <a:rPr lang="en-US" sz="1600" dirty="0" err="1" smtClean="0">
                <a:solidFill>
                  <a:prstClr val="black"/>
                </a:solidFill>
              </a:rPr>
              <a:t>thrombo</a:t>
            </a:r>
            <a:r>
              <a:rPr lang="en-US" sz="1600" dirty="0" smtClean="0">
                <a:solidFill>
                  <a:prstClr val="black"/>
                </a:solidFill>
              </a:rPr>
              <a:t>-prophylaxis per hospital protocol</a:t>
            </a:r>
            <a:endParaRPr lang="en-US" sz="1600" dirty="0">
              <a:solidFill>
                <a:prstClr val="black"/>
              </a:solidFill>
            </a:endParaRPr>
          </a:p>
        </p:txBody>
      </p:sp>
      <p:pic>
        <p:nvPicPr>
          <p:cNvPr id="199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6711269" y="666127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" name="Textfeld 201"/>
          <p:cNvSpPr txBox="1"/>
          <p:nvPr/>
        </p:nvSpPr>
        <p:spPr>
          <a:xfrm rot="16200000">
            <a:off x="7446380" y="5631756"/>
            <a:ext cx="1969200" cy="1881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1000" dirty="0" smtClean="0">
                <a:solidFill>
                  <a:prstClr val="black"/>
                </a:solidFill>
              </a:rPr>
              <a:t>Restart ≥ 48h (-72h) post surgery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3" name="Textfeld 202"/>
          <p:cNvSpPr txBox="1"/>
          <p:nvPr/>
        </p:nvSpPr>
        <p:spPr>
          <a:xfrm rot="16200000">
            <a:off x="5315050" y="1392026"/>
            <a:ext cx="1936800" cy="1881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1050" dirty="0" smtClean="0">
                <a:solidFill>
                  <a:prstClr val="black"/>
                </a:solidFill>
              </a:rPr>
              <a:t>Restart ≥ 6h post surgery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223" name="Rechteck 222"/>
          <p:cNvSpPr/>
          <p:nvPr/>
        </p:nvSpPr>
        <p:spPr>
          <a:xfrm>
            <a:off x="3322694" y="4739798"/>
            <a:ext cx="1494363" cy="1987200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800" b="1" dirty="0">
                <a:solidFill>
                  <a:prstClr val="black"/>
                </a:solidFill>
              </a:rPr>
              <a:t>No bridging (heparin / LMWH)</a:t>
            </a:r>
          </a:p>
        </p:txBody>
      </p:sp>
      <p:sp>
        <p:nvSpPr>
          <p:cNvPr id="217" name="Rechteck 216"/>
          <p:cNvSpPr/>
          <p:nvPr/>
        </p:nvSpPr>
        <p:spPr>
          <a:xfrm>
            <a:off x="4846095" y="4736218"/>
            <a:ext cx="576000" cy="198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218" name="Rechteck 217"/>
          <p:cNvSpPr/>
          <p:nvPr/>
        </p:nvSpPr>
        <p:spPr>
          <a:xfrm>
            <a:off x="4846619" y="4778563"/>
            <a:ext cx="576000" cy="1946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>
                <a:solidFill>
                  <a:prstClr val="black"/>
                </a:solidFill>
              </a:rPr>
              <a:t>Consider plasma level measurements </a:t>
            </a:r>
            <a:br>
              <a:rPr lang="en-US" sz="12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(in special situations *)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146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6711269" y="2749992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" name="Textfeld 147"/>
          <p:cNvSpPr txBox="1"/>
          <p:nvPr/>
        </p:nvSpPr>
        <p:spPr>
          <a:xfrm>
            <a:off x="6690344" y="2541606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9" name="Textfeld 148"/>
          <p:cNvSpPr txBox="1"/>
          <p:nvPr/>
        </p:nvSpPr>
        <p:spPr>
          <a:xfrm>
            <a:off x="6959328" y="2541606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2" name="Textfeld 211"/>
          <p:cNvSpPr txBox="1"/>
          <p:nvPr/>
        </p:nvSpPr>
        <p:spPr>
          <a:xfrm>
            <a:off x="4404344" y="2541606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3" name="Textfeld 212"/>
          <p:cNvSpPr txBox="1"/>
          <p:nvPr/>
        </p:nvSpPr>
        <p:spPr>
          <a:xfrm>
            <a:off x="4686028" y="2541606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011132"/>
              </p:ext>
            </p:extLst>
          </p:nvPr>
        </p:nvGraphicFramePr>
        <p:xfrm>
          <a:off x="1398827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9" name="Image" r:id="rId6" imgW="469800" imgH="253800" progId="Photoshop.Image.13">
                  <p:embed/>
                </p:oleObj>
              </mc:Choice>
              <mc:Fallback>
                <p:oleObj name="Image" r:id="rId6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98827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" name="Objekt 2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818732"/>
              </p:ext>
            </p:extLst>
          </p:nvPr>
        </p:nvGraphicFramePr>
        <p:xfrm>
          <a:off x="1806021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0" name="Image" r:id="rId8" imgW="469800" imgH="253800" progId="Photoshop.Image.13">
                  <p:embed/>
                </p:oleObj>
              </mc:Choice>
              <mc:Fallback>
                <p:oleObj name="Image" r:id="rId8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06021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0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2368545" y="66612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1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2810169" y="666125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6" name="Objekt 2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12330"/>
              </p:ext>
            </p:extLst>
          </p:nvPr>
        </p:nvGraphicFramePr>
        <p:xfrm>
          <a:off x="2402127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1" name="Image" r:id="rId9" imgW="469800" imgH="253800" progId="Photoshop.Image.13">
                  <p:embed/>
                </p:oleObj>
              </mc:Choice>
              <mc:Fallback>
                <p:oleObj name="Image" r:id="rId9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02127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" name="Objekt 2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573253"/>
              </p:ext>
            </p:extLst>
          </p:nvPr>
        </p:nvGraphicFramePr>
        <p:xfrm>
          <a:off x="2809321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" name="Image" r:id="rId10" imgW="469800" imgH="253800" progId="Photoshop.Image.13">
                  <p:embed/>
                </p:oleObj>
              </mc:Choice>
              <mc:Fallback>
                <p:oleObj name="Image" r:id="rId10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09321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8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3371845" y="66612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3813469" y="666125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4" name="Objekt 2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365572"/>
              </p:ext>
            </p:extLst>
          </p:nvPr>
        </p:nvGraphicFramePr>
        <p:xfrm>
          <a:off x="3405427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3" name="Image" r:id="rId11" imgW="469800" imgH="253800" progId="Photoshop.Image.13">
                  <p:embed/>
                </p:oleObj>
              </mc:Choice>
              <mc:Fallback>
                <p:oleObj name="Image" r:id="rId11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05427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" name="Objekt 2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005211"/>
              </p:ext>
            </p:extLst>
          </p:nvPr>
        </p:nvGraphicFramePr>
        <p:xfrm>
          <a:off x="3812621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4" name="Image" r:id="rId12" imgW="469800" imgH="253800" progId="Photoshop.Image.13">
                  <p:embed/>
                </p:oleObj>
              </mc:Choice>
              <mc:Fallback>
                <p:oleObj name="Image" r:id="rId12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2621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4387845" y="666126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2" descr="Bildergebnis für dabigatran capsul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0" t="52778" r="4058" b="5504"/>
          <a:stretch/>
        </p:blipFill>
        <p:spPr bwMode="auto">
          <a:xfrm rot="5400000">
            <a:off x="4918369" y="666125"/>
            <a:ext cx="369601" cy="1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2" name="Objekt 2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48037"/>
              </p:ext>
            </p:extLst>
          </p:nvPr>
        </p:nvGraphicFramePr>
        <p:xfrm>
          <a:off x="4421427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" name="Image" r:id="rId13" imgW="469800" imgH="253800" progId="Photoshop.Image.13">
                  <p:embed/>
                </p:oleObj>
              </mc:Choice>
              <mc:Fallback>
                <p:oleObj name="Image" r:id="rId13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21427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" name="Objekt 2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866066"/>
              </p:ext>
            </p:extLst>
          </p:nvPr>
        </p:nvGraphicFramePr>
        <p:xfrm>
          <a:off x="4917521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6" name="Image" r:id="rId14" imgW="469800" imgH="253800" progId="Photoshop.Image.13">
                  <p:embed/>
                </p:oleObj>
              </mc:Choice>
              <mc:Fallback>
                <p:oleObj name="Image" r:id="rId14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17521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" name="Objekt 2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979073"/>
              </p:ext>
            </p:extLst>
          </p:nvPr>
        </p:nvGraphicFramePr>
        <p:xfrm>
          <a:off x="1398827" y="327352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7" name="Image" r:id="rId15" imgW="469800" imgH="253800" progId="Photoshop.Image.13">
                  <p:embed/>
                </p:oleObj>
              </mc:Choice>
              <mc:Fallback>
                <p:oleObj name="Image" r:id="rId15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98827" y="327352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" name="Objekt 2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651504"/>
              </p:ext>
            </p:extLst>
          </p:nvPr>
        </p:nvGraphicFramePr>
        <p:xfrm>
          <a:off x="1806021" y="327352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8" name="Image" r:id="rId16" imgW="469800" imgH="253800" progId="Photoshop.Image.13">
                  <p:embed/>
                </p:oleObj>
              </mc:Choice>
              <mc:Fallback>
                <p:oleObj name="Image" r:id="rId16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06021" y="327352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" name="Objekt 2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330210"/>
              </p:ext>
            </p:extLst>
          </p:nvPr>
        </p:nvGraphicFramePr>
        <p:xfrm>
          <a:off x="2402127" y="327352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9" name="Image" r:id="rId17" imgW="469800" imgH="253800" progId="Photoshop.Image.13">
                  <p:embed/>
                </p:oleObj>
              </mc:Choice>
              <mc:Fallback>
                <p:oleObj name="Image" r:id="rId17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02127" y="327352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1" name="Objekt 2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998174"/>
              </p:ext>
            </p:extLst>
          </p:nvPr>
        </p:nvGraphicFramePr>
        <p:xfrm>
          <a:off x="2809321" y="327352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0" name="Image" r:id="rId18" imgW="469800" imgH="253800" progId="Photoshop.Image.13">
                  <p:embed/>
                </p:oleObj>
              </mc:Choice>
              <mc:Fallback>
                <p:oleObj name="Image" r:id="rId18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09321" y="327352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" name="Objekt 2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952914"/>
              </p:ext>
            </p:extLst>
          </p:nvPr>
        </p:nvGraphicFramePr>
        <p:xfrm>
          <a:off x="3405427" y="327352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1" name="Image" r:id="rId19" imgW="469800" imgH="253800" progId="Photoshop.Image.13">
                  <p:embed/>
                </p:oleObj>
              </mc:Choice>
              <mc:Fallback>
                <p:oleObj name="Image" r:id="rId19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05427" y="327352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" name="Objekt 2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36588"/>
              </p:ext>
            </p:extLst>
          </p:nvPr>
        </p:nvGraphicFramePr>
        <p:xfrm>
          <a:off x="3812621" y="327352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2" name="Image" r:id="rId20" imgW="469800" imgH="253800" progId="Photoshop.Image.13">
                  <p:embed/>
                </p:oleObj>
              </mc:Choice>
              <mc:Fallback>
                <p:oleObj name="Image" r:id="rId20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2621" y="327352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" name="Objekt 2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192337"/>
              </p:ext>
            </p:extLst>
          </p:nvPr>
        </p:nvGraphicFramePr>
        <p:xfrm>
          <a:off x="4459531" y="3292581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3" name="Image" r:id="rId21" imgW="469800" imgH="253800" progId="Photoshop.Image.13">
                  <p:embed/>
                </p:oleObj>
              </mc:Choice>
              <mc:Fallback>
                <p:oleObj name="Image" r:id="rId21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59531" y="3292581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" name="Textfeld 213"/>
          <p:cNvSpPr txBox="1"/>
          <p:nvPr/>
        </p:nvSpPr>
        <p:spPr>
          <a:xfrm>
            <a:off x="4371003" y="3098358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5" name="Textfeld 214"/>
          <p:cNvSpPr txBox="1"/>
          <p:nvPr/>
        </p:nvSpPr>
        <p:spPr>
          <a:xfrm>
            <a:off x="4765406" y="3098358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15" name="Textfeld 314"/>
          <p:cNvSpPr txBox="1"/>
          <p:nvPr/>
        </p:nvSpPr>
        <p:spPr>
          <a:xfrm>
            <a:off x="2792028" y="5086403"/>
            <a:ext cx="516734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7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(if CrCl ≥ 80)</a:t>
            </a:r>
            <a:endParaRPr lang="en-US" sz="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16" name="Textfeld 315"/>
          <p:cNvSpPr txBox="1"/>
          <p:nvPr/>
        </p:nvSpPr>
        <p:spPr>
          <a:xfrm>
            <a:off x="2295884" y="5086403"/>
            <a:ext cx="516734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7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(if CrCl ≥ 50)</a:t>
            </a:r>
            <a:endParaRPr lang="en-US" sz="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17" name="Textfeld 316"/>
          <p:cNvSpPr txBox="1"/>
          <p:nvPr/>
        </p:nvSpPr>
        <p:spPr>
          <a:xfrm>
            <a:off x="1730702" y="5086403"/>
            <a:ext cx="51673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7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(if CrCl ≥ 30)</a:t>
            </a:r>
            <a:endParaRPr lang="en-US" sz="7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26" name="Objekt 3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011799"/>
              </p:ext>
            </p:extLst>
          </p:nvPr>
        </p:nvGraphicFramePr>
        <p:xfrm>
          <a:off x="6731875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4" name="Image" r:id="rId22" imgW="469800" imgH="253800" progId="Photoshop.Image.13">
                  <p:embed/>
                </p:oleObj>
              </mc:Choice>
              <mc:Fallback>
                <p:oleObj name="Image" r:id="rId22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31875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" name="Objekt 3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648678"/>
              </p:ext>
            </p:extLst>
          </p:nvPr>
        </p:nvGraphicFramePr>
        <p:xfrm>
          <a:off x="7346046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5" name="Image" r:id="rId23" imgW="469800" imgH="253800" progId="Photoshop.Image.13">
                  <p:embed/>
                </p:oleObj>
              </mc:Choice>
              <mc:Fallback>
                <p:oleObj name="Image" r:id="rId23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46046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" name="Objekt 3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084550"/>
              </p:ext>
            </p:extLst>
          </p:nvPr>
        </p:nvGraphicFramePr>
        <p:xfrm>
          <a:off x="7808168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6" name="Image" r:id="rId24" imgW="469800" imgH="253800" progId="Photoshop.Image.13">
                  <p:embed/>
                </p:oleObj>
              </mc:Choice>
              <mc:Fallback>
                <p:oleObj name="Image" r:id="rId24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08168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" name="Objekt 3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376987"/>
              </p:ext>
            </p:extLst>
          </p:nvPr>
        </p:nvGraphicFramePr>
        <p:xfrm>
          <a:off x="8404274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7" name="Image" r:id="rId25" imgW="469800" imgH="253800" progId="Photoshop.Image.13">
                  <p:embed/>
                </p:oleObj>
              </mc:Choice>
              <mc:Fallback>
                <p:oleObj name="Image" r:id="rId25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04274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" name="Objekt 3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081434"/>
              </p:ext>
            </p:extLst>
          </p:nvPr>
        </p:nvGraphicFramePr>
        <p:xfrm>
          <a:off x="8849377" y="1142616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8" name="Image" r:id="rId26" imgW="469800" imgH="253800" progId="Photoshop.Image.13">
                  <p:embed/>
                </p:oleObj>
              </mc:Choice>
              <mc:Fallback>
                <p:oleObj name="Image" r:id="rId26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849377" y="1142616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" name="Objekt 3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062432"/>
              </p:ext>
            </p:extLst>
          </p:nvPr>
        </p:nvGraphicFramePr>
        <p:xfrm>
          <a:off x="6719970" y="3259983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19" name="Image" r:id="rId27" imgW="469800" imgH="253800" progId="Photoshop.Image.13">
                  <p:embed/>
                </p:oleObj>
              </mc:Choice>
              <mc:Fallback>
                <p:oleObj name="Image" r:id="rId27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19970" y="3259983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" name="Objekt 3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148108"/>
              </p:ext>
            </p:extLst>
          </p:nvPr>
        </p:nvGraphicFramePr>
        <p:xfrm>
          <a:off x="7465547" y="329257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0" name="Image" r:id="rId28" imgW="469800" imgH="253800" progId="Photoshop.Image.13">
                  <p:embed/>
                </p:oleObj>
              </mc:Choice>
              <mc:Fallback>
                <p:oleObj name="Image" r:id="rId28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65547" y="329257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" name="Objekt 3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994770"/>
              </p:ext>
            </p:extLst>
          </p:nvPr>
        </p:nvGraphicFramePr>
        <p:xfrm>
          <a:off x="7900685" y="329257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1" name="Image" r:id="rId29" imgW="469800" imgH="253800" progId="Photoshop.Image.13">
                  <p:embed/>
                </p:oleObj>
              </mc:Choice>
              <mc:Fallback>
                <p:oleObj name="Image" r:id="rId29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00685" y="329257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" name="Objekt 3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7936"/>
              </p:ext>
            </p:extLst>
          </p:nvPr>
        </p:nvGraphicFramePr>
        <p:xfrm>
          <a:off x="8404274" y="329257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2" name="Image" r:id="rId30" imgW="469800" imgH="253800" progId="Photoshop.Image.13">
                  <p:embed/>
                </p:oleObj>
              </mc:Choice>
              <mc:Fallback>
                <p:oleObj name="Image" r:id="rId30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04274" y="329257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" name="Objekt 3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397846"/>
              </p:ext>
            </p:extLst>
          </p:nvPr>
        </p:nvGraphicFramePr>
        <p:xfrm>
          <a:off x="8849377" y="329257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3" name="Image" r:id="rId31" imgW="469800" imgH="253800" progId="Photoshop.Image.13">
                  <p:embed/>
                </p:oleObj>
              </mc:Choice>
              <mc:Fallback>
                <p:oleObj name="Image" r:id="rId31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849377" y="329257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" name="Textfeld 149"/>
          <p:cNvSpPr txBox="1"/>
          <p:nvPr/>
        </p:nvSpPr>
        <p:spPr>
          <a:xfrm>
            <a:off x="6635577" y="3065819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1" name="Textfeld 150"/>
          <p:cNvSpPr txBox="1"/>
          <p:nvPr/>
        </p:nvSpPr>
        <p:spPr>
          <a:xfrm>
            <a:off x="7035528" y="3065819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01" name="Textfeld 200"/>
          <p:cNvSpPr txBox="1"/>
          <p:nvPr/>
        </p:nvSpPr>
        <p:spPr>
          <a:xfrm rot="16200000">
            <a:off x="6381878" y="3511010"/>
            <a:ext cx="1936800" cy="1881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1050" dirty="0" smtClean="0">
                <a:solidFill>
                  <a:prstClr val="black"/>
                </a:solidFill>
              </a:rPr>
              <a:t>Restart ≥ 24h post surgery</a:t>
            </a:r>
            <a:endParaRPr lang="en-US" sz="1050" dirty="0">
              <a:solidFill>
                <a:prstClr val="black"/>
              </a:solidFill>
            </a:endParaRPr>
          </a:p>
        </p:txBody>
      </p:sp>
      <p:graphicFrame>
        <p:nvGraphicFramePr>
          <p:cNvPr id="354" name="Objekt 3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082833"/>
              </p:ext>
            </p:extLst>
          </p:nvPr>
        </p:nvGraphicFramePr>
        <p:xfrm>
          <a:off x="1380528" y="536918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4" name="Image" r:id="rId32" imgW="469800" imgH="253800" progId="Photoshop.Image.13">
                  <p:embed/>
                </p:oleObj>
              </mc:Choice>
              <mc:Fallback>
                <p:oleObj name="Image" r:id="rId32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80528" y="536918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5" name="Objekt 3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36290"/>
              </p:ext>
            </p:extLst>
          </p:nvPr>
        </p:nvGraphicFramePr>
        <p:xfrm>
          <a:off x="1806021" y="536918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5" name="Image" r:id="rId33" imgW="469800" imgH="253800" progId="Photoshop.Image.13">
                  <p:embed/>
                </p:oleObj>
              </mc:Choice>
              <mc:Fallback>
                <p:oleObj name="Image" r:id="rId33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06021" y="536918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6" name="Objekt 3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967825"/>
              </p:ext>
            </p:extLst>
          </p:nvPr>
        </p:nvGraphicFramePr>
        <p:xfrm>
          <a:off x="2402127" y="536918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6" name="Image" r:id="rId34" imgW="469800" imgH="253800" progId="Photoshop.Image.13">
                  <p:embed/>
                </p:oleObj>
              </mc:Choice>
              <mc:Fallback>
                <p:oleObj name="Image" r:id="rId34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02127" y="536918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" name="Objekt 3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766491"/>
              </p:ext>
            </p:extLst>
          </p:nvPr>
        </p:nvGraphicFramePr>
        <p:xfrm>
          <a:off x="2809321" y="5369189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7" name="Image" r:id="rId35" imgW="469800" imgH="253800" progId="Photoshop.Image.13">
                  <p:embed/>
                </p:oleObj>
              </mc:Choice>
              <mc:Fallback>
                <p:oleObj name="Image" r:id="rId35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09321" y="5369189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" name="Objekt 3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675881"/>
              </p:ext>
            </p:extLst>
          </p:nvPr>
        </p:nvGraphicFramePr>
        <p:xfrm>
          <a:off x="8575724" y="5387444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8" name="Image" r:id="rId36" imgW="469800" imgH="253800" progId="Photoshop.Image.13">
                  <p:embed/>
                </p:oleObj>
              </mc:Choice>
              <mc:Fallback>
                <p:oleObj name="Image" r:id="rId36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75724" y="5387444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9" name="Objekt 3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25308"/>
              </p:ext>
            </p:extLst>
          </p:nvPr>
        </p:nvGraphicFramePr>
        <p:xfrm>
          <a:off x="8982727" y="5387444"/>
          <a:ext cx="366916" cy="1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9" name="Image" r:id="rId37" imgW="469800" imgH="253800" progId="Photoshop.Image.13">
                  <p:embed/>
                </p:oleObj>
              </mc:Choice>
              <mc:Fallback>
                <p:oleObj name="Image" r:id="rId37" imgW="469800" imgH="2538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82727" y="5387444"/>
                        <a:ext cx="366916" cy="19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2" name="Gruppieren 191"/>
          <p:cNvGrpSpPr/>
          <p:nvPr/>
        </p:nvGrpSpPr>
        <p:grpSpPr>
          <a:xfrm>
            <a:off x="1420946" y="1590501"/>
            <a:ext cx="288000" cy="288000"/>
            <a:chOff x="1432296" y="1795760"/>
            <a:chExt cx="252000" cy="254827"/>
          </a:xfrm>
        </p:grpSpPr>
        <p:pic>
          <p:nvPicPr>
            <p:cNvPr id="193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5" name="Gruppieren 194"/>
          <p:cNvGrpSpPr/>
          <p:nvPr/>
        </p:nvGrpSpPr>
        <p:grpSpPr>
          <a:xfrm>
            <a:off x="2445420" y="1590501"/>
            <a:ext cx="288000" cy="288000"/>
            <a:chOff x="1432296" y="1795760"/>
            <a:chExt cx="252000" cy="254827"/>
          </a:xfrm>
        </p:grpSpPr>
        <p:pic>
          <p:nvPicPr>
            <p:cNvPr id="197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0" name="Gruppieren 199"/>
          <p:cNvGrpSpPr/>
          <p:nvPr/>
        </p:nvGrpSpPr>
        <p:grpSpPr>
          <a:xfrm>
            <a:off x="3440832" y="1590501"/>
            <a:ext cx="288000" cy="288000"/>
            <a:chOff x="1432296" y="1795760"/>
            <a:chExt cx="252000" cy="254827"/>
          </a:xfrm>
        </p:grpSpPr>
        <p:pic>
          <p:nvPicPr>
            <p:cNvPr id="204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8" name="Gruppieren 207"/>
          <p:cNvGrpSpPr/>
          <p:nvPr/>
        </p:nvGrpSpPr>
        <p:grpSpPr>
          <a:xfrm>
            <a:off x="4448944" y="1590501"/>
            <a:ext cx="288000" cy="288000"/>
            <a:chOff x="1432296" y="1795760"/>
            <a:chExt cx="252000" cy="254827"/>
          </a:xfrm>
        </p:grpSpPr>
        <p:pic>
          <p:nvPicPr>
            <p:cNvPr id="209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0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1" name="Gruppieren 210"/>
          <p:cNvGrpSpPr/>
          <p:nvPr/>
        </p:nvGrpSpPr>
        <p:grpSpPr>
          <a:xfrm>
            <a:off x="1856656" y="2095497"/>
            <a:ext cx="288000" cy="288000"/>
            <a:chOff x="1432296" y="1795760"/>
            <a:chExt cx="252000" cy="254827"/>
          </a:xfrm>
        </p:grpSpPr>
        <p:pic>
          <p:nvPicPr>
            <p:cNvPr id="216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2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Gruppieren 223"/>
          <p:cNvGrpSpPr/>
          <p:nvPr/>
        </p:nvGrpSpPr>
        <p:grpSpPr>
          <a:xfrm>
            <a:off x="2864768" y="2095497"/>
            <a:ext cx="288000" cy="288000"/>
            <a:chOff x="1432296" y="1795760"/>
            <a:chExt cx="252000" cy="254827"/>
          </a:xfrm>
        </p:grpSpPr>
        <p:pic>
          <p:nvPicPr>
            <p:cNvPr id="225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6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7" name="Gruppieren 226"/>
          <p:cNvGrpSpPr/>
          <p:nvPr/>
        </p:nvGrpSpPr>
        <p:grpSpPr>
          <a:xfrm>
            <a:off x="3891930" y="2095497"/>
            <a:ext cx="288000" cy="288000"/>
            <a:chOff x="1432296" y="1795760"/>
            <a:chExt cx="252000" cy="254827"/>
          </a:xfrm>
        </p:grpSpPr>
        <p:pic>
          <p:nvPicPr>
            <p:cNvPr id="228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9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0" name="Gruppieren 229"/>
          <p:cNvGrpSpPr/>
          <p:nvPr/>
        </p:nvGrpSpPr>
        <p:grpSpPr>
          <a:xfrm>
            <a:off x="4953000" y="2095497"/>
            <a:ext cx="288000" cy="288000"/>
            <a:chOff x="1432296" y="1795760"/>
            <a:chExt cx="252000" cy="254827"/>
          </a:xfrm>
        </p:grpSpPr>
        <p:pic>
          <p:nvPicPr>
            <p:cNvPr id="231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2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3" name="Gruppieren 232"/>
          <p:cNvGrpSpPr/>
          <p:nvPr/>
        </p:nvGrpSpPr>
        <p:grpSpPr>
          <a:xfrm>
            <a:off x="7401272" y="1590501"/>
            <a:ext cx="288000" cy="288000"/>
            <a:chOff x="1432296" y="1795760"/>
            <a:chExt cx="252000" cy="254827"/>
          </a:xfrm>
        </p:grpSpPr>
        <p:pic>
          <p:nvPicPr>
            <p:cNvPr id="234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7" name="Gruppieren 236"/>
          <p:cNvGrpSpPr/>
          <p:nvPr/>
        </p:nvGrpSpPr>
        <p:grpSpPr>
          <a:xfrm>
            <a:off x="8425746" y="1590501"/>
            <a:ext cx="288000" cy="288000"/>
            <a:chOff x="1432296" y="1795760"/>
            <a:chExt cx="252000" cy="254827"/>
          </a:xfrm>
        </p:grpSpPr>
        <p:pic>
          <p:nvPicPr>
            <p:cNvPr id="266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7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8" name="Gruppieren 267"/>
          <p:cNvGrpSpPr/>
          <p:nvPr/>
        </p:nvGrpSpPr>
        <p:grpSpPr>
          <a:xfrm>
            <a:off x="7844602" y="2095497"/>
            <a:ext cx="288000" cy="288000"/>
            <a:chOff x="1432296" y="1795760"/>
            <a:chExt cx="252000" cy="254827"/>
          </a:xfrm>
        </p:grpSpPr>
        <p:pic>
          <p:nvPicPr>
            <p:cNvPr id="269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6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7" name="Gruppieren 286"/>
          <p:cNvGrpSpPr/>
          <p:nvPr/>
        </p:nvGrpSpPr>
        <p:grpSpPr>
          <a:xfrm>
            <a:off x="8867954" y="2095497"/>
            <a:ext cx="288000" cy="288000"/>
            <a:chOff x="1432296" y="1795760"/>
            <a:chExt cx="252000" cy="254827"/>
          </a:xfrm>
        </p:grpSpPr>
        <p:pic>
          <p:nvPicPr>
            <p:cNvPr id="302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4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2" name="Gruppieren 321"/>
          <p:cNvGrpSpPr/>
          <p:nvPr/>
        </p:nvGrpSpPr>
        <p:grpSpPr>
          <a:xfrm>
            <a:off x="6512932" y="1590501"/>
            <a:ext cx="288000" cy="288000"/>
            <a:chOff x="1432296" y="1795760"/>
            <a:chExt cx="252000" cy="254827"/>
          </a:xfrm>
        </p:grpSpPr>
        <p:pic>
          <p:nvPicPr>
            <p:cNvPr id="323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4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5" name="Gruppieren 324"/>
          <p:cNvGrpSpPr/>
          <p:nvPr/>
        </p:nvGrpSpPr>
        <p:grpSpPr>
          <a:xfrm>
            <a:off x="6776060" y="2095497"/>
            <a:ext cx="288000" cy="288000"/>
            <a:chOff x="1432296" y="1795760"/>
            <a:chExt cx="252000" cy="254827"/>
          </a:xfrm>
        </p:grpSpPr>
        <p:pic>
          <p:nvPicPr>
            <p:cNvPr id="344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5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6" name="Textfeld 345"/>
          <p:cNvSpPr txBox="1"/>
          <p:nvPr/>
        </p:nvSpPr>
        <p:spPr>
          <a:xfrm>
            <a:off x="6690344" y="460567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7" name="Textfeld 346"/>
          <p:cNvSpPr txBox="1"/>
          <p:nvPr/>
        </p:nvSpPr>
        <p:spPr>
          <a:xfrm>
            <a:off x="6959328" y="460567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8" name="Textfeld 347"/>
          <p:cNvSpPr txBox="1"/>
          <p:nvPr/>
        </p:nvSpPr>
        <p:spPr>
          <a:xfrm>
            <a:off x="6652244" y="949678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9" name="Textfeld 348"/>
          <p:cNvSpPr txBox="1"/>
          <p:nvPr/>
        </p:nvSpPr>
        <p:spPr>
          <a:xfrm>
            <a:off x="7035528" y="949678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0" name="Textfeld 379"/>
          <p:cNvSpPr txBox="1"/>
          <p:nvPr/>
        </p:nvSpPr>
        <p:spPr>
          <a:xfrm>
            <a:off x="6430265" y="1449361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1" name="Textfeld 380"/>
          <p:cNvSpPr txBox="1"/>
          <p:nvPr/>
        </p:nvSpPr>
        <p:spPr>
          <a:xfrm>
            <a:off x="6744045" y="1449361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2" name="Textfeld 381"/>
          <p:cNvSpPr txBox="1"/>
          <p:nvPr/>
        </p:nvSpPr>
        <p:spPr>
          <a:xfrm>
            <a:off x="6687587" y="1948372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3" name="Textfeld 382"/>
          <p:cNvSpPr txBox="1"/>
          <p:nvPr/>
        </p:nvSpPr>
        <p:spPr>
          <a:xfrm>
            <a:off x="7014724" y="1948372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384" name="Gruppieren 383"/>
          <p:cNvGrpSpPr/>
          <p:nvPr/>
        </p:nvGrpSpPr>
        <p:grpSpPr>
          <a:xfrm>
            <a:off x="1420946" y="3712466"/>
            <a:ext cx="288000" cy="288000"/>
            <a:chOff x="1432296" y="1795760"/>
            <a:chExt cx="252000" cy="254827"/>
          </a:xfrm>
        </p:grpSpPr>
        <p:pic>
          <p:nvPicPr>
            <p:cNvPr id="385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6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7" name="Gruppieren 386"/>
          <p:cNvGrpSpPr/>
          <p:nvPr/>
        </p:nvGrpSpPr>
        <p:grpSpPr>
          <a:xfrm>
            <a:off x="2445420" y="3712466"/>
            <a:ext cx="288000" cy="288000"/>
            <a:chOff x="1432296" y="1795760"/>
            <a:chExt cx="252000" cy="254827"/>
          </a:xfrm>
        </p:grpSpPr>
        <p:pic>
          <p:nvPicPr>
            <p:cNvPr id="388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9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0" name="Gruppieren 389"/>
          <p:cNvGrpSpPr/>
          <p:nvPr/>
        </p:nvGrpSpPr>
        <p:grpSpPr>
          <a:xfrm>
            <a:off x="3440832" y="3712466"/>
            <a:ext cx="288000" cy="288000"/>
            <a:chOff x="1432296" y="1795760"/>
            <a:chExt cx="252000" cy="254827"/>
          </a:xfrm>
        </p:grpSpPr>
        <p:pic>
          <p:nvPicPr>
            <p:cNvPr id="391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2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3" name="Gruppieren 392"/>
          <p:cNvGrpSpPr/>
          <p:nvPr/>
        </p:nvGrpSpPr>
        <p:grpSpPr>
          <a:xfrm>
            <a:off x="4448944" y="3712466"/>
            <a:ext cx="288000" cy="288000"/>
            <a:chOff x="1432296" y="1795760"/>
            <a:chExt cx="252000" cy="254827"/>
          </a:xfrm>
        </p:grpSpPr>
        <p:pic>
          <p:nvPicPr>
            <p:cNvPr id="394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5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6" name="Gruppieren 395"/>
          <p:cNvGrpSpPr/>
          <p:nvPr/>
        </p:nvGrpSpPr>
        <p:grpSpPr>
          <a:xfrm>
            <a:off x="1856656" y="4223174"/>
            <a:ext cx="288000" cy="288000"/>
            <a:chOff x="1432296" y="1795760"/>
            <a:chExt cx="252000" cy="254827"/>
          </a:xfrm>
        </p:grpSpPr>
        <p:pic>
          <p:nvPicPr>
            <p:cNvPr id="397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8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9" name="Gruppieren 398"/>
          <p:cNvGrpSpPr/>
          <p:nvPr/>
        </p:nvGrpSpPr>
        <p:grpSpPr>
          <a:xfrm>
            <a:off x="2864768" y="4223174"/>
            <a:ext cx="288000" cy="288000"/>
            <a:chOff x="1432296" y="1795760"/>
            <a:chExt cx="252000" cy="254827"/>
          </a:xfrm>
        </p:grpSpPr>
        <p:pic>
          <p:nvPicPr>
            <p:cNvPr id="400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1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2" name="Gruppieren 401"/>
          <p:cNvGrpSpPr/>
          <p:nvPr/>
        </p:nvGrpSpPr>
        <p:grpSpPr>
          <a:xfrm>
            <a:off x="3891930" y="4223174"/>
            <a:ext cx="288000" cy="288000"/>
            <a:chOff x="1432296" y="1795760"/>
            <a:chExt cx="252000" cy="254827"/>
          </a:xfrm>
        </p:grpSpPr>
        <p:pic>
          <p:nvPicPr>
            <p:cNvPr id="403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4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5" name="Gruppieren 404"/>
          <p:cNvGrpSpPr/>
          <p:nvPr/>
        </p:nvGrpSpPr>
        <p:grpSpPr>
          <a:xfrm>
            <a:off x="1420946" y="5820500"/>
            <a:ext cx="288000" cy="288000"/>
            <a:chOff x="1432296" y="1795760"/>
            <a:chExt cx="252000" cy="254827"/>
          </a:xfrm>
        </p:grpSpPr>
        <p:pic>
          <p:nvPicPr>
            <p:cNvPr id="406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8" name="Gruppieren 407"/>
          <p:cNvGrpSpPr/>
          <p:nvPr/>
        </p:nvGrpSpPr>
        <p:grpSpPr>
          <a:xfrm>
            <a:off x="2445420" y="5820500"/>
            <a:ext cx="288000" cy="288000"/>
            <a:chOff x="1432296" y="1795760"/>
            <a:chExt cx="252000" cy="254827"/>
          </a:xfrm>
        </p:grpSpPr>
        <p:pic>
          <p:nvPicPr>
            <p:cNvPr id="409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1" name="Gruppieren 410"/>
          <p:cNvGrpSpPr/>
          <p:nvPr/>
        </p:nvGrpSpPr>
        <p:grpSpPr>
          <a:xfrm>
            <a:off x="1856656" y="6321684"/>
            <a:ext cx="288000" cy="288000"/>
            <a:chOff x="1432296" y="1795760"/>
            <a:chExt cx="252000" cy="254827"/>
          </a:xfrm>
        </p:grpSpPr>
        <p:pic>
          <p:nvPicPr>
            <p:cNvPr id="412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3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4" name="Gruppieren 413"/>
          <p:cNvGrpSpPr/>
          <p:nvPr/>
        </p:nvGrpSpPr>
        <p:grpSpPr>
          <a:xfrm>
            <a:off x="2864768" y="6321684"/>
            <a:ext cx="288000" cy="288000"/>
            <a:chOff x="1432296" y="1795760"/>
            <a:chExt cx="252000" cy="254827"/>
          </a:xfrm>
        </p:grpSpPr>
        <p:pic>
          <p:nvPicPr>
            <p:cNvPr id="415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6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7" name="Gruppieren 416"/>
          <p:cNvGrpSpPr/>
          <p:nvPr/>
        </p:nvGrpSpPr>
        <p:grpSpPr>
          <a:xfrm>
            <a:off x="8625408" y="5820500"/>
            <a:ext cx="288000" cy="288000"/>
            <a:chOff x="1432296" y="1795760"/>
            <a:chExt cx="252000" cy="254827"/>
          </a:xfrm>
        </p:grpSpPr>
        <p:pic>
          <p:nvPicPr>
            <p:cNvPr id="418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0" name="Gruppieren 419"/>
          <p:cNvGrpSpPr/>
          <p:nvPr/>
        </p:nvGrpSpPr>
        <p:grpSpPr>
          <a:xfrm>
            <a:off x="9044756" y="6321684"/>
            <a:ext cx="288000" cy="288000"/>
            <a:chOff x="1432296" y="1795760"/>
            <a:chExt cx="252000" cy="254827"/>
          </a:xfrm>
        </p:grpSpPr>
        <p:pic>
          <p:nvPicPr>
            <p:cNvPr id="421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2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3" name="Gruppieren 422"/>
          <p:cNvGrpSpPr/>
          <p:nvPr/>
        </p:nvGrpSpPr>
        <p:grpSpPr>
          <a:xfrm>
            <a:off x="7503608" y="3712466"/>
            <a:ext cx="288000" cy="288000"/>
            <a:chOff x="1432296" y="1795760"/>
            <a:chExt cx="252000" cy="254827"/>
          </a:xfrm>
        </p:grpSpPr>
        <p:pic>
          <p:nvPicPr>
            <p:cNvPr id="424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5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6" name="Gruppieren 425"/>
          <p:cNvGrpSpPr/>
          <p:nvPr/>
        </p:nvGrpSpPr>
        <p:grpSpPr>
          <a:xfrm>
            <a:off x="8441607" y="3712466"/>
            <a:ext cx="288000" cy="288000"/>
            <a:chOff x="1432296" y="1795760"/>
            <a:chExt cx="252000" cy="254827"/>
          </a:xfrm>
        </p:grpSpPr>
        <p:pic>
          <p:nvPicPr>
            <p:cNvPr id="427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8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9" name="Gruppieren 428"/>
          <p:cNvGrpSpPr/>
          <p:nvPr/>
        </p:nvGrpSpPr>
        <p:grpSpPr>
          <a:xfrm>
            <a:off x="7939318" y="4223174"/>
            <a:ext cx="288000" cy="288000"/>
            <a:chOff x="1432296" y="1795760"/>
            <a:chExt cx="252000" cy="254827"/>
          </a:xfrm>
        </p:grpSpPr>
        <p:pic>
          <p:nvPicPr>
            <p:cNvPr id="430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1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2" name="Gruppieren 431"/>
          <p:cNvGrpSpPr/>
          <p:nvPr/>
        </p:nvGrpSpPr>
        <p:grpSpPr>
          <a:xfrm>
            <a:off x="8893039" y="4223174"/>
            <a:ext cx="288000" cy="288000"/>
            <a:chOff x="1432296" y="1795760"/>
            <a:chExt cx="252000" cy="254827"/>
          </a:xfrm>
        </p:grpSpPr>
        <p:pic>
          <p:nvPicPr>
            <p:cNvPr id="433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4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5" name="Gruppieren 434"/>
          <p:cNvGrpSpPr/>
          <p:nvPr/>
        </p:nvGrpSpPr>
        <p:grpSpPr>
          <a:xfrm>
            <a:off x="6753200" y="3715725"/>
            <a:ext cx="288000" cy="288000"/>
            <a:chOff x="1432296" y="1795760"/>
            <a:chExt cx="252000" cy="254827"/>
          </a:xfrm>
        </p:grpSpPr>
        <p:pic>
          <p:nvPicPr>
            <p:cNvPr id="436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7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8" name="Gruppieren 437"/>
          <p:cNvGrpSpPr/>
          <p:nvPr/>
        </p:nvGrpSpPr>
        <p:grpSpPr>
          <a:xfrm>
            <a:off x="6753200" y="4225865"/>
            <a:ext cx="288000" cy="288000"/>
            <a:chOff x="1432296" y="1795760"/>
            <a:chExt cx="252000" cy="254827"/>
          </a:xfrm>
        </p:grpSpPr>
        <p:pic>
          <p:nvPicPr>
            <p:cNvPr id="439" name="Picture 8" descr="Bildergebnis für lixiana pill"/>
            <p:cNvPicPr>
              <a:picLocks noChangeAspect="1" noChangeArrowheads="1"/>
            </p:cNvPicPr>
            <p:nvPr/>
          </p:nvPicPr>
          <p:blipFill rotWithShape="1"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0" t="4930" r="2055" b="2577"/>
            <a:stretch/>
          </p:blipFill>
          <p:spPr bwMode="auto">
            <a:xfrm>
              <a:off x="1432296" y="1797075"/>
              <a:ext cx="252000" cy="2535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0" name="Picture 6" descr="Bildergebnis für rivaroxaban 20 pill"/>
            <p:cNvPicPr>
              <a:picLocks noChangeAspect="1" noChangeArrowheads="1"/>
            </p:cNvPicPr>
            <p:nvPr/>
          </p:nvPicPr>
          <p:blipFill rotWithShape="1"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76" t="6622" r="55096" b="6940"/>
            <a:stretch/>
          </p:blipFill>
          <p:spPr bwMode="auto">
            <a:xfrm>
              <a:off x="1550045" y="1795760"/>
              <a:ext cx="128234" cy="2548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1" name="Textfeld 440"/>
          <p:cNvSpPr txBox="1"/>
          <p:nvPr/>
        </p:nvSpPr>
        <p:spPr>
          <a:xfrm>
            <a:off x="6652244" y="3576543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42" name="Textfeld 441"/>
          <p:cNvSpPr txBox="1"/>
          <p:nvPr/>
        </p:nvSpPr>
        <p:spPr>
          <a:xfrm>
            <a:off x="7019486" y="3576543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43" name="Textfeld 442"/>
          <p:cNvSpPr txBox="1"/>
          <p:nvPr/>
        </p:nvSpPr>
        <p:spPr>
          <a:xfrm>
            <a:off x="6652244" y="4081849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44" name="Textfeld 443"/>
          <p:cNvSpPr txBox="1"/>
          <p:nvPr/>
        </p:nvSpPr>
        <p:spPr>
          <a:xfrm>
            <a:off x="7011465" y="4081849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45" name="Textfeld 444"/>
          <p:cNvSpPr txBox="1"/>
          <p:nvPr/>
        </p:nvSpPr>
        <p:spPr>
          <a:xfrm>
            <a:off x="4351953" y="3581303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46" name="Textfeld 445"/>
          <p:cNvSpPr txBox="1"/>
          <p:nvPr/>
        </p:nvSpPr>
        <p:spPr>
          <a:xfrm>
            <a:off x="4708256" y="3581303"/>
            <a:ext cx="1362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en-US" sz="32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0" y="6402"/>
            <a:ext cx="651011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de-CH" sz="1400" b="1" u="sng" dirty="0" smtClean="0"/>
              <a:t>Fig. </a:t>
            </a:r>
            <a:r>
              <a:rPr lang="de-CH" sz="1400" b="1" u="sng" dirty="0"/>
              <a:t>8</a:t>
            </a:r>
          </a:p>
        </p:txBody>
      </p:sp>
      <p:sp>
        <p:nvSpPr>
          <p:cNvPr id="242" name="Rechteck 241"/>
          <p:cNvSpPr/>
          <p:nvPr/>
        </p:nvSpPr>
        <p:spPr>
          <a:xfrm>
            <a:off x="5488947" y="2632148"/>
            <a:ext cx="324000" cy="1936800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72000" bIns="36000" rtlCol="0" anchor="ctr"/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No bridging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3" name="Rechteck 242"/>
          <p:cNvSpPr/>
          <p:nvPr/>
        </p:nvSpPr>
        <p:spPr>
          <a:xfrm>
            <a:off x="5488947" y="517947"/>
            <a:ext cx="324000" cy="1936800"/>
          </a:xfrm>
          <a:prstGeom prst="rect">
            <a:avLst/>
          </a:prstGeom>
          <a:solidFill>
            <a:schemeClr val="accent4">
              <a:lumMod val="40000"/>
              <a:lumOff val="6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72000" bIns="36000" rtlCol="0" anchor="ctr"/>
          <a:lstStyle/>
          <a:p>
            <a:pPr algn="ctr"/>
            <a:r>
              <a:rPr lang="en-US" sz="1800" dirty="0" smtClean="0">
                <a:solidFill>
                  <a:prstClr val="black"/>
                </a:solidFill>
              </a:rPr>
              <a:t>No bridging</a:t>
            </a:r>
            <a:endParaRPr lang="en-US" sz="1800" dirty="0">
              <a:solidFill>
                <a:prstClr val="black"/>
              </a:solidFill>
            </a:endParaRPr>
          </a:p>
        </p:txBody>
      </p:sp>
      <p:graphicFrame>
        <p:nvGraphicFramePr>
          <p:cNvPr id="244" name="Tabelle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893003"/>
              </p:ext>
            </p:extLst>
          </p:nvPr>
        </p:nvGraphicFramePr>
        <p:xfrm>
          <a:off x="280658" y="79208"/>
          <a:ext cx="9101317" cy="343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42"/>
                <a:gridCol w="647700"/>
                <a:gridCol w="1008000"/>
                <a:gridCol w="1008000"/>
                <a:gridCol w="1008000"/>
                <a:gridCol w="1151275"/>
                <a:gridCol w="1764000"/>
                <a:gridCol w="1080000"/>
                <a:gridCol w="1080000"/>
              </a:tblGrid>
              <a:tr h="343615">
                <a:tc>
                  <a:txBody>
                    <a:bodyPr/>
                    <a:lstStyle/>
                    <a:p>
                      <a:pPr algn="ctr"/>
                      <a:endParaRPr lang="de-CH" sz="1400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000" b="0" dirty="0"/>
                    </a:p>
                  </a:txBody>
                  <a:tcPr marL="7200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/>
                        <a:t>Day -4</a:t>
                      </a:r>
                      <a:endParaRPr lang="de-CH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/>
                        <a:t>Day -3</a:t>
                      </a:r>
                      <a:endParaRPr lang="de-CH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/>
                        <a:t>Day -2</a:t>
                      </a:r>
                      <a:endParaRPr lang="de-CH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dirty="0" smtClean="0"/>
                        <a:t>Day -1</a:t>
                      </a:r>
                      <a:endParaRPr lang="de-CH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1" u="sng" dirty="0" smtClean="0"/>
                        <a:t>Day of </a:t>
                      </a:r>
                      <a:r>
                        <a:rPr lang="fr-CH" sz="1400" b="1" u="sng" dirty="0" err="1" smtClean="0"/>
                        <a:t>surgery</a:t>
                      </a:r>
                      <a:endParaRPr lang="de-CH" sz="1200" b="1" u="sng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b="1" dirty="0" smtClean="0"/>
                        <a:t>Day +1</a:t>
                      </a:r>
                      <a:endParaRPr lang="de-CH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b="1" dirty="0" smtClean="0"/>
                        <a:t>Day +2</a:t>
                      </a:r>
                      <a:endParaRPr lang="de-CH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931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eck 64"/>
          <p:cNvSpPr/>
          <p:nvPr/>
        </p:nvSpPr>
        <p:spPr>
          <a:xfrm>
            <a:off x="3615967" y="980730"/>
            <a:ext cx="2664712" cy="5453937"/>
          </a:xfrm>
          <a:prstGeom prst="rect">
            <a:avLst/>
          </a:prstGeom>
          <a:solidFill>
            <a:srgbClr val="FFC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6370159" y="967211"/>
            <a:ext cx="2639293" cy="5453937"/>
          </a:xfrm>
          <a:prstGeom prst="rect">
            <a:avLst/>
          </a:prstGeom>
          <a:solidFill>
            <a:srgbClr val="FFFF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909170" y="980730"/>
            <a:ext cx="2575309" cy="5453937"/>
          </a:xfrm>
          <a:prstGeom prst="rect">
            <a:avLst/>
          </a:prstGeom>
          <a:solidFill>
            <a:srgbClr val="FF0000">
              <a:alpha val="86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40080" y="116632"/>
            <a:ext cx="4025846" cy="400110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22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b="1">
                <a:solidFill>
                  <a:prstClr val="black"/>
                </a:solidFill>
              </a:defRPr>
            </a:lvl1pPr>
          </a:lstStyle>
          <a:p>
            <a:r>
              <a:rPr lang="en-US" dirty="0"/>
              <a:t>Patient requiring unplanned surgery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64152" y="1196752"/>
            <a:ext cx="225119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u="sng" dirty="0" smtClean="0">
                <a:solidFill>
                  <a:prstClr val="black"/>
                </a:solidFill>
              </a:rPr>
              <a:t>Immediate Procedure</a:t>
            </a:r>
            <a:r>
              <a:rPr lang="en-US" sz="1800" dirty="0" smtClean="0">
                <a:solidFill>
                  <a:prstClr val="black"/>
                </a:solidFill>
              </a:rPr>
              <a:t/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(need to operate within minutes)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2472" y="1227098"/>
            <a:ext cx="2097947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u="sng" dirty="0" smtClean="0">
                <a:solidFill>
                  <a:prstClr val="black"/>
                </a:solidFill>
              </a:rPr>
              <a:t>Urgent Procedure</a:t>
            </a:r>
            <a:r>
              <a:rPr lang="en-US" sz="1800" dirty="0" smtClean="0">
                <a:solidFill>
                  <a:prstClr val="black"/>
                </a:solidFill>
              </a:rPr>
              <a:t/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(need to operate within hours)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685173" y="1196752"/>
            <a:ext cx="202414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u="sng" dirty="0" smtClean="0">
                <a:solidFill>
                  <a:prstClr val="black"/>
                </a:solidFill>
              </a:rPr>
              <a:t>Expedite Procedure</a:t>
            </a:r>
            <a:r>
              <a:rPr lang="en-US" sz="1800" dirty="0" smtClean="0">
                <a:solidFill>
                  <a:prstClr val="black"/>
                </a:solidFill>
              </a:rPr>
              <a:t/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(need to operate within days)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81913" y="2117901"/>
            <a:ext cx="79421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800" dirty="0" smtClean="0">
                <a:solidFill>
                  <a:prstClr val="black"/>
                </a:solidFill>
              </a:rPr>
              <a:t>Blood sample for full coagulation panel (incl. PT, aPTT, anti-FXa, dTT)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14500" y="4210980"/>
            <a:ext cx="1150507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b="1" dirty="0" smtClean="0">
                <a:solidFill>
                  <a:prstClr val="black"/>
                </a:solidFill>
              </a:rPr>
              <a:t>Operation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35049" y="5031873"/>
            <a:ext cx="190943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dirty="0" smtClean="0">
                <a:solidFill>
                  <a:prstClr val="black"/>
                </a:solidFill>
              </a:rPr>
              <a:t>Repeat coag panel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81913" y="5783852"/>
            <a:ext cx="794218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800" dirty="0" smtClean="0">
                <a:solidFill>
                  <a:prstClr val="black"/>
                </a:solidFill>
              </a:rPr>
              <a:t>Targeted hemostatic intervention based on coag panel results and clinical picture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21535" y="2866589"/>
            <a:ext cx="204557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dirty="0" smtClean="0">
                <a:solidFill>
                  <a:prstClr val="black"/>
                </a:solidFill>
              </a:rPr>
              <a:t>Defer surgery for </a:t>
            </a:r>
            <a:br>
              <a:rPr lang="en-US" sz="1600" dirty="0" smtClean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prstClr val="black"/>
                </a:solidFill>
              </a:rPr>
              <a:t>12 (-24) h if possible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995417" y="3749119"/>
            <a:ext cx="190943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dirty="0" smtClean="0">
                <a:solidFill>
                  <a:prstClr val="black"/>
                </a:solidFill>
              </a:rPr>
              <a:t>Repeat coag panel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376124" y="5141497"/>
            <a:ext cx="1150507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b="1" dirty="0" smtClean="0">
                <a:solidFill>
                  <a:prstClr val="black"/>
                </a:solidFill>
              </a:rPr>
              <a:t>Operation</a:t>
            </a:r>
            <a:endParaRPr lang="en-US" sz="1800" b="1" dirty="0">
              <a:solidFill>
                <a:prstClr val="black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528755" y="2836240"/>
            <a:ext cx="232725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600" dirty="0" smtClean="0">
                <a:solidFill>
                  <a:prstClr val="black"/>
                </a:solidFill>
              </a:rPr>
              <a:t>Defer surgery</a:t>
            </a:r>
            <a:br>
              <a:rPr lang="en-US" sz="16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ideally as for planned interventions (see chapter XX)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745936" y="3802204"/>
            <a:ext cx="190943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dirty="0" smtClean="0">
                <a:solidFill>
                  <a:prstClr val="black"/>
                </a:solidFill>
              </a:rPr>
              <a:t>Repeat coag panel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117490" y="5170501"/>
            <a:ext cx="1150507" cy="36933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b="1" dirty="0" smtClean="0">
                <a:solidFill>
                  <a:prstClr val="black"/>
                </a:solidFill>
              </a:rPr>
              <a:t>Operation</a:t>
            </a:r>
            <a:endParaRPr lang="en-US" sz="1800" b="1" dirty="0">
              <a:solidFill>
                <a:prstClr val="black"/>
              </a:solidFill>
            </a:endParaRPr>
          </a:p>
        </p:txBody>
      </p:sp>
      <p:cxnSp>
        <p:nvCxnSpPr>
          <p:cNvPr id="21" name="Gerade Verbindung mit Pfeil 20"/>
          <p:cNvCxnSpPr>
            <a:stCxn id="5" idx="2"/>
          </p:cNvCxnSpPr>
          <p:nvPr/>
        </p:nvCxnSpPr>
        <p:spPr>
          <a:xfrm>
            <a:off x="2189749" y="1750750"/>
            <a:ext cx="0" cy="36715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4944313" y="1750753"/>
            <a:ext cx="0" cy="36715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7692744" y="1750753"/>
            <a:ext cx="0" cy="36715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2189751" y="2488686"/>
            <a:ext cx="9" cy="34755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4944313" y="2488686"/>
            <a:ext cx="10" cy="34755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endCxn id="17" idx="0"/>
          </p:cNvCxnSpPr>
          <p:nvPr/>
        </p:nvCxnSpPr>
        <p:spPr>
          <a:xfrm>
            <a:off x="7692384" y="2487236"/>
            <a:ext cx="0" cy="34900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45" idx="2"/>
            <a:endCxn id="10" idx="0"/>
          </p:cNvCxnSpPr>
          <p:nvPr/>
        </p:nvCxnSpPr>
        <p:spPr>
          <a:xfrm flipH="1">
            <a:off x="2189754" y="3758624"/>
            <a:ext cx="5" cy="45235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13" idx="2"/>
          </p:cNvCxnSpPr>
          <p:nvPr/>
        </p:nvCxnSpPr>
        <p:spPr>
          <a:xfrm flipH="1">
            <a:off x="4944322" y="3451364"/>
            <a:ext cx="2" cy="29775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10" idx="2"/>
            <a:endCxn id="11" idx="0"/>
          </p:cNvCxnSpPr>
          <p:nvPr/>
        </p:nvCxnSpPr>
        <p:spPr>
          <a:xfrm>
            <a:off x="2189754" y="4580312"/>
            <a:ext cx="12" cy="45156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14" idx="2"/>
            <a:endCxn id="82" idx="0"/>
          </p:cNvCxnSpPr>
          <p:nvPr/>
        </p:nvCxnSpPr>
        <p:spPr>
          <a:xfrm>
            <a:off x="4950134" y="4118451"/>
            <a:ext cx="2445" cy="24449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17" idx="2"/>
            <a:endCxn id="18" idx="0"/>
          </p:cNvCxnSpPr>
          <p:nvPr/>
        </p:nvCxnSpPr>
        <p:spPr>
          <a:xfrm>
            <a:off x="7692384" y="3544126"/>
            <a:ext cx="8269" cy="25807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15" idx="2"/>
            <a:endCxn id="12" idx="0"/>
          </p:cNvCxnSpPr>
          <p:nvPr/>
        </p:nvCxnSpPr>
        <p:spPr>
          <a:xfrm>
            <a:off x="4951378" y="5510829"/>
            <a:ext cx="1627" cy="27302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1" idx="2"/>
          </p:cNvCxnSpPr>
          <p:nvPr/>
        </p:nvCxnSpPr>
        <p:spPr>
          <a:xfrm>
            <a:off x="2189766" y="5401205"/>
            <a:ext cx="0" cy="38264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18" idx="2"/>
            <a:endCxn id="115" idx="0"/>
          </p:cNvCxnSpPr>
          <p:nvPr/>
        </p:nvCxnSpPr>
        <p:spPr>
          <a:xfrm>
            <a:off x="7700653" y="4171536"/>
            <a:ext cx="2" cy="25933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19" idx="2"/>
          </p:cNvCxnSpPr>
          <p:nvPr/>
        </p:nvCxnSpPr>
        <p:spPr>
          <a:xfrm>
            <a:off x="7692744" y="5539833"/>
            <a:ext cx="0" cy="24401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4" idx="2"/>
            <a:endCxn id="65" idx="0"/>
          </p:cNvCxnSpPr>
          <p:nvPr/>
        </p:nvCxnSpPr>
        <p:spPr>
          <a:xfrm flipH="1">
            <a:off x="4948323" y="516742"/>
            <a:ext cx="4680" cy="4639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2197895" y="676727"/>
            <a:ext cx="549191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endCxn id="64" idx="0"/>
          </p:cNvCxnSpPr>
          <p:nvPr/>
        </p:nvCxnSpPr>
        <p:spPr>
          <a:xfrm flipH="1">
            <a:off x="2196825" y="676727"/>
            <a:ext cx="1070" cy="30400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>
            <a:off x="7679884" y="676730"/>
            <a:ext cx="1069" cy="30400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/>
          <p:cNvSpPr txBox="1"/>
          <p:nvPr/>
        </p:nvSpPr>
        <p:spPr>
          <a:xfrm>
            <a:off x="3747313" y="4362949"/>
            <a:ext cx="2410532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dirty="0" smtClean="0">
                <a:solidFill>
                  <a:prstClr val="black"/>
                </a:solidFill>
              </a:rPr>
              <a:t>Reversal of NOAC</a:t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(if necessary / available / approved)</a:t>
            </a:r>
            <a:endParaRPr lang="en-US" sz="1800" dirty="0">
              <a:solidFill>
                <a:prstClr val="black"/>
              </a:solidFill>
            </a:endParaRPr>
          </a:p>
        </p:txBody>
      </p:sp>
      <p:cxnSp>
        <p:nvCxnSpPr>
          <p:cNvPr id="91" name="Gerade Verbindung mit Pfeil 90"/>
          <p:cNvCxnSpPr>
            <a:stCxn id="82" idx="2"/>
            <a:endCxn id="15" idx="0"/>
          </p:cNvCxnSpPr>
          <p:nvPr/>
        </p:nvCxnSpPr>
        <p:spPr>
          <a:xfrm flipH="1">
            <a:off x="4951378" y="4916947"/>
            <a:ext cx="1201" cy="22455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feld 114"/>
          <p:cNvSpPr txBox="1"/>
          <p:nvPr/>
        </p:nvSpPr>
        <p:spPr>
          <a:xfrm>
            <a:off x="6990268" y="4430867"/>
            <a:ext cx="142077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 defTabSz="914400"/>
            <a:r>
              <a:rPr lang="en-US" sz="1800" dirty="0" smtClean="0">
                <a:solidFill>
                  <a:prstClr val="black"/>
                </a:solidFill>
              </a:rPr>
              <a:t>Defer further</a:t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(if necessary)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117" name="Gerade Verbindung mit Pfeil 116"/>
          <p:cNvCxnSpPr>
            <a:endCxn id="19" idx="0"/>
          </p:cNvCxnSpPr>
          <p:nvPr/>
        </p:nvCxnSpPr>
        <p:spPr>
          <a:xfrm>
            <a:off x="7692744" y="4983079"/>
            <a:ext cx="0" cy="18742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/>
          <p:cNvSpPr txBox="1"/>
          <p:nvPr/>
        </p:nvSpPr>
        <p:spPr>
          <a:xfrm>
            <a:off x="999970" y="2866072"/>
            <a:ext cx="2379578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800" dirty="0" smtClean="0">
                <a:solidFill>
                  <a:prstClr val="black"/>
                </a:solidFill>
              </a:rPr>
              <a:t>Reversal of NOAC</a:t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en-US" sz="1100" dirty="0" smtClean="0">
                <a:solidFill>
                  <a:prstClr val="black"/>
                </a:solidFill>
              </a:rPr>
              <a:t>if necessary / depending on the bleeding risk of the procedure</a:t>
            </a:r>
            <a:br>
              <a:rPr lang="en-US" sz="1100" dirty="0" smtClean="0">
                <a:solidFill>
                  <a:prstClr val="black"/>
                </a:solidFill>
              </a:rPr>
            </a:br>
            <a:r>
              <a:rPr lang="en-US" sz="1200" dirty="0" smtClean="0">
                <a:solidFill>
                  <a:prstClr val="black"/>
                </a:solidFill>
              </a:rPr>
              <a:t>(and if available / approved)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-39458" y="1"/>
            <a:ext cx="575669" cy="307716"/>
          </a:xfrm>
          <a:prstGeom prst="rect">
            <a:avLst/>
          </a:prstGeom>
          <a:noFill/>
        </p:spPr>
        <p:txBody>
          <a:bodyPr wrap="none" lIns="91376" tIns="45690" rIns="91376" bIns="45690" rtlCol="0">
            <a:spAutoFit/>
          </a:bodyPr>
          <a:lstStyle/>
          <a:p>
            <a:r>
              <a:rPr lang="de-CH" sz="1400" b="1" u="sng" dirty="0" smtClean="0"/>
              <a:t>Fig. 9</a:t>
            </a:r>
            <a:endParaRPr lang="de-CH" sz="1400" b="1" u="sng" dirty="0"/>
          </a:p>
        </p:txBody>
      </p:sp>
    </p:spTree>
    <p:extLst>
      <p:ext uri="{BB962C8B-B14F-4D97-AF65-F5344CB8AC3E}">
        <p14:creationId xmlns:p14="http://schemas.microsoft.com/office/powerpoint/2010/main" val="4112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ID" val="1"/>
  <p:tag name="SID" val="78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XID" val="1"/>
  <p:tag name="SID" val="78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HRA2008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1781</Words>
  <Application>Microsoft Office PowerPoint</Application>
  <PresentationFormat>A4 Paper (210x297 mm)</PresentationFormat>
  <Paragraphs>412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Calibri Light</vt:lpstr>
      <vt:lpstr>Symbol</vt:lpstr>
      <vt:lpstr>Verdana</vt:lpstr>
      <vt:lpstr>Wingdings</vt:lpstr>
      <vt:lpstr>Office Theme</vt:lpstr>
      <vt:lpstr>1_Office Theme</vt:lpstr>
      <vt:lpstr>2_Office Theme</vt:lpstr>
      <vt:lpstr>2_Larissa</vt:lpstr>
      <vt:lpstr>EHRA2008white</vt:lpstr>
      <vt:lpstr>Larissa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Steffel Jan</dc:creator>
  <cp:lastModifiedBy>Petula Potts</cp:lastModifiedBy>
  <cp:revision>250</cp:revision>
  <dcterms:created xsi:type="dcterms:W3CDTF">2017-10-29T19:52:06Z</dcterms:created>
  <dcterms:modified xsi:type="dcterms:W3CDTF">2018-04-30T07:05:54Z</dcterms:modified>
</cp:coreProperties>
</file>