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80" d="100"/>
          <a:sy n="180" d="100"/>
        </p:scale>
        <p:origin x="846" y="-3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BA8F-4359-44B6-9BA8-C8D99D332244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6FE1-3769-4157-BF62-E96447EF0C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137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BA8F-4359-44B6-9BA8-C8D99D332244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6FE1-3769-4157-BF62-E96447EF0C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35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BA8F-4359-44B6-9BA8-C8D99D332244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6FE1-3769-4157-BF62-E96447EF0C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153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BA8F-4359-44B6-9BA8-C8D99D332244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6FE1-3769-4157-BF62-E96447EF0C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847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BA8F-4359-44B6-9BA8-C8D99D332244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6FE1-3769-4157-BF62-E96447EF0C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640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BA8F-4359-44B6-9BA8-C8D99D332244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6FE1-3769-4157-BF62-E96447EF0C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996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BA8F-4359-44B6-9BA8-C8D99D332244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6FE1-3769-4157-BF62-E96447EF0C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83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BA8F-4359-44B6-9BA8-C8D99D332244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6FE1-3769-4157-BF62-E96447EF0C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102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BA8F-4359-44B6-9BA8-C8D99D332244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6FE1-3769-4157-BF62-E96447EF0C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220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BA8F-4359-44B6-9BA8-C8D99D332244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6FE1-3769-4157-BF62-E96447EF0C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632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BA8F-4359-44B6-9BA8-C8D99D332244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96FE1-3769-4157-BF62-E96447EF0C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051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ABA8F-4359-44B6-9BA8-C8D99D332244}" type="datetimeFigureOut">
              <a:rPr lang="en-GB" smtClean="0"/>
              <a:t>03/04/2017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96FE1-3769-4157-BF62-E96447EF0C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141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2819400"/>
            <a:ext cx="1371600" cy="2675021"/>
            <a:chOff x="2362200" y="2819400"/>
            <a:chExt cx="1371600" cy="2675021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9" name="Block Arc 8"/>
            <p:cNvSpPr/>
            <p:nvPr/>
          </p:nvSpPr>
          <p:spPr>
            <a:xfrm>
              <a:off x="2362200" y="5037221"/>
              <a:ext cx="1371600" cy="457200"/>
            </a:xfrm>
            <a:prstGeom prst="blockArc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362200" y="3048000"/>
              <a:ext cx="152400" cy="2209800"/>
            </a:xfrm>
            <a:prstGeom prst="rect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81400" y="3056021"/>
              <a:ext cx="152400" cy="2209800"/>
            </a:xfrm>
            <a:prstGeom prst="rect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8" name="Block Arc 7"/>
            <p:cNvSpPr/>
            <p:nvPr/>
          </p:nvSpPr>
          <p:spPr>
            <a:xfrm>
              <a:off x="2362200" y="2819400"/>
              <a:ext cx="1371600" cy="457200"/>
            </a:xfrm>
            <a:prstGeom prst="blockArc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12" name="Straight Arrow Connector 11"/>
          <p:cNvCxnSpPr/>
          <p:nvPr/>
        </p:nvCxnSpPr>
        <p:spPr>
          <a:xfrm>
            <a:off x="3270858" y="2264726"/>
            <a:ext cx="0" cy="1566547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161143" y="1855522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Immigration</a:t>
            </a:r>
            <a:endParaRPr lang="en-GB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593860" y="2196542"/>
            <a:ext cx="19812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Microaspiration</a:t>
            </a:r>
          </a:p>
          <a:p>
            <a:r>
              <a:rPr lang="en-GB" sz="1100" dirty="0" smtClean="0"/>
              <a:t>Inhalation</a:t>
            </a:r>
          </a:p>
          <a:p>
            <a:r>
              <a:rPr lang="en-GB" sz="1100" dirty="0" smtClean="0"/>
              <a:t>Direct spread</a:t>
            </a:r>
            <a:endParaRPr lang="en-GB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937257" y="1856492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Elimination</a:t>
            </a:r>
            <a:endParaRPr lang="en-GB" sz="1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81861" y="2264726"/>
            <a:ext cx="94621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Cough</a:t>
            </a:r>
          </a:p>
          <a:p>
            <a:pPr algn="ctr"/>
            <a:r>
              <a:rPr lang="en-GB" sz="1100" dirty="0" smtClean="0"/>
              <a:t>Mucociliary clearance</a:t>
            </a:r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</p:txBody>
      </p:sp>
      <p:grpSp>
        <p:nvGrpSpPr>
          <p:cNvPr id="5" name="Group 4"/>
          <p:cNvGrpSpPr/>
          <p:nvPr/>
        </p:nvGrpSpPr>
        <p:grpSpPr>
          <a:xfrm>
            <a:off x="1752600" y="2514600"/>
            <a:ext cx="1066800" cy="2286000"/>
            <a:chOff x="1752600" y="2514600"/>
            <a:chExt cx="1066800" cy="1752600"/>
          </a:xfrm>
        </p:grpSpPr>
        <p:cxnSp>
          <p:nvCxnSpPr>
            <p:cNvPr id="16" name="Straight Arrow Connector 15"/>
            <p:cNvCxnSpPr/>
            <p:nvPr/>
          </p:nvCxnSpPr>
          <p:spPr>
            <a:xfrm flipV="1">
              <a:off x="2819400" y="2514600"/>
              <a:ext cx="0" cy="175260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1752600" y="2514600"/>
              <a:ext cx="10668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>
              <a:off x="1752600" y="4267200"/>
              <a:ext cx="10668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Oval 24"/>
          <p:cNvSpPr/>
          <p:nvPr/>
        </p:nvSpPr>
        <p:spPr>
          <a:xfrm>
            <a:off x="3180078" y="3253740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6" name="Oval 25"/>
          <p:cNvSpPr/>
          <p:nvPr/>
        </p:nvSpPr>
        <p:spPr>
          <a:xfrm>
            <a:off x="3326128" y="3581400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7" name="Oval 26"/>
          <p:cNvSpPr/>
          <p:nvPr/>
        </p:nvSpPr>
        <p:spPr>
          <a:xfrm>
            <a:off x="3148964" y="3558539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8" name="Oval 27"/>
          <p:cNvSpPr/>
          <p:nvPr/>
        </p:nvSpPr>
        <p:spPr>
          <a:xfrm>
            <a:off x="2667000" y="3939540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9" name="Oval 28"/>
          <p:cNvSpPr/>
          <p:nvPr/>
        </p:nvSpPr>
        <p:spPr>
          <a:xfrm>
            <a:off x="2712719" y="3116581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30" name="Oval 29"/>
          <p:cNvSpPr/>
          <p:nvPr/>
        </p:nvSpPr>
        <p:spPr>
          <a:xfrm>
            <a:off x="2712718" y="2551533"/>
            <a:ext cx="45719" cy="4571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grpSp>
        <p:nvGrpSpPr>
          <p:cNvPr id="37" name="Group 36"/>
          <p:cNvGrpSpPr/>
          <p:nvPr/>
        </p:nvGrpSpPr>
        <p:grpSpPr>
          <a:xfrm>
            <a:off x="3043071" y="3986638"/>
            <a:ext cx="251457" cy="219704"/>
            <a:chOff x="2997199" y="4572000"/>
            <a:chExt cx="251457" cy="219704"/>
          </a:xfrm>
          <a:solidFill>
            <a:srgbClr val="0070C0"/>
          </a:solidFill>
        </p:grpSpPr>
        <p:sp>
          <p:nvSpPr>
            <p:cNvPr id="31" name="Oval 30"/>
            <p:cNvSpPr/>
            <p:nvPr/>
          </p:nvSpPr>
          <p:spPr>
            <a:xfrm>
              <a:off x="2997199" y="4572000"/>
              <a:ext cx="45719" cy="45719"/>
            </a:xfrm>
            <a:prstGeom prst="ellips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34" name="Oval 33"/>
            <p:cNvSpPr/>
            <p:nvPr/>
          </p:nvSpPr>
          <p:spPr>
            <a:xfrm>
              <a:off x="3202937" y="4677406"/>
              <a:ext cx="45719" cy="45719"/>
            </a:xfrm>
            <a:prstGeom prst="ellips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35" name="Oval 34"/>
            <p:cNvSpPr/>
            <p:nvPr/>
          </p:nvSpPr>
          <p:spPr>
            <a:xfrm>
              <a:off x="3013707" y="4745985"/>
              <a:ext cx="45719" cy="45719"/>
            </a:xfrm>
            <a:prstGeom prst="ellips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36" name="Oval 35"/>
            <p:cNvSpPr/>
            <p:nvPr/>
          </p:nvSpPr>
          <p:spPr>
            <a:xfrm>
              <a:off x="3103880" y="4608828"/>
              <a:ext cx="45719" cy="45719"/>
            </a:xfrm>
            <a:prstGeom prst="ellips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013050" y="4590954"/>
            <a:ext cx="158751" cy="219704"/>
            <a:chOff x="2990848" y="4572000"/>
            <a:chExt cx="158751" cy="219704"/>
          </a:xfrm>
          <a:solidFill>
            <a:srgbClr val="0070C0"/>
          </a:solidFill>
        </p:grpSpPr>
        <p:sp>
          <p:nvSpPr>
            <p:cNvPr id="39" name="Oval 38"/>
            <p:cNvSpPr/>
            <p:nvPr/>
          </p:nvSpPr>
          <p:spPr>
            <a:xfrm>
              <a:off x="2997199" y="4572000"/>
              <a:ext cx="45719" cy="45719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40" name="Oval 39"/>
            <p:cNvSpPr/>
            <p:nvPr/>
          </p:nvSpPr>
          <p:spPr>
            <a:xfrm>
              <a:off x="2990848" y="4654547"/>
              <a:ext cx="45719" cy="45719"/>
            </a:xfrm>
            <a:prstGeom prst="ellips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43" name="Oval 42"/>
            <p:cNvSpPr/>
            <p:nvPr/>
          </p:nvSpPr>
          <p:spPr>
            <a:xfrm>
              <a:off x="3013707" y="4745985"/>
              <a:ext cx="45719" cy="45719"/>
            </a:xfrm>
            <a:prstGeom prst="ellips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44" name="Oval 43"/>
            <p:cNvSpPr/>
            <p:nvPr/>
          </p:nvSpPr>
          <p:spPr>
            <a:xfrm>
              <a:off x="3103880" y="4608828"/>
              <a:ext cx="45719" cy="45719"/>
            </a:xfrm>
            <a:prstGeom prst="ellips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4863098" y="4260667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Local r</a:t>
            </a:r>
            <a:r>
              <a:rPr lang="en-GB" sz="1200" b="1" dirty="0" smtClean="0"/>
              <a:t>eproduction</a:t>
            </a:r>
            <a:endParaRPr lang="en-GB" sz="1200" b="1" dirty="0"/>
          </a:p>
        </p:txBody>
      </p:sp>
      <p:grpSp>
        <p:nvGrpSpPr>
          <p:cNvPr id="46" name="Group 45"/>
          <p:cNvGrpSpPr/>
          <p:nvPr/>
        </p:nvGrpSpPr>
        <p:grpSpPr>
          <a:xfrm>
            <a:off x="2907641" y="4788796"/>
            <a:ext cx="151127" cy="137157"/>
            <a:chOff x="3097529" y="4608828"/>
            <a:chExt cx="151127" cy="137157"/>
          </a:xfrm>
          <a:solidFill>
            <a:srgbClr val="0070C0"/>
          </a:solidFill>
        </p:grpSpPr>
        <p:sp>
          <p:nvSpPr>
            <p:cNvPr id="49" name="Oval 48"/>
            <p:cNvSpPr/>
            <p:nvPr/>
          </p:nvSpPr>
          <p:spPr>
            <a:xfrm>
              <a:off x="3097529" y="4700266"/>
              <a:ext cx="45719" cy="45719"/>
            </a:xfrm>
            <a:prstGeom prst="ellips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50" name="Oval 49"/>
            <p:cNvSpPr/>
            <p:nvPr/>
          </p:nvSpPr>
          <p:spPr>
            <a:xfrm>
              <a:off x="3202937" y="4677406"/>
              <a:ext cx="45719" cy="45719"/>
            </a:xfrm>
            <a:prstGeom prst="ellips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52" name="Oval 51"/>
            <p:cNvSpPr/>
            <p:nvPr/>
          </p:nvSpPr>
          <p:spPr>
            <a:xfrm>
              <a:off x="3103880" y="4608828"/>
              <a:ext cx="45719" cy="45719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170597" y="4769650"/>
            <a:ext cx="257808" cy="151125"/>
            <a:chOff x="2990848" y="4572000"/>
            <a:chExt cx="257808" cy="151125"/>
          </a:xfrm>
          <a:solidFill>
            <a:srgbClr val="0070C0"/>
          </a:solidFill>
        </p:grpSpPr>
        <p:sp>
          <p:nvSpPr>
            <p:cNvPr id="54" name="Oval 53"/>
            <p:cNvSpPr/>
            <p:nvPr/>
          </p:nvSpPr>
          <p:spPr>
            <a:xfrm>
              <a:off x="2997199" y="4572000"/>
              <a:ext cx="45719" cy="45719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55" name="Oval 54"/>
            <p:cNvSpPr/>
            <p:nvPr/>
          </p:nvSpPr>
          <p:spPr>
            <a:xfrm>
              <a:off x="2990848" y="4654547"/>
              <a:ext cx="45719" cy="45719"/>
            </a:xfrm>
            <a:prstGeom prst="ellips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57" name="Oval 56"/>
            <p:cNvSpPr/>
            <p:nvPr/>
          </p:nvSpPr>
          <p:spPr>
            <a:xfrm>
              <a:off x="3202937" y="4677406"/>
              <a:ext cx="45719" cy="45719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59" name="Oval 58"/>
            <p:cNvSpPr/>
            <p:nvPr/>
          </p:nvSpPr>
          <p:spPr>
            <a:xfrm>
              <a:off x="3103880" y="4608828"/>
              <a:ext cx="45719" cy="45719"/>
            </a:xfrm>
            <a:prstGeom prst="ellipse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866616" y="4326580"/>
            <a:ext cx="7803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dirty="0"/>
              <a:t>Innate and adaptive immunity</a:t>
            </a:r>
            <a:endParaRPr lang="en-GB" sz="1100" dirty="0"/>
          </a:p>
        </p:txBody>
      </p:sp>
      <p:sp>
        <p:nvSpPr>
          <p:cNvPr id="60" name="Rectangle 59"/>
          <p:cNvSpPr/>
          <p:nvPr/>
        </p:nvSpPr>
        <p:spPr>
          <a:xfrm>
            <a:off x="3700172" y="3832989"/>
            <a:ext cx="104415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dirty="0" smtClean="0"/>
              <a:t>Normal airway glucose homeostasis</a:t>
            </a:r>
            <a:endParaRPr lang="en-GB" sz="1100" dirty="0"/>
          </a:p>
        </p:txBody>
      </p:sp>
      <p:sp>
        <p:nvSpPr>
          <p:cNvPr id="61" name="Rectangle 60"/>
          <p:cNvSpPr/>
          <p:nvPr/>
        </p:nvSpPr>
        <p:spPr>
          <a:xfrm>
            <a:off x="3776670" y="4541232"/>
            <a:ext cx="89115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dirty="0" smtClean="0"/>
              <a:t>Abnormal airway glucose homeostasis</a:t>
            </a:r>
            <a:endParaRPr lang="en-GB" sz="1100" dirty="0"/>
          </a:p>
        </p:txBody>
      </p:sp>
      <p:sp>
        <p:nvSpPr>
          <p:cNvPr id="62" name="Oval 61"/>
          <p:cNvSpPr/>
          <p:nvPr/>
        </p:nvSpPr>
        <p:spPr>
          <a:xfrm>
            <a:off x="3340800" y="3383280"/>
            <a:ext cx="45719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3" name="Oval 62"/>
          <p:cNvSpPr/>
          <p:nvPr/>
        </p:nvSpPr>
        <p:spPr>
          <a:xfrm>
            <a:off x="2720340" y="2693725"/>
            <a:ext cx="45719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4" name="Oval 63"/>
          <p:cNvSpPr/>
          <p:nvPr/>
        </p:nvSpPr>
        <p:spPr>
          <a:xfrm>
            <a:off x="3154343" y="4133071"/>
            <a:ext cx="45719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5" name="Oval 64"/>
          <p:cNvSpPr/>
          <p:nvPr/>
        </p:nvSpPr>
        <p:spPr>
          <a:xfrm>
            <a:off x="3075052" y="4854345"/>
            <a:ext cx="45719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6" name="Oval 65"/>
          <p:cNvSpPr/>
          <p:nvPr/>
        </p:nvSpPr>
        <p:spPr>
          <a:xfrm>
            <a:off x="2974143" y="4953337"/>
            <a:ext cx="45719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7" name="Oval 66"/>
          <p:cNvSpPr/>
          <p:nvPr/>
        </p:nvSpPr>
        <p:spPr>
          <a:xfrm>
            <a:off x="3111105" y="4707603"/>
            <a:ext cx="45719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8" name="Oval 67"/>
          <p:cNvSpPr/>
          <p:nvPr/>
        </p:nvSpPr>
        <p:spPr>
          <a:xfrm>
            <a:off x="3207018" y="4686702"/>
            <a:ext cx="45719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9" name="Oval 68"/>
          <p:cNvSpPr/>
          <p:nvPr/>
        </p:nvSpPr>
        <p:spPr>
          <a:xfrm>
            <a:off x="3252737" y="4895192"/>
            <a:ext cx="45719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70" name="Oval 69"/>
          <p:cNvSpPr/>
          <p:nvPr/>
        </p:nvSpPr>
        <p:spPr>
          <a:xfrm>
            <a:off x="3289374" y="4732421"/>
            <a:ext cx="45719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71" name="Oval 70"/>
          <p:cNvSpPr/>
          <p:nvPr/>
        </p:nvSpPr>
        <p:spPr>
          <a:xfrm>
            <a:off x="3134578" y="4931814"/>
            <a:ext cx="45719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4630026" y="4158937"/>
            <a:ext cx="228600" cy="1736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>
            <a:off x="4630026" y="4490760"/>
            <a:ext cx="228600" cy="1736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2812719" y="4089586"/>
            <a:ext cx="252401" cy="0"/>
          </a:xfrm>
          <a:prstGeom prst="line">
            <a:avLst/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50677" y="947544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Figure 1</a:t>
            </a:r>
            <a:endParaRPr lang="en-GB" sz="12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2631453" y="5202616"/>
            <a:ext cx="865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cap="all" dirty="0" smtClean="0"/>
              <a:t>Airway lumen</a:t>
            </a:r>
            <a:endParaRPr lang="en-GB" sz="1000" cap="all" dirty="0"/>
          </a:p>
        </p:txBody>
      </p:sp>
      <p:sp>
        <p:nvSpPr>
          <p:cNvPr id="78" name="Rectangle 77"/>
          <p:cNvSpPr/>
          <p:nvPr/>
        </p:nvSpPr>
        <p:spPr>
          <a:xfrm>
            <a:off x="3131775" y="4095287"/>
            <a:ext cx="2744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/>
              <a:t>A</a:t>
            </a:r>
            <a:endParaRPr lang="en-GB" sz="1200" dirty="0"/>
          </a:p>
        </p:txBody>
      </p:sp>
      <p:sp>
        <p:nvSpPr>
          <p:cNvPr id="79" name="Rectangle 78"/>
          <p:cNvSpPr/>
          <p:nvPr/>
        </p:nvSpPr>
        <p:spPr>
          <a:xfrm>
            <a:off x="3183892" y="4494493"/>
            <a:ext cx="2680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/>
              <a:t>B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33263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538" y="772033"/>
            <a:ext cx="419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Figure </a:t>
            </a:r>
            <a:r>
              <a:rPr lang="en-GB" sz="1200" dirty="0" smtClean="0"/>
              <a:t>2</a:t>
            </a:r>
            <a:endParaRPr lang="en-GB" sz="1200" dirty="0"/>
          </a:p>
        </p:txBody>
      </p:sp>
      <p:sp>
        <p:nvSpPr>
          <p:cNvPr id="11" name="Rectangle 10"/>
          <p:cNvSpPr/>
          <p:nvPr/>
        </p:nvSpPr>
        <p:spPr>
          <a:xfrm>
            <a:off x="415157" y="1812629"/>
            <a:ext cx="2632843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1066800" y="2209800"/>
            <a:ext cx="2098600" cy="1447800"/>
            <a:chOff x="838200" y="2209800"/>
            <a:chExt cx="2098600" cy="1447800"/>
          </a:xfrm>
        </p:grpSpPr>
        <p:sp>
          <p:nvSpPr>
            <p:cNvPr id="3" name="Rectangle 2"/>
            <p:cNvSpPr/>
            <p:nvPr/>
          </p:nvSpPr>
          <p:spPr>
            <a:xfrm>
              <a:off x="838200" y="2209800"/>
              <a:ext cx="1371600" cy="1447800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438400" y="2209800"/>
              <a:ext cx="498400" cy="1447800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" name="Rectangle 6"/>
          <p:cNvSpPr/>
          <p:nvPr/>
        </p:nvSpPr>
        <p:spPr>
          <a:xfrm>
            <a:off x="2438400" y="2209800"/>
            <a:ext cx="2286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7" name="Group 16"/>
          <p:cNvGrpSpPr/>
          <p:nvPr/>
        </p:nvGrpSpPr>
        <p:grpSpPr>
          <a:xfrm>
            <a:off x="1371600" y="2133600"/>
            <a:ext cx="172775" cy="190500"/>
            <a:chOff x="1371600" y="2133600"/>
            <a:chExt cx="172775" cy="190500"/>
          </a:xfrm>
        </p:grpSpPr>
        <p:sp>
          <p:nvSpPr>
            <p:cNvPr id="15" name="Rectangle 14"/>
            <p:cNvSpPr/>
            <p:nvPr/>
          </p:nvSpPr>
          <p:spPr>
            <a:xfrm>
              <a:off x="1436190" y="2133600"/>
              <a:ext cx="62466" cy="762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498656" y="2133600"/>
              <a:ext cx="45719" cy="1905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371600" y="2133600"/>
              <a:ext cx="45719" cy="1905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843956" y="2143347"/>
            <a:ext cx="172775" cy="190500"/>
            <a:chOff x="1371600" y="2133600"/>
            <a:chExt cx="172775" cy="190500"/>
          </a:xfrm>
        </p:grpSpPr>
        <p:sp>
          <p:nvSpPr>
            <p:cNvPr id="19" name="Rectangle 18"/>
            <p:cNvSpPr/>
            <p:nvPr/>
          </p:nvSpPr>
          <p:spPr>
            <a:xfrm>
              <a:off x="1436190" y="2133600"/>
              <a:ext cx="62466" cy="762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498656" y="2133600"/>
              <a:ext cx="45719" cy="1905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371600" y="2133600"/>
              <a:ext cx="45719" cy="1905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" name="Group 21"/>
          <p:cNvGrpSpPr/>
          <p:nvPr/>
        </p:nvGrpSpPr>
        <p:grpSpPr>
          <a:xfrm rot="5400000">
            <a:off x="2313471" y="2592571"/>
            <a:ext cx="172775" cy="190500"/>
            <a:chOff x="1371600" y="2133600"/>
            <a:chExt cx="172775" cy="190500"/>
          </a:xfrm>
        </p:grpSpPr>
        <p:sp>
          <p:nvSpPr>
            <p:cNvPr id="24" name="Rectangle 23"/>
            <p:cNvSpPr/>
            <p:nvPr/>
          </p:nvSpPr>
          <p:spPr>
            <a:xfrm>
              <a:off x="1498656" y="2133600"/>
              <a:ext cx="45719" cy="1905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371600" y="2133600"/>
              <a:ext cx="45719" cy="1905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6" name="Rectangle 25"/>
          <p:cNvSpPr/>
          <p:nvPr/>
        </p:nvSpPr>
        <p:spPr>
          <a:xfrm rot="5400000">
            <a:off x="2377883" y="2590180"/>
            <a:ext cx="45719" cy="190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8" name="Group 27"/>
          <p:cNvGrpSpPr/>
          <p:nvPr/>
        </p:nvGrpSpPr>
        <p:grpSpPr>
          <a:xfrm rot="5400000">
            <a:off x="2313469" y="3049864"/>
            <a:ext cx="172775" cy="190500"/>
            <a:chOff x="1371600" y="2133600"/>
            <a:chExt cx="172775" cy="190500"/>
          </a:xfrm>
        </p:grpSpPr>
        <p:sp>
          <p:nvSpPr>
            <p:cNvPr id="29" name="Rectangle 28"/>
            <p:cNvSpPr/>
            <p:nvPr/>
          </p:nvSpPr>
          <p:spPr>
            <a:xfrm>
              <a:off x="1498656" y="2133600"/>
              <a:ext cx="45719" cy="1905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371600" y="2133600"/>
              <a:ext cx="45719" cy="1905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1" name="Rectangle 30"/>
          <p:cNvSpPr/>
          <p:nvPr/>
        </p:nvSpPr>
        <p:spPr>
          <a:xfrm rot="5400000">
            <a:off x="2377881" y="3047473"/>
            <a:ext cx="45719" cy="190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2" name="Group 31"/>
          <p:cNvGrpSpPr/>
          <p:nvPr/>
        </p:nvGrpSpPr>
        <p:grpSpPr>
          <a:xfrm>
            <a:off x="1371600" y="3543300"/>
            <a:ext cx="172775" cy="190500"/>
            <a:chOff x="1371600" y="2133600"/>
            <a:chExt cx="172775" cy="190500"/>
          </a:xfrm>
        </p:grpSpPr>
        <p:sp>
          <p:nvSpPr>
            <p:cNvPr id="33" name="Rectangle 32"/>
            <p:cNvSpPr/>
            <p:nvPr/>
          </p:nvSpPr>
          <p:spPr>
            <a:xfrm>
              <a:off x="1498656" y="2133600"/>
              <a:ext cx="45719" cy="1905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371600" y="2133600"/>
              <a:ext cx="45719" cy="1905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5" name="Rectangle 34"/>
          <p:cNvSpPr/>
          <p:nvPr/>
        </p:nvSpPr>
        <p:spPr>
          <a:xfrm>
            <a:off x="1436012" y="3540909"/>
            <a:ext cx="45719" cy="190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0" name="Group 39"/>
          <p:cNvGrpSpPr/>
          <p:nvPr/>
        </p:nvGrpSpPr>
        <p:grpSpPr>
          <a:xfrm>
            <a:off x="1890644" y="3540909"/>
            <a:ext cx="172775" cy="190500"/>
            <a:chOff x="1371600" y="2133600"/>
            <a:chExt cx="172775" cy="190500"/>
          </a:xfrm>
        </p:grpSpPr>
        <p:sp>
          <p:nvSpPr>
            <p:cNvPr id="41" name="Rectangle 40"/>
            <p:cNvSpPr/>
            <p:nvPr/>
          </p:nvSpPr>
          <p:spPr>
            <a:xfrm>
              <a:off x="1498656" y="2133600"/>
              <a:ext cx="45719" cy="1905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371600" y="2133600"/>
              <a:ext cx="45719" cy="1905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3" name="Rectangle 42"/>
          <p:cNvSpPr/>
          <p:nvPr/>
        </p:nvSpPr>
        <p:spPr>
          <a:xfrm>
            <a:off x="1955056" y="3538518"/>
            <a:ext cx="45719" cy="190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Arrow Connector 44"/>
          <p:cNvCxnSpPr/>
          <p:nvPr/>
        </p:nvCxnSpPr>
        <p:spPr>
          <a:xfrm flipH="1">
            <a:off x="2042154" y="2683835"/>
            <a:ext cx="52738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2040382" y="3149895"/>
            <a:ext cx="52738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6200000" flipH="1">
            <a:off x="1198903" y="2278912"/>
            <a:ext cx="52738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6200000" flipH="1">
            <a:off x="1664965" y="2278912"/>
            <a:ext cx="52738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 flipH="1" flipV="1">
            <a:off x="1200982" y="3657599"/>
            <a:ext cx="52738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5400000" flipH="1" flipV="1">
            <a:off x="1721503" y="3657599"/>
            <a:ext cx="52738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841744" y="2209800"/>
            <a:ext cx="2286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5" name="Group 54"/>
          <p:cNvGrpSpPr/>
          <p:nvPr/>
        </p:nvGrpSpPr>
        <p:grpSpPr>
          <a:xfrm>
            <a:off x="256506" y="2200940"/>
            <a:ext cx="563667" cy="1609060"/>
            <a:chOff x="256506" y="2200940"/>
            <a:chExt cx="563667" cy="1609060"/>
          </a:xfrm>
        </p:grpSpPr>
        <p:sp>
          <p:nvSpPr>
            <p:cNvPr id="53" name="Rectangle 52"/>
            <p:cNvSpPr/>
            <p:nvPr/>
          </p:nvSpPr>
          <p:spPr>
            <a:xfrm>
              <a:off x="351361" y="2207142"/>
              <a:ext cx="468812" cy="1447800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56506" y="2200940"/>
              <a:ext cx="132032" cy="16090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6" name="Rectangle 55"/>
          <p:cNvSpPr/>
          <p:nvPr/>
        </p:nvSpPr>
        <p:spPr>
          <a:xfrm>
            <a:off x="3048000" y="1752600"/>
            <a:ext cx="228600" cy="2057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381177" y="1847608"/>
            <a:ext cx="10313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ASL</a:t>
            </a:r>
            <a:endParaRPr lang="en-GB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793728" y="2174345"/>
            <a:ext cx="10313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TJ</a:t>
            </a:r>
            <a:endParaRPr lang="en-GB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59416" y="2585171"/>
            <a:ext cx="762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Airway epithelial cell</a:t>
            </a:r>
            <a:endParaRPr lang="en-GB" sz="1200" dirty="0"/>
          </a:p>
        </p:txBody>
      </p:sp>
      <p:sp>
        <p:nvSpPr>
          <p:cNvPr id="63" name="TextBox 62"/>
          <p:cNvSpPr txBox="1"/>
          <p:nvPr/>
        </p:nvSpPr>
        <p:spPr>
          <a:xfrm>
            <a:off x="11232" y="3744720"/>
            <a:ext cx="10313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 smtClean="0"/>
              <a:t>Interstitium</a:t>
            </a:r>
            <a:endParaRPr lang="en-GB" sz="1200" dirty="0"/>
          </a:p>
        </p:txBody>
      </p:sp>
      <p:sp>
        <p:nvSpPr>
          <p:cNvPr id="64" name="TextBox 63"/>
          <p:cNvSpPr txBox="1"/>
          <p:nvPr/>
        </p:nvSpPr>
        <p:spPr>
          <a:xfrm>
            <a:off x="1866815" y="1880807"/>
            <a:ext cx="896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GLUTs</a:t>
            </a:r>
            <a:endParaRPr lang="en-GB" sz="1200" dirty="0"/>
          </a:p>
        </p:txBody>
      </p:sp>
      <p:sp>
        <p:nvSpPr>
          <p:cNvPr id="66" name="Rectangle 65"/>
          <p:cNvSpPr/>
          <p:nvPr/>
        </p:nvSpPr>
        <p:spPr>
          <a:xfrm>
            <a:off x="3604776" y="1980825"/>
            <a:ext cx="2632843" cy="21280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7" name="Group 66"/>
          <p:cNvGrpSpPr/>
          <p:nvPr/>
        </p:nvGrpSpPr>
        <p:grpSpPr>
          <a:xfrm>
            <a:off x="4256419" y="2209800"/>
            <a:ext cx="2098600" cy="1447800"/>
            <a:chOff x="838200" y="2209800"/>
            <a:chExt cx="2098600" cy="1447800"/>
          </a:xfrm>
        </p:grpSpPr>
        <p:sp>
          <p:nvSpPr>
            <p:cNvPr id="105" name="Rectangle 104"/>
            <p:cNvSpPr/>
            <p:nvPr/>
          </p:nvSpPr>
          <p:spPr>
            <a:xfrm>
              <a:off x="838200" y="2209800"/>
              <a:ext cx="1371600" cy="1447800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438400" y="2209800"/>
              <a:ext cx="498400" cy="1447800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8" name="Rectangle 67"/>
          <p:cNvSpPr/>
          <p:nvPr/>
        </p:nvSpPr>
        <p:spPr>
          <a:xfrm>
            <a:off x="5628019" y="2209800"/>
            <a:ext cx="2286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ectangle 85"/>
          <p:cNvSpPr/>
          <p:nvPr/>
        </p:nvSpPr>
        <p:spPr>
          <a:xfrm>
            <a:off x="4031363" y="2209800"/>
            <a:ext cx="2286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7" name="Group 86"/>
          <p:cNvGrpSpPr/>
          <p:nvPr/>
        </p:nvGrpSpPr>
        <p:grpSpPr>
          <a:xfrm>
            <a:off x="3446125" y="2200940"/>
            <a:ext cx="563667" cy="1609060"/>
            <a:chOff x="256506" y="2200940"/>
            <a:chExt cx="563667" cy="1609060"/>
          </a:xfrm>
        </p:grpSpPr>
        <p:sp>
          <p:nvSpPr>
            <p:cNvPr id="89" name="Rectangle 88"/>
            <p:cNvSpPr/>
            <p:nvPr/>
          </p:nvSpPr>
          <p:spPr>
            <a:xfrm>
              <a:off x="351361" y="2207142"/>
              <a:ext cx="468812" cy="1447800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56506" y="2200940"/>
              <a:ext cx="132032" cy="16090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8" name="Rectangle 87"/>
          <p:cNvSpPr/>
          <p:nvPr/>
        </p:nvSpPr>
        <p:spPr>
          <a:xfrm>
            <a:off x="6237619" y="1752600"/>
            <a:ext cx="228600" cy="2057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TextBox 106"/>
          <p:cNvSpPr txBox="1"/>
          <p:nvPr/>
        </p:nvSpPr>
        <p:spPr>
          <a:xfrm>
            <a:off x="4407044" y="2761485"/>
            <a:ext cx="1031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Glucose</a:t>
            </a:r>
            <a:r>
              <a:rPr lang="en-GB" sz="1200" dirty="0" smtClean="0"/>
              <a:t> metabolism</a:t>
            </a:r>
            <a:endParaRPr lang="en-GB" sz="1200" dirty="0"/>
          </a:p>
        </p:txBody>
      </p:sp>
      <p:sp>
        <p:nvSpPr>
          <p:cNvPr id="108" name="TextBox 107"/>
          <p:cNvSpPr txBox="1"/>
          <p:nvPr/>
        </p:nvSpPr>
        <p:spPr>
          <a:xfrm>
            <a:off x="3566268" y="1953871"/>
            <a:ext cx="10313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ASL</a:t>
            </a:r>
            <a:endParaRPr lang="en-GB" sz="1200" dirty="0"/>
          </a:p>
        </p:txBody>
      </p:sp>
      <p:sp>
        <p:nvSpPr>
          <p:cNvPr id="109" name="TextBox 108"/>
          <p:cNvSpPr txBox="1"/>
          <p:nvPr/>
        </p:nvSpPr>
        <p:spPr>
          <a:xfrm>
            <a:off x="3983347" y="2174345"/>
            <a:ext cx="3191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TJ</a:t>
            </a:r>
            <a:endParaRPr lang="en-GB" sz="1200" dirty="0"/>
          </a:p>
        </p:txBody>
      </p:sp>
      <p:sp>
        <p:nvSpPr>
          <p:cNvPr id="110" name="TextBox 109"/>
          <p:cNvSpPr txBox="1"/>
          <p:nvPr/>
        </p:nvSpPr>
        <p:spPr>
          <a:xfrm>
            <a:off x="3249035" y="2585171"/>
            <a:ext cx="762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Alveolar epithelial cell</a:t>
            </a:r>
            <a:endParaRPr lang="en-GB" sz="1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3167199" y="3744720"/>
            <a:ext cx="10313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 smtClean="0"/>
              <a:t>Interstitium</a:t>
            </a:r>
            <a:endParaRPr lang="en-GB" sz="1200" dirty="0"/>
          </a:p>
        </p:txBody>
      </p:sp>
      <p:sp>
        <p:nvSpPr>
          <p:cNvPr id="113" name="Oval 112"/>
          <p:cNvSpPr/>
          <p:nvPr/>
        </p:nvSpPr>
        <p:spPr>
          <a:xfrm>
            <a:off x="4503802" y="2102361"/>
            <a:ext cx="227886" cy="237593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4" name="Straight Arrow Connector 113"/>
          <p:cNvCxnSpPr/>
          <p:nvPr/>
        </p:nvCxnSpPr>
        <p:spPr>
          <a:xfrm rot="16200000" flipH="1">
            <a:off x="4221330" y="2303501"/>
            <a:ext cx="527381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rot="16200000" flipH="1">
            <a:off x="4485072" y="2299831"/>
            <a:ext cx="52738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Oval 115"/>
          <p:cNvSpPr/>
          <p:nvPr/>
        </p:nvSpPr>
        <p:spPr>
          <a:xfrm>
            <a:off x="5097095" y="2100750"/>
            <a:ext cx="227886" cy="237593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7" name="Straight Arrow Connector 116"/>
          <p:cNvCxnSpPr/>
          <p:nvPr/>
        </p:nvCxnSpPr>
        <p:spPr>
          <a:xfrm rot="16200000" flipH="1">
            <a:off x="4814623" y="2308089"/>
            <a:ext cx="527381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rot="16200000" flipH="1">
            <a:off x="5078365" y="2304419"/>
            <a:ext cx="52738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Oval 118"/>
          <p:cNvSpPr/>
          <p:nvPr/>
        </p:nvSpPr>
        <p:spPr>
          <a:xfrm>
            <a:off x="4503802" y="3536145"/>
            <a:ext cx="227886" cy="237593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0" name="Straight Arrow Connector 119"/>
          <p:cNvCxnSpPr/>
          <p:nvPr/>
        </p:nvCxnSpPr>
        <p:spPr>
          <a:xfrm rot="5400000" flipH="1" flipV="1">
            <a:off x="4485072" y="3674161"/>
            <a:ext cx="527381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 rot="16200000" flipH="1">
            <a:off x="4221330" y="3692504"/>
            <a:ext cx="527381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" name="Group 121"/>
          <p:cNvGrpSpPr/>
          <p:nvPr/>
        </p:nvGrpSpPr>
        <p:grpSpPr>
          <a:xfrm>
            <a:off x="5276209" y="3538518"/>
            <a:ext cx="172775" cy="190500"/>
            <a:chOff x="1371600" y="2133600"/>
            <a:chExt cx="172775" cy="190500"/>
          </a:xfrm>
        </p:grpSpPr>
        <p:sp>
          <p:nvSpPr>
            <p:cNvPr id="123" name="Rectangle 122"/>
            <p:cNvSpPr/>
            <p:nvPr/>
          </p:nvSpPr>
          <p:spPr>
            <a:xfrm>
              <a:off x="1498656" y="2133600"/>
              <a:ext cx="45719" cy="1905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371600" y="2133600"/>
              <a:ext cx="45719" cy="1905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5" name="Rectangle 124"/>
          <p:cNvSpPr/>
          <p:nvPr/>
        </p:nvSpPr>
        <p:spPr>
          <a:xfrm>
            <a:off x="5340621" y="3536127"/>
            <a:ext cx="45719" cy="190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6" name="Straight Arrow Connector 125"/>
          <p:cNvCxnSpPr/>
          <p:nvPr/>
        </p:nvCxnSpPr>
        <p:spPr>
          <a:xfrm rot="5400000" flipH="1" flipV="1">
            <a:off x="5107068" y="3655208"/>
            <a:ext cx="52738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7" name="Group 126"/>
          <p:cNvGrpSpPr/>
          <p:nvPr/>
        </p:nvGrpSpPr>
        <p:grpSpPr>
          <a:xfrm rot="5400000">
            <a:off x="5498216" y="2711217"/>
            <a:ext cx="172775" cy="190500"/>
            <a:chOff x="1371600" y="2133600"/>
            <a:chExt cx="172775" cy="190500"/>
          </a:xfrm>
        </p:grpSpPr>
        <p:sp>
          <p:nvSpPr>
            <p:cNvPr id="128" name="Rectangle 127"/>
            <p:cNvSpPr/>
            <p:nvPr/>
          </p:nvSpPr>
          <p:spPr>
            <a:xfrm>
              <a:off x="1498656" y="2133600"/>
              <a:ext cx="45719" cy="1905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1371600" y="2133600"/>
              <a:ext cx="45719" cy="1905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30" name="Straight Arrow Connector 129"/>
          <p:cNvCxnSpPr/>
          <p:nvPr/>
        </p:nvCxnSpPr>
        <p:spPr>
          <a:xfrm flipH="1">
            <a:off x="5226899" y="2802481"/>
            <a:ext cx="52738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1092906" y="2677216"/>
            <a:ext cx="1031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Glucose </a:t>
            </a:r>
            <a:r>
              <a:rPr lang="en-GB" sz="1200" dirty="0" smtClean="0"/>
              <a:t>metabolism</a:t>
            </a:r>
            <a:endParaRPr lang="en-GB" sz="1200" dirty="0"/>
          </a:p>
        </p:txBody>
      </p:sp>
      <p:sp>
        <p:nvSpPr>
          <p:cNvPr id="132" name="TextBox 131"/>
          <p:cNvSpPr txBox="1"/>
          <p:nvPr/>
        </p:nvSpPr>
        <p:spPr>
          <a:xfrm>
            <a:off x="2144528" y="1304531"/>
            <a:ext cx="2568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Glucose ~0.4mM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2144528" y="4241472"/>
            <a:ext cx="2568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Glucose 4.9-6.1mM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34" name="Isosceles Triangle 133"/>
          <p:cNvSpPr/>
          <p:nvPr/>
        </p:nvSpPr>
        <p:spPr>
          <a:xfrm>
            <a:off x="2503776" y="1935397"/>
            <a:ext cx="139964" cy="2179403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Isosceles Triangle 134"/>
          <p:cNvSpPr/>
          <p:nvPr/>
        </p:nvSpPr>
        <p:spPr>
          <a:xfrm>
            <a:off x="5693046" y="2003129"/>
            <a:ext cx="148587" cy="2111671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TextBox 135"/>
          <p:cNvSpPr txBox="1"/>
          <p:nvPr/>
        </p:nvSpPr>
        <p:spPr>
          <a:xfrm>
            <a:off x="4292071" y="2543339"/>
            <a:ext cx="5540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B050"/>
                </a:solidFill>
              </a:rPr>
              <a:t>Na</a:t>
            </a:r>
            <a:r>
              <a:rPr lang="en-GB" sz="1200" baseline="30000" dirty="0" smtClean="0">
                <a:solidFill>
                  <a:srgbClr val="00B050"/>
                </a:solidFill>
              </a:rPr>
              <a:t>+</a:t>
            </a:r>
            <a:endParaRPr lang="en-GB" sz="1200" baseline="30000" dirty="0">
              <a:solidFill>
                <a:srgbClr val="00B050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4604006" y="3170810"/>
            <a:ext cx="5540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70C0"/>
                </a:solidFill>
              </a:rPr>
              <a:t>K</a:t>
            </a:r>
            <a:r>
              <a:rPr lang="en-GB" sz="1200" baseline="30000" dirty="0" smtClean="0">
                <a:solidFill>
                  <a:srgbClr val="0070C0"/>
                </a:solidFill>
              </a:rPr>
              <a:t>+</a:t>
            </a:r>
            <a:endParaRPr lang="en-GB" sz="1200" baseline="30000" dirty="0">
              <a:solidFill>
                <a:srgbClr val="0070C0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4297419" y="3955334"/>
            <a:ext cx="5540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B050"/>
                </a:solidFill>
              </a:rPr>
              <a:t>Na</a:t>
            </a:r>
            <a:r>
              <a:rPr lang="en-GB" sz="1200" baseline="30000" dirty="0" smtClean="0">
                <a:solidFill>
                  <a:srgbClr val="00B050"/>
                </a:solidFill>
              </a:rPr>
              <a:t>+</a:t>
            </a:r>
            <a:endParaRPr lang="en-GB" sz="1200" baseline="30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60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5157" y="1812629"/>
            <a:ext cx="2632843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/>
        </p:nvGrpSpPr>
        <p:grpSpPr>
          <a:xfrm>
            <a:off x="1066800" y="2209800"/>
            <a:ext cx="2098600" cy="1447800"/>
            <a:chOff x="838200" y="2209800"/>
            <a:chExt cx="2098600" cy="1447800"/>
          </a:xfrm>
        </p:grpSpPr>
        <p:sp>
          <p:nvSpPr>
            <p:cNvPr id="4" name="Rectangle 3"/>
            <p:cNvSpPr/>
            <p:nvPr/>
          </p:nvSpPr>
          <p:spPr>
            <a:xfrm>
              <a:off x="838200" y="2209800"/>
              <a:ext cx="1371600" cy="1447800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438400" y="2209800"/>
              <a:ext cx="498400" cy="1447800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" name="Rectangle 5"/>
          <p:cNvSpPr/>
          <p:nvPr/>
        </p:nvSpPr>
        <p:spPr>
          <a:xfrm>
            <a:off x="2438400" y="2209800"/>
            <a:ext cx="2286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1371600" y="2133600"/>
            <a:ext cx="172775" cy="190500"/>
            <a:chOff x="1371600" y="2133600"/>
            <a:chExt cx="172775" cy="190500"/>
          </a:xfrm>
        </p:grpSpPr>
        <p:sp>
          <p:nvSpPr>
            <p:cNvPr id="8" name="Rectangle 7"/>
            <p:cNvSpPr/>
            <p:nvPr/>
          </p:nvSpPr>
          <p:spPr>
            <a:xfrm>
              <a:off x="1436190" y="2133600"/>
              <a:ext cx="62466" cy="762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498656" y="2133600"/>
              <a:ext cx="45719" cy="1905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371600" y="2133600"/>
              <a:ext cx="45719" cy="1905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843956" y="2143347"/>
            <a:ext cx="172775" cy="190500"/>
            <a:chOff x="1371600" y="2133600"/>
            <a:chExt cx="172775" cy="190500"/>
          </a:xfrm>
        </p:grpSpPr>
        <p:sp>
          <p:nvSpPr>
            <p:cNvPr id="12" name="Rectangle 11"/>
            <p:cNvSpPr/>
            <p:nvPr/>
          </p:nvSpPr>
          <p:spPr>
            <a:xfrm>
              <a:off x="1436190" y="2133600"/>
              <a:ext cx="62466" cy="762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498656" y="2133600"/>
              <a:ext cx="45719" cy="1905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371600" y="2133600"/>
              <a:ext cx="45719" cy="1905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" name="Group 14"/>
          <p:cNvGrpSpPr/>
          <p:nvPr/>
        </p:nvGrpSpPr>
        <p:grpSpPr>
          <a:xfrm rot="5400000">
            <a:off x="2313471" y="2592571"/>
            <a:ext cx="172775" cy="190500"/>
            <a:chOff x="1371600" y="2133600"/>
            <a:chExt cx="172775" cy="190500"/>
          </a:xfrm>
        </p:grpSpPr>
        <p:sp>
          <p:nvSpPr>
            <p:cNvPr id="16" name="Rectangle 15"/>
            <p:cNvSpPr/>
            <p:nvPr/>
          </p:nvSpPr>
          <p:spPr>
            <a:xfrm>
              <a:off x="1498656" y="2133600"/>
              <a:ext cx="45719" cy="1905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371600" y="2133600"/>
              <a:ext cx="45719" cy="1905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" name="Rectangle 17"/>
          <p:cNvSpPr/>
          <p:nvPr/>
        </p:nvSpPr>
        <p:spPr>
          <a:xfrm rot="5400000">
            <a:off x="2377883" y="2590180"/>
            <a:ext cx="45719" cy="190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Group 18"/>
          <p:cNvGrpSpPr/>
          <p:nvPr/>
        </p:nvGrpSpPr>
        <p:grpSpPr>
          <a:xfrm rot="5400000">
            <a:off x="2313469" y="3049864"/>
            <a:ext cx="172775" cy="190500"/>
            <a:chOff x="1371600" y="2133600"/>
            <a:chExt cx="172775" cy="190500"/>
          </a:xfrm>
        </p:grpSpPr>
        <p:sp>
          <p:nvSpPr>
            <p:cNvPr id="20" name="Rectangle 19"/>
            <p:cNvSpPr/>
            <p:nvPr/>
          </p:nvSpPr>
          <p:spPr>
            <a:xfrm>
              <a:off x="1498656" y="2133600"/>
              <a:ext cx="45719" cy="1905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371600" y="2133600"/>
              <a:ext cx="45719" cy="1905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2" name="Rectangle 21"/>
          <p:cNvSpPr/>
          <p:nvPr/>
        </p:nvSpPr>
        <p:spPr>
          <a:xfrm rot="5400000">
            <a:off x="2377881" y="3047473"/>
            <a:ext cx="45719" cy="190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3" name="Group 22"/>
          <p:cNvGrpSpPr/>
          <p:nvPr/>
        </p:nvGrpSpPr>
        <p:grpSpPr>
          <a:xfrm>
            <a:off x="1371600" y="3543300"/>
            <a:ext cx="172775" cy="190500"/>
            <a:chOff x="1371600" y="2133600"/>
            <a:chExt cx="172775" cy="190500"/>
          </a:xfrm>
        </p:grpSpPr>
        <p:sp>
          <p:nvSpPr>
            <p:cNvPr id="24" name="Rectangle 23"/>
            <p:cNvSpPr/>
            <p:nvPr/>
          </p:nvSpPr>
          <p:spPr>
            <a:xfrm>
              <a:off x="1498656" y="2133600"/>
              <a:ext cx="45719" cy="1905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371600" y="2133600"/>
              <a:ext cx="45719" cy="1905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1436012" y="3540909"/>
            <a:ext cx="45719" cy="190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7" name="Group 26"/>
          <p:cNvGrpSpPr/>
          <p:nvPr/>
        </p:nvGrpSpPr>
        <p:grpSpPr>
          <a:xfrm>
            <a:off x="1890644" y="3540909"/>
            <a:ext cx="172775" cy="190500"/>
            <a:chOff x="1371600" y="2133600"/>
            <a:chExt cx="172775" cy="190500"/>
          </a:xfrm>
        </p:grpSpPr>
        <p:sp>
          <p:nvSpPr>
            <p:cNvPr id="28" name="Rectangle 27"/>
            <p:cNvSpPr/>
            <p:nvPr/>
          </p:nvSpPr>
          <p:spPr>
            <a:xfrm>
              <a:off x="1498656" y="2133600"/>
              <a:ext cx="45719" cy="1905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371600" y="2133600"/>
              <a:ext cx="45719" cy="1905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0" name="Rectangle 29"/>
          <p:cNvSpPr/>
          <p:nvPr/>
        </p:nvSpPr>
        <p:spPr>
          <a:xfrm>
            <a:off x="1955056" y="3538518"/>
            <a:ext cx="45719" cy="190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2042154" y="2683835"/>
            <a:ext cx="52738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040382" y="3149895"/>
            <a:ext cx="52738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6200000" flipH="1">
            <a:off x="1198903" y="2278912"/>
            <a:ext cx="52738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 flipH="1">
            <a:off x="1664965" y="2278912"/>
            <a:ext cx="52738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 flipV="1">
            <a:off x="1200982" y="3657599"/>
            <a:ext cx="52738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 flipH="1" flipV="1">
            <a:off x="1721503" y="3657599"/>
            <a:ext cx="52738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841744" y="2209800"/>
            <a:ext cx="2286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8" name="Group 37"/>
          <p:cNvGrpSpPr/>
          <p:nvPr/>
        </p:nvGrpSpPr>
        <p:grpSpPr>
          <a:xfrm>
            <a:off x="256506" y="2200940"/>
            <a:ext cx="563667" cy="1609060"/>
            <a:chOff x="256506" y="2200940"/>
            <a:chExt cx="563667" cy="1609060"/>
          </a:xfrm>
        </p:grpSpPr>
        <p:sp>
          <p:nvSpPr>
            <p:cNvPr id="39" name="Rectangle 38"/>
            <p:cNvSpPr/>
            <p:nvPr/>
          </p:nvSpPr>
          <p:spPr>
            <a:xfrm>
              <a:off x="351361" y="2207142"/>
              <a:ext cx="468812" cy="1447800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56506" y="2200940"/>
              <a:ext cx="132032" cy="16090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1" name="Rectangle 40"/>
          <p:cNvSpPr/>
          <p:nvPr/>
        </p:nvSpPr>
        <p:spPr>
          <a:xfrm>
            <a:off x="3048000" y="1752600"/>
            <a:ext cx="228600" cy="2057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381177" y="1847608"/>
            <a:ext cx="10313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ASL</a:t>
            </a:r>
            <a:endParaRPr lang="en-GB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793728" y="2174345"/>
            <a:ext cx="10313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TJ</a:t>
            </a:r>
            <a:endParaRPr lang="en-GB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59416" y="2585171"/>
            <a:ext cx="762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Airway epithelial cell</a:t>
            </a:r>
            <a:endParaRPr lang="en-GB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11232" y="3744720"/>
            <a:ext cx="10313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 smtClean="0"/>
              <a:t>Interstitium</a:t>
            </a:r>
            <a:endParaRPr lang="en-GB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1866815" y="1880807"/>
            <a:ext cx="896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GLUTs</a:t>
            </a:r>
            <a:endParaRPr lang="en-GB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1092906" y="2677216"/>
            <a:ext cx="1031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</a:rPr>
              <a:t>Glucose </a:t>
            </a:r>
            <a:r>
              <a:rPr lang="en-GB" sz="1200" dirty="0" smtClean="0"/>
              <a:t>metabolism</a:t>
            </a:r>
            <a:endParaRPr lang="en-GB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2144528" y="1304531"/>
            <a:ext cx="2568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Glucose ~0.4mM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144528" y="4241472"/>
            <a:ext cx="2568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Glucose 4.9-6.1mM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0" name="Isosceles Triangle 49"/>
          <p:cNvSpPr/>
          <p:nvPr/>
        </p:nvSpPr>
        <p:spPr>
          <a:xfrm>
            <a:off x="2503776" y="1935397"/>
            <a:ext cx="139964" cy="2179403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76200" y="457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Figure 3 </a:t>
            </a:r>
            <a:r>
              <a:rPr lang="en-GB" smtClean="0"/>
              <a:t>- drugs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518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77</Words>
  <Application>Microsoft Office PowerPoint</Application>
  <PresentationFormat>On-screen Show (4:3)</PresentationFormat>
  <Paragraphs>41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B</dc:creator>
  <cp:lastModifiedBy>Emma Baker</cp:lastModifiedBy>
  <cp:revision>14</cp:revision>
  <dcterms:created xsi:type="dcterms:W3CDTF">2017-02-24T10:35:02Z</dcterms:created>
  <dcterms:modified xsi:type="dcterms:W3CDTF">2017-04-03T16:23:34Z</dcterms:modified>
</cp:coreProperties>
</file>